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3"/>
  </p:handoutMasterIdLst>
  <p:sldIdLst>
    <p:sldId id="257" r:id="rId2"/>
    <p:sldId id="281" r:id="rId3"/>
    <p:sldId id="259" r:id="rId4"/>
    <p:sldId id="261" r:id="rId5"/>
    <p:sldId id="263" r:id="rId6"/>
    <p:sldId id="265" r:id="rId7"/>
    <p:sldId id="267" r:id="rId8"/>
    <p:sldId id="272" r:id="rId9"/>
    <p:sldId id="287" r:id="rId10"/>
    <p:sldId id="268" r:id="rId11"/>
    <p:sldId id="269" r:id="rId12"/>
    <p:sldId id="282" r:id="rId13"/>
    <p:sldId id="270" r:id="rId14"/>
    <p:sldId id="273" r:id="rId15"/>
    <p:sldId id="274" r:id="rId16"/>
    <p:sldId id="276" r:id="rId17"/>
    <p:sldId id="278" r:id="rId18"/>
    <p:sldId id="286" r:id="rId19"/>
    <p:sldId id="283" r:id="rId20"/>
    <p:sldId id="284" r:id="rId21"/>
    <p:sldId id="285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8" autoAdjust="0"/>
    <p:restoredTop sz="90435" autoAdjust="0"/>
  </p:normalViewPr>
  <p:slideViewPr>
    <p:cSldViewPr>
      <p:cViewPr>
        <p:scale>
          <a:sx n="59" d="100"/>
          <a:sy n="59" d="100"/>
        </p:scale>
        <p:origin x="-960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B1E25-6C23-4CDC-98FE-EED441A35D90}" type="datetimeFigureOut">
              <a:rPr lang="en-US" smtClean="0"/>
              <a:pPr/>
              <a:t>5/1/2014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7A71D-34D7-4727-995E-49D45A437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35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97D8-B9F7-4561-9BC3-36697C7CB159}" type="datetimeFigureOut">
              <a:rPr lang="en-US" smtClean="0"/>
              <a:pPr/>
              <a:t>5/1/2014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A8ECA-3AE3-43CE-8854-F77ADDB83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97D8-B9F7-4561-9BC3-36697C7CB159}" type="datetimeFigureOut">
              <a:rPr lang="en-US" smtClean="0"/>
              <a:pPr/>
              <a:t>5/1/2014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A8ECA-3AE3-43CE-8854-F77ADDB83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97D8-B9F7-4561-9BC3-36697C7CB159}" type="datetimeFigureOut">
              <a:rPr lang="en-US" smtClean="0"/>
              <a:pPr/>
              <a:t>5/1/2014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A8ECA-3AE3-43CE-8854-F77ADDB83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97D8-B9F7-4561-9BC3-36697C7CB159}" type="datetimeFigureOut">
              <a:rPr lang="en-US" smtClean="0"/>
              <a:pPr/>
              <a:t>5/1/2014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A8ECA-3AE3-43CE-8854-F77ADDB83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97D8-B9F7-4561-9BC3-36697C7CB159}" type="datetimeFigureOut">
              <a:rPr lang="en-US" smtClean="0"/>
              <a:pPr/>
              <a:t>5/1/2014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A8ECA-3AE3-43CE-8854-F77ADDB83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97D8-B9F7-4561-9BC3-36697C7CB159}" type="datetimeFigureOut">
              <a:rPr lang="en-US" smtClean="0"/>
              <a:pPr/>
              <a:t>5/1/2014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A8ECA-3AE3-43CE-8854-F77ADDB83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97D8-B9F7-4561-9BC3-36697C7CB159}" type="datetimeFigureOut">
              <a:rPr lang="en-US" smtClean="0"/>
              <a:pPr/>
              <a:t>5/1/2014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A8ECA-3AE3-43CE-8854-F77ADDB83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97D8-B9F7-4561-9BC3-36697C7CB159}" type="datetimeFigureOut">
              <a:rPr lang="en-US" smtClean="0"/>
              <a:pPr/>
              <a:t>5/1/2014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A8ECA-3AE3-43CE-8854-F77ADDB83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97D8-B9F7-4561-9BC3-36697C7CB159}" type="datetimeFigureOut">
              <a:rPr lang="en-US" smtClean="0"/>
              <a:pPr/>
              <a:t>5/1/2014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A8ECA-3AE3-43CE-8854-F77ADDB83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97D8-B9F7-4561-9BC3-36697C7CB159}" type="datetimeFigureOut">
              <a:rPr lang="en-US" smtClean="0"/>
              <a:pPr/>
              <a:t>5/1/2014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A8ECA-3AE3-43CE-8854-F77ADDB83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97D8-B9F7-4561-9BC3-36697C7CB159}" type="datetimeFigureOut">
              <a:rPr lang="en-US" smtClean="0"/>
              <a:pPr/>
              <a:t>5/1/2014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A8ECA-3AE3-43CE-8854-F77ADDB83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C97D8-B9F7-4561-9BC3-36697C7CB159}" type="datetimeFigureOut">
              <a:rPr lang="en-US" smtClean="0"/>
              <a:pPr/>
              <a:t>5/1/2014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8ECA-3AE3-43CE-8854-F77ADDB83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764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YORK YMCA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Community Development (YCDC): </a:t>
            </a:r>
            <a:r>
              <a:rPr lang="en-US" dirty="0">
                <a:solidFill>
                  <a:schemeClr val="bg1"/>
                </a:solidFill>
              </a:rPr>
              <a:t>Intentional act of producing assets that improve the quality of life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of </a:t>
            </a:r>
            <a:r>
              <a:rPr lang="en-US" dirty="0">
                <a:solidFill>
                  <a:schemeClr val="bg1"/>
                </a:solidFill>
              </a:rPr>
              <a:t>neighborhood residents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chemeClr val="bg1"/>
                </a:solidFill>
              </a:rPr>
              <a:t>Def. Assistance from Brookings Institution)</a:t>
            </a:r>
          </a:p>
        </p:txBody>
      </p:sp>
      <p:pic>
        <p:nvPicPr>
          <p:cNvPr id="2052" name="Picture 4" descr="C:\Users\mgross\AppData\Local\Microsoft\Windows\Temporary Internet Files\Content.IE5\OJM3XR1J\MP900442525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4267200"/>
            <a:ext cx="3695700" cy="2463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:\Community Development\Craig Wolf\West and Princess Streets\134 S W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5143500" cy="7086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cwolf\AppData\Local\Microsoft\Windows\Temporary Internet Files\Content.Outlook\92QS09LH\photo 1 (2)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5400000">
            <a:off x="584200" y="330200"/>
            <a:ext cx="8128000" cy="6096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photo 2 (5).jpgN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875" b="21875"/>
          <a:stretch>
            <a:fillRect/>
          </a:stretch>
        </p:blipFill>
        <p:spPr>
          <a:xfrm>
            <a:off x="304800" y="228600"/>
            <a:ext cx="8534400" cy="640080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:\Users\cwolf\AppData\Local\Microsoft\Windows\Temporary Internet Files\Content.Outlook\92QS09LH\photo 1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C:\Users\cwolf\AppData\Local\Microsoft\Windows\Temporary Internet Files\Content.Outlook\92QS09LH\photo 3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cwolf\AppData\Local\Microsoft\Windows\Temporary Internet Files\Content.Outlook\92QS09LH\photo 4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52400" y="0"/>
            <a:ext cx="92964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Inside Out Process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7467600" cy="5029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Internal </a:t>
            </a:r>
            <a:r>
              <a:rPr lang="en-US" dirty="0">
                <a:solidFill>
                  <a:schemeClr val="bg1"/>
                </a:solidFill>
              </a:rPr>
              <a:t>capacity of community need to be developed </a:t>
            </a:r>
            <a:r>
              <a:rPr lang="en-US" u="sng" dirty="0">
                <a:solidFill>
                  <a:schemeClr val="bg1"/>
                </a:solidFill>
              </a:rPr>
              <a:t>before</a:t>
            </a:r>
            <a:r>
              <a:rPr lang="en-US" dirty="0">
                <a:solidFill>
                  <a:schemeClr val="bg1"/>
                </a:solidFill>
              </a:rPr>
              <a:t> outside sources are leveraged.</a:t>
            </a:r>
          </a:p>
          <a:p>
            <a:endParaRPr lang="en-US" sz="105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Outside resources have potential to overwhelm and dominate, replacing work of local citizens, institutions etc. – potentially creating dependency.</a:t>
            </a:r>
          </a:p>
        </p:txBody>
      </p:sp>
      <p:pic>
        <p:nvPicPr>
          <p:cNvPr id="3082" name="Picture 10" descr="C:\Users\mgross\AppData\Local\Microsoft\Windows\Temporary Internet Files\Content.IE5\8MBZTDCD\MC910216374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3984362"/>
            <a:ext cx="3572806" cy="3112553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6" name="Picture 4" descr="DSCF0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 descr="C:\Users\mgross\AppData\Local\Microsoft\Windows\Temporary Internet Files\Content.IE5\6GKOAVFO\MP900401037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1706463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69342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Has Been Achieved?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 Men’s Residence (120 SRO, Homeless Men’s Shelter)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SMB (31 units, 6 commercial spaces)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Historic Fairmount (38 units, 3 homes sold)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Salem Square (15 Homeownership)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North Newberry Street (9 market rate units, one home sold)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George Street Commons (28 units, 1 convenience store conversion)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Total Investment – $30M since 1998</a:t>
            </a:r>
          </a:p>
          <a:p>
            <a:endParaRPr lang="en-US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24600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Key Challenges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Resources – Time and Funds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Unknowns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Projects can be risky, costly, in great need of subsidy.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Sustainability of each project over time.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103" name="Picture 7" descr="C:\Users\mgross\AppData\Local\Microsoft\Windows\Temporary Internet Files\Content.IE5\71OZHV6D\MP900442457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4495800"/>
            <a:ext cx="3196355" cy="2124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C:\Users\mgross\AppData\Local\Microsoft\Windows\Temporary Internet Files\Content.IE5\WJF1IV1V\MP900448464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228600"/>
            <a:ext cx="17272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6" name="Picture 10" descr="C:\Users\mgross\AppData\Local\Microsoft\Windows\Temporary Internet Files\Content.IE5\6GKOAVFO\MC9004396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4724400"/>
            <a:ext cx="2812274" cy="163787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photo 1 (5).jpgsmb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221059"/>
            <a:ext cx="8773055" cy="64845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674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Opportunities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6482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Redevelopment is exciting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Partnerships are formed and deepened.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Visual improvements – enhancing physical assets creates momentum and allows the social and economic conditions to be addressed.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CAUTION: </a:t>
            </a:r>
            <a:r>
              <a:rPr lang="en-US" dirty="0" smtClean="0">
                <a:solidFill>
                  <a:schemeClr val="bg1"/>
                </a:solidFill>
              </a:rPr>
              <a:t>Each domain must be considered. There is too much synergy between the physical, social and economic domains.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152" name="Picture 8" descr="C:\Users\mgross\AppData\Local\Microsoft\Windows\Temporary Internet Files\Content.IE5\LSHBT6KT\MP90044243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339946"/>
            <a:ext cx="3276600" cy="1680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2964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Lessons Learned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150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Risk Taking – Not for the faint of heart.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REAL Partnerships that last.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Vision must be shared.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Perseverance is key!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Project is not over once developed.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Focus on the neighborhoods changed and consequent lives that are changed.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176" name="Picture 8" descr="C:\Users\mgross\AppData\Local\Microsoft\Windows\Temporary Internet Files\Content.IE5\SOI5P9OD\MP900399539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2057400"/>
            <a:ext cx="2510790" cy="200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82" name="Picture 14" descr="C:\Users\mgross\AppData\Local\Microsoft\Windows\Temporary Internet Files\Content.IE5\MLXTM83W\MP900401007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752600"/>
            <a:ext cx="3174108" cy="4758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4" name="Picture 4" descr="2004_0818Image0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7800" y="-1219200"/>
            <a:ext cx="12192000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9" name="Picture 5" descr="DSCF0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8" name="Picture 4" descr="2004_0818Image0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192000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2" name="Picture 4" descr="DSCF0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52400"/>
            <a:ext cx="12192000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7828" name="Picture 4" descr="DSCF0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00200" y="685800"/>
            <a:ext cx="12192000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2" name="Picture 4" descr="DSCF0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85800"/>
            <a:ext cx="8839200" cy="52890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239</Words>
  <Application>Microsoft Office PowerPoint</Application>
  <PresentationFormat>On-screen Show (4:3)</PresentationFormat>
  <Paragraphs>30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YORK YMCA Community Development (YCDC): Intentional act of producing assets that improve the quality of life  of neighborhood residents. (Def. Assistance from Brookings Institution)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Inside Out Process</vt:lpstr>
      <vt:lpstr>PowerPoint Presentation</vt:lpstr>
      <vt:lpstr>What Has Been Achieved?</vt:lpstr>
      <vt:lpstr>Key Challenges</vt:lpstr>
      <vt:lpstr>Opportunities</vt:lpstr>
      <vt:lpstr>Lessons Learned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cwolf</dc:creator>
  <cp:lastModifiedBy>StSc</cp:lastModifiedBy>
  <cp:revision>19</cp:revision>
  <dcterms:created xsi:type="dcterms:W3CDTF">2013-10-24T21:07:50Z</dcterms:created>
  <dcterms:modified xsi:type="dcterms:W3CDTF">2014-05-01T19:19:58Z</dcterms:modified>
</cp:coreProperties>
</file>