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5" r:id="rId3"/>
    <p:sldId id="257" r:id="rId4"/>
    <p:sldId id="260" r:id="rId5"/>
    <p:sldId id="275" r:id="rId6"/>
    <p:sldId id="258" r:id="rId7"/>
    <p:sldId id="265" r:id="rId8"/>
    <p:sldId id="279" r:id="rId9"/>
    <p:sldId id="280" r:id="rId10"/>
    <p:sldId id="281" r:id="rId11"/>
    <p:sldId id="284" r:id="rId12"/>
    <p:sldId id="261" r:id="rId13"/>
    <p:sldId id="262" r:id="rId14"/>
    <p:sldId id="264" r:id="rId15"/>
    <p:sldId id="263" r:id="rId16"/>
    <p:sldId id="268" r:id="rId17"/>
    <p:sldId id="267" r:id="rId18"/>
    <p:sldId id="271" r:id="rId19"/>
    <p:sldId id="270" r:id="rId20"/>
    <p:sldId id="287" r:id="rId21"/>
    <p:sldId id="269" r:id="rId22"/>
    <p:sldId id="272" r:id="rId23"/>
    <p:sldId id="273" r:id="rId24"/>
    <p:sldId id="276" r:id="rId25"/>
    <p:sldId id="277" r:id="rId26"/>
    <p:sldId id="278" r:id="rId27"/>
    <p:sldId id="286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3" autoAdjust="0"/>
    <p:restoredTop sz="94705" autoAdjust="0"/>
  </p:normalViewPr>
  <p:slideViewPr>
    <p:cSldViewPr snapToGrid="0" snapToObjects="1">
      <p:cViewPr>
        <p:scale>
          <a:sx n="125" d="100"/>
          <a:sy n="125" d="100"/>
        </p:scale>
        <p:origin x="384" y="11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68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586108"/>
            <a:ext cx="7772400" cy="11724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>
                <a:solidFill>
                  <a:schemeClr val="bg1"/>
                </a:solidFill>
                <a:latin typeface="Franklin Gothic Medium"/>
              </a:defRPr>
            </a:lvl1pPr>
          </a:lstStyle>
          <a:p>
            <a:r>
              <a:rPr lang="en-GB" dirty="0" smtClean="0"/>
              <a:t>Presentation headline goes here.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4817" y="20338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Franklin Gothic Book"/>
              </a:defRPr>
            </a:lvl1pPr>
          </a:lstStyle>
          <a:p>
            <a:fld id="{975175BD-C17A-EE47-8E61-4109AC004D39}" type="datetimeFigureOut">
              <a:rPr lang="en-US" smtClean="0"/>
              <a:pPr/>
              <a:t>7/2/2016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452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/>
              </a:defRPr>
            </a:lvl1pPr>
          </a:lstStyle>
          <a:p>
            <a:pPr lvl="0"/>
            <a:r>
              <a:rPr lang="en-GB" dirty="0" smtClean="0"/>
              <a:t>Headline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80907" y="21624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Franklin Gothic Book"/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0729" y="6436639"/>
            <a:ext cx="555556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Franklin Gothic Heavy"/>
              </a:defRPr>
            </a:lvl1pPr>
          </a:lstStyle>
          <a:p>
            <a:fld id="{2FF6528A-CDFC-9942-880A-2183B68E9D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495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0729" y="6436639"/>
            <a:ext cx="555556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Franklin Gothic Heavy"/>
              </a:defRPr>
            </a:lvl1pPr>
          </a:lstStyle>
          <a:p>
            <a:fld id="{2FF6528A-CDFC-9942-880A-2183B68E9D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780907" y="21624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Franklin Gothic Book"/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/>
              </a:defRPr>
            </a:lvl1pPr>
          </a:lstStyle>
          <a:p>
            <a:pPr lvl="0"/>
            <a:r>
              <a:rPr lang="en-GB" dirty="0" smtClean="0"/>
              <a:t>Headline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1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84429"/>
            <a:ext cx="8229600" cy="71141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GB" dirty="0" smtClean="0"/>
              <a:t>Pre-headline goes here (if needed).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0729" y="6436639"/>
            <a:ext cx="555556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Franklin Gothic Heavy"/>
              </a:defRPr>
            </a:lvl1pPr>
          </a:lstStyle>
          <a:p>
            <a:fld id="{2FF6528A-CDFC-9942-880A-2183B68E9D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3734766"/>
            <a:ext cx="8229600" cy="71141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Franklin Gothic Book"/>
                <a:ea typeface="+mj-ea"/>
                <a:cs typeface="+mj-cs"/>
              </a:defRPr>
            </a:lvl1pPr>
          </a:lstStyle>
          <a:p>
            <a:pPr algn="ctr"/>
            <a:r>
              <a:rPr lang="en-GB" sz="3500" dirty="0" smtClean="0">
                <a:solidFill>
                  <a:schemeClr val="bg1"/>
                </a:solidFill>
                <a:latin typeface="Franklin Gothic Heavy"/>
              </a:rPr>
              <a:t>Section</a:t>
            </a:r>
            <a:r>
              <a:rPr lang="en-GB" sz="3500" baseline="0" dirty="0" smtClean="0">
                <a:solidFill>
                  <a:schemeClr val="bg1"/>
                </a:solidFill>
                <a:latin typeface="Franklin Gothic Heavy"/>
              </a:rPr>
              <a:t> h</a:t>
            </a:r>
            <a:r>
              <a:rPr lang="en-GB" sz="3500" dirty="0" smtClean="0">
                <a:solidFill>
                  <a:schemeClr val="bg1"/>
                </a:solidFill>
                <a:latin typeface="Franklin Gothic Heavy"/>
              </a:rPr>
              <a:t>eadline goes here.</a:t>
            </a:r>
            <a:endParaRPr lang="en-US" sz="3500" dirty="0">
              <a:solidFill>
                <a:schemeClr val="bg1"/>
              </a:solidFill>
              <a:latin typeface="Franklin Gothic Heavy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03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1294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Franklin Gothic Heavy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56928"/>
            <a:ext cx="7772400" cy="1401628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South Central Housing Summit – Unaccompanied Youth</a:t>
            </a:r>
            <a:br>
              <a:rPr lang="en-US" sz="2400" dirty="0" smtClean="0"/>
            </a:br>
            <a:r>
              <a:rPr lang="en-US" sz="2000" dirty="0" smtClean="0"/>
              <a:t>Bill Motsavage - Executive Vice President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300" dirty="0" smtClean="0"/>
              <a:t>bmotsavage@valleyyouthhouse.org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>Ken Kline – Associate Director</a:t>
            </a:r>
            <a:br>
              <a:rPr lang="en-US" sz="2000" dirty="0" smtClean="0"/>
            </a:br>
            <a:r>
              <a:rPr lang="en-US" sz="1300" dirty="0" smtClean="0"/>
              <a:t>kkline@valleyyouthhouse.org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xmlns="" val="15472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685" y="1600199"/>
            <a:ext cx="4093550" cy="4525963"/>
          </a:xfrm>
        </p:spPr>
      </p:pic>
      <p:pic>
        <p:nvPicPr>
          <p:cNvPr id="4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4235" y="1600200"/>
            <a:ext cx="3394472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0765" y="1060057"/>
            <a:ext cx="362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West Chester Transitional Housing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9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TextBox 3"/>
          <p:cNvSpPr txBox="1"/>
          <p:nvPr/>
        </p:nvSpPr>
        <p:spPr>
          <a:xfrm>
            <a:off x="2816028" y="1157161"/>
            <a:ext cx="3746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Allentown Mom/Baby Apartments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50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5320"/>
            <a:ext cx="8229600" cy="5130844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CONTINUUM OF HOUSING OPTIONS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Most Restrictive												Least Restrictive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Lock up     RTF		Group Home	Foster Care		Transitional			Real world</a:t>
            </a:r>
          </a:p>
          <a:p>
            <a:pPr marL="0" indent="0">
              <a:buNone/>
            </a:pPr>
            <a:r>
              <a:rPr lang="en-US" sz="1600" dirty="0" smtClean="0"/>
              <a:t>																																			</a:t>
            </a:r>
          </a:p>
          <a:p>
            <a:pPr marL="0" indent="0">
              <a:buNone/>
            </a:pPr>
            <a:r>
              <a:rPr lang="en-US" sz="1600" dirty="0" smtClean="0"/>
              <a:t>Low						Freedom/Responsibility					   High</a:t>
            </a:r>
          </a:p>
          <a:p>
            <a:pPr marL="0" indent="0">
              <a:buNone/>
            </a:pPr>
            <a:r>
              <a:rPr lang="en-US" sz="1600" dirty="0" smtClean="0"/>
              <a:t>Book							Learning						Experiential</a:t>
            </a:r>
          </a:p>
          <a:p>
            <a:pPr marL="0" indent="0">
              <a:buNone/>
            </a:pPr>
            <a:r>
              <a:rPr lang="en-US" sz="1600" dirty="0" smtClean="0"/>
              <a:t>Limited/Artificial		       Behavioral Opportunities				     Realistic</a:t>
            </a:r>
          </a:p>
          <a:p>
            <a:pPr marL="0" indent="0">
              <a:buNone/>
            </a:pPr>
            <a:r>
              <a:rPr lang="en-US" sz="1600" dirty="0" smtClean="0"/>
              <a:t>External						 Control					   	      Internal</a:t>
            </a:r>
          </a:p>
          <a:p>
            <a:pPr marL="0" indent="0">
              <a:buNone/>
            </a:pPr>
            <a:r>
              <a:rPr lang="en-US" sz="1600" dirty="0" smtClean="0"/>
              <a:t>Unacceptable				</a:t>
            </a:r>
            <a:r>
              <a:rPr lang="en-US" sz="1600" dirty="0"/>
              <a:t> </a:t>
            </a:r>
            <a:r>
              <a:rPr lang="en-US" sz="1600" dirty="0" smtClean="0"/>
              <a:t>        Mistakes					</a:t>
            </a:r>
            <a:r>
              <a:rPr lang="en-US" sz="1600" dirty="0"/>
              <a:t> </a:t>
            </a:r>
            <a:r>
              <a:rPr lang="en-US" sz="1600" dirty="0" smtClean="0"/>
              <a:t>    Opportunities</a:t>
            </a:r>
          </a:p>
          <a:p>
            <a:pPr marL="0" indent="0">
              <a:buNone/>
            </a:pPr>
            <a:r>
              <a:rPr lang="en-US" sz="1600" dirty="0" smtClean="0"/>
              <a:t>System Driven				 Decisions and Plans			       	       Youth Driven</a:t>
            </a:r>
          </a:p>
          <a:p>
            <a:pPr marL="0" indent="0">
              <a:buNone/>
            </a:pPr>
            <a:r>
              <a:rPr lang="en-US" sz="1600" dirty="0" smtClean="0"/>
              <a:t>Artificial					</a:t>
            </a:r>
            <a:r>
              <a:rPr lang="en-US" sz="1600" dirty="0"/>
              <a:t> </a:t>
            </a:r>
            <a:r>
              <a:rPr lang="en-US" sz="1600" dirty="0" smtClean="0"/>
              <a:t>   Consequences					</a:t>
            </a:r>
            <a:r>
              <a:rPr lang="en-US" sz="1600" dirty="0"/>
              <a:t> </a:t>
            </a:r>
            <a:r>
              <a:rPr lang="en-US" sz="1600" dirty="0" smtClean="0"/>
              <a:t>     Natural		</a:t>
            </a:r>
            <a:endParaRPr lang="en-US" sz="16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31179" y="2894251"/>
            <a:ext cx="7711709" cy="323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27688" y="2702739"/>
            <a:ext cx="0" cy="4369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90403" y="2702739"/>
            <a:ext cx="0" cy="4369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32332" y="2675766"/>
            <a:ext cx="0" cy="4369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14722" y="2675766"/>
            <a:ext cx="0" cy="4369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42173" y="2708134"/>
            <a:ext cx="0" cy="43697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55972" y="2708134"/>
            <a:ext cx="0" cy="4369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914400" y="3600956"/>
            <a:ext cx="2338598" cy="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27688" y="3900361"/>
            <a:ext cx="2694648" cy="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58273" y="4183582"/>
            <a:ext cx="1197621" cy="809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262358" y="4482988"/>
            <a:ext cx="2516623" cy="809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755972" y="4766209"/>
            <a:ext cx="1966364" cy="809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262358" y="5373112"/>
            <a:ext cx="2209125" cy="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373112" y="3600956"/>
            <a:ext cx="2192941" cy="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47724" y="3900361"/>
            <a:ext cx="2395242" cy="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373112" y="4191674"/>
            <a:ext cx="1788339" cy="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87033" y="4491080"/>
            <a:ext cx="2747247" cy="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547724" y="4774301"/>
            <a:ext cx="2192941" cy="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130350" y="5081798"/>
            <a:ext cx="1723604" cy="809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22853" y="5373112"/>
            <a:ext cx="2411427" cy="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755972" y="5081798"/>
            <a:ext cx="1561763" cy="809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24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62952"/>
            <a:ext cx="8229600" cy="516321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MODEL AND CASE FLOW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Referral: multiple sources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Screening/assessment: screen in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Acceptance: reduce barriers/housing first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30 day initial plan: domains include financial, housing, education, skills, permanency, documentation, medical, mental health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Client contract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Placement/locate apartment (scattered site)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Move in assistance (scattered site)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2685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27688"/>
            <a:ext cx="8229600" cy="5098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MODEL AND CASE FLOW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ISP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Intensive case management: 10 to 1 or less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Move along continuum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Discharge based on client readiness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024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62952"/>
            <a:ext cx="8229600" cy="516321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CLIENT EDUCATION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Apartment hunting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Credit and credit scores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Roommate relationships and searches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Security deposits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Leases and renters rights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Apartment maintenance and repair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Landlord relations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Being a good </a:t>
            </a:r>
            <a:r>
              <a:rPr lang="en-US" sz="1800" dirty="0" smtClean="0"/>
              <a:t>neighbor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Saying no when you need </a:t>
            </a:r>
            <a:r>
              <a:rPr lang="en-US" sz="1800" dirty="0" smtClean="0"/>
              <a:t>to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Financial </a:t>
            </a:r>
            <a:r>
              <a:rPr lang="en-US" sz="1800" dirty="0" smtClean="0"/>
              <a:t>management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Managing family </a:t>
            </a:r>
            <a:r>
              <a:rPr lang="en-US" sz="1800" dirty="0" smtClean="0"/>
              <a:t>relationships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Everything else!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9216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7228"/>
            <a:ext cx="8229600" cy="513893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WHAT MAKES IT WORK?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Philosophy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Relationship based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Understanding of adolescent development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Flexible thinking-shades of gray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Sufficient case management (ration of 10 to 1 or less)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Random check ins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Opportunities to practice IL skills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Other supportive services: food, transportation, start up furnishings, etc.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Who you hire and why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Access to quality clinical 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Connect youth with permanency resources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“Lightest touch”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Track and report outcomes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06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WHAT MAKES IT WORK?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Know they will mess up: make it difficult to get thrown out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Utilize incentives and external natural behavioral pressure/expectations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“Transition in place” approach with flexibility for scattered site programs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Avoid “drift”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Provide alumni opportunities and support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With/watch/confirm approach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Build a continuum of options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Listen to the youth!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782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5320"/>
            <a:ext cx="8229600" cy="513084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FUNDING 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Runaway and homeless youth act (RHY): Street Outreach, Basic Center, Transitional Living, Maternity Group Home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HUD: Supportive Housing, Rapid Re-Housing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Local COC: ESG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Local vouchers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Chafee IL program-room and board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Alternative to foster care (for system involved youth)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Special events revenue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Corporate donations (BBB)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Foundations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8425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38676"/>
            <a:ext cx="8229600" cy="5187487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FUNDING TIPS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Show up (again and again) to your Continuum of Care (COC) and know HUD time frames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Encourage and support youth self-advocacy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Build community awareness of often low-visibility issue – youth count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Seek allies and partners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Demonstrate cost effectiveness and outcomes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Diversify funding – you will need 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Be aware of funding trends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Be opportunistic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Private $ to fill gaps are a necessity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Foundations, corporate donations, adopt an apartment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2515" y="2714072"/>
            <a:ext cx="2677785" cy="182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03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290" y="1796432"/>
            <a:ext cx="5473335" cy="3476449"/>
          </a:xfrm>
        </p:spPr>
      </p:pic>
      <p:sp>
        <p:nvSpPr>
          <p:cNvPr id="4" name="TextBox 3"/>
          <p:cNvSpPr txBox="1"/>
          <p:nvPr/>
        </p:nvSpPr>
        <p:spPr>
          <a:xfrm>
            <a:off x="3350104" y="1090974"/>
            <a:ext cx="263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Original VYH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13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374" y="1456566"/>
            <a:ext cx="7191252" cy="4669597"/>
          </a:xfrm>
        </p:spPr>
      </p:pic>
    </p:spTree>
    <p:extLst>
      <p:ext uri="{BB962C8B-B14F-4D97-AF65-F5344CB8AC3E}">
        <p14:creationId xmlns:p14="http://schemas.microsoft.com/office/powerpoint/2010/main" xmlns="" val="4079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38676"/>
            <a:ext cx="8229600" cy="5187487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CHALLENGES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HUD programs often lack supportive service dollars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Lack of appropriate shelter options during housing search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Often complicated grant requirements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Flat funding (RHY example)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Often low admin rate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Small grants = split positions = challenging to manage and track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Youth presenting with increasing challenging issues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4149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1966"/>
            <a:ext cx="8229600" cy="507419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2015 RESIDENTIAL IL OUTCOMES</a:t>
            </a:r>
          </a:p>
          <a:p>
            <a:pPr marL="0" indent="0">
              <a:buNone/>
            </a:pPr>
            <a:r>
              <a:rPr lang="en-US" sz="2400" dirty="0" smtClean="0"/>
              <a:t>N=165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Housing: 83.2% exited to stable housing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Education: 68% graduated/GED, 15.2% enrolled, 16.8% dropped out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Employment: 64% were employed at exit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8017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5320"/>
            <a:ext cx="8229600" cy="513084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VISION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Create a continuum in each county/region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Increase partnerships to create continuum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Obtain flexible funding 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Provide youth with what they need not what funding source dictates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Bring in increased private resources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Public messaging: heart and wallet!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Increase advocacy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924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22" y="1335186"/>
            <a:ext cx="8046156" cy="4790977"/>
          </a:xfrm>
        </p:spPr>
      </p:pic>
    </p:spTree>
    <p:extLst>
      <p:ext uri="{BB962C8B-B14F-4D97-AF65-F5344CB8AC3E}">
        <p14:creationId xmlns:p14="http://schemas.microsoft.com/office/powerpoint/2010/main" xmlns="" val="6370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435" y="1600200"/>
            <a:ext cx="6705130" cy="4525963"/>
          </a:xfrm>
        </p:spPr>
      </p:pic>
    </p:spTree>
    <p:extLst>
      <p:ext uri="{BB962C8B-B14F-4D97-AF65-F5344CB8AC3E}">
        <p14:creationId xmlns:p14="http://schemas.microsoft.com/office/powerpoint/2010/main" xmlns="" val="22187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xmlns="" val="28167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xmlns="" val="35560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5320"/>
            <a:ext cx="8229600" cy="513084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TODAY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Common causes/why?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Overview of the risks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Continuum of housing options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Typical model and case flow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Culture, philosophy, and approach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What makes it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Funding options and tips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Challenges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Vision/next steps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0729" y="6436639"/>
            <a:ext cx="555556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Franklin Gothic Heavy"/>
              </a:defRPr>
            </a:lvl1pPr>
          </a:lstStyle>
          <a:p>
            <a:fld id="{2FF6528A-CDFC-9942-880A-2183B68E9D8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4817" y="20338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Franklin Gothic Book"/>
              </a:defRPr>
            </a:lvl1pPr>
          </a:lstStyle>
          <a:p>
            <a:fld id="{975175BD-C17A-EE47-8E61-4109AC004D39}" type="datetimeFigureOut">
              <a:rPr lang="en-US" smtClean="0"/>
              <a:pPr/>
              <a:t>7/2/2016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61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43874"/>
            <a:ext cx="8229600" cy="5082290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VALLEY YOUTH HOUSE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Operates in eleven eastern PA counties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Divisions: Prevention/Intervention, Behavioral Health, Shelters/Residential, Independent Living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In 2015: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350 plus homeless youth served by Street Outreach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240 youth sheltered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541 TAY and 154 babies housed by Independent Living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7231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6308"/>
            <a:ext cx="8229600" cy="521985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COMMON CAUSES/WHY?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51.2% asked to leave home by family (HHS)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Runaway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80% of females report SA prior to runaway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43% of youth report PA prior to runaway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34% of youth report SA prior to runaway (National Runaway Safeline)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Family homelessness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Economic Issues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Rejection of LGBTQIA youth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40% estimate in Philly (True Colors Fund)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Youth leaving foster care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25% in first year after leaving care (Mid-West Study)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00931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43874"/>
            <a:ext cx="8229600" cy="508229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THE NUMBERS AND RISKS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Runaways/homeless youth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One in seven youth ages 10-18 will runaway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1.3 million on a given night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75% dropped out/will drop out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32% will attempt suicide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14% engaged in survival sex (National Runaway Safeline)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Former foster youth at age 24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Median income of $9,000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2/3 of the females on food stamps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40% of the males had been incarcerated (Midwest study)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0729" y="6436639"/>
            <a:ext cx="555556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Franklin Gothic Heavy"/>
              </a:defRPr>
            </a:lvl1pPr>
          </a:lstStyle>
          <a:p>
            <a:fld id="{2FF6528A-CDFC-9942-880A-2183B68E9D8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4817" y="20338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Franklin Gothic Book"/>
              </a:defRPr>
            </a:lvl1pPr>
          </a:lstStyle>
          <a:p>
            <a:fld id="{975175BD-C17A-EE47-8E61-4109AC004D39}" type="datetimeFigureOut">
              <a:rPr lang="en-US" smtClean="0"/>
              <a:pPr/>
              <a:t>7/2/2016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73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54860"/>
            <a:ext cx="8229600" cy="5171303"/>
          </a:xfrm>
        </p:spPr>
        <p:txBody>
          <a:bodyPr/>
          <a:lstStyle/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3236815" y="1096471"/>
            <a:ext cx="2379058" cy="5462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PROGRAM MODELS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47643" y="2451886"/>
            <a:ext cx="1553671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Small group with live in staff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368351" y="2451886"/>
            <a:ext cx="1553671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Multi-unit buildings with live in staff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228170" y="2451886"/>
            <a:ext cx="1553671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Scattered site apartments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56606" y="2451886"/>
            <a:ext cx="1553671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Shelters and Street Outreach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Elbow Connector 11"/>
          <p:cNvCxnSpPr>
            <a:stCxn id="3" idx="2"/>
            <a:endCxn id="10" idx="0"/>
          </p:cNvCxnSpPr>
          <p:nvPr/>
        </p:nvCxnSpPr>
        <p:spPr>
          <a:xfrm rot="5400000">
            <a:off x="2575292" y="600833"/>
            <a:ext cx="809203" cy="289290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3" idx="2"/>
            <a:endCxn id="4" idx="0"/>
          </p:cNvCxnSpPr>
          <p:nvPr/>
        </p:nvCxnSpPr>
        <p:spPr>
          <a:xfrm rot="5400000">
            <a:off x="3470811" y="1496352"/>
            <a:ext cx="809203" cy="110186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3" idx="2"/>
            <a:endCxn id="6" idx="0"/>
          </p:cNvCxnSpPr>
          <p:nvPr/>
        </p:nvCxnSpPr>
        <p:spPr>
          <a:xfrm rot="16200000" flipH="1">
            <a:off x="4381164" y="1687862"/>
            <a:ext cx="809203" cy="71884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3" idx="2"/>
            <a:endCxn id="9" idx="0"/>
          </p:cNvCxnSpPr>
          <p:nvPr/>
        </p:nvCxnSpPr>
        <p:spPr>
          <a:xfrm rot="16200000" flipH="1">
            <a:off x="5311074" y="757953"/>
            <a:ext cx="809203" cy="257866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29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60" y="1600200"/>
            <a:ext cx="7023679" cy="4525963"/>
          </a:xfrm>
        </p:spPr>
      </p:pic>
      <p:sp>
        <p:nvSpPr>
          <p:cNvPr id="4" name="TextBox 3"/>
          <p:cNvSpPr txBox="1"/>
          <p:nvPr/>
        </p:nvSpPr>
        <p:spPr>
          <a:xfrm>
            <a:off x="3204446" y="1205713"/>
            <a:ext cx="30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Street Outreach RV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51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TextBox 3"/>
          <p:cNvSpPr txBox="1"/>
          <p:nvPr/>
        </p:nvSpPr>
        <p:spPr>
          <a:xfrm>
            <a:off x="3835626" y="1084333"/>
            <a:ext cx="266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SOP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52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791</Words>
  <Application>Microsoft Office PowerPoint</Application>
  <PresentationFormat>On-screen Show (4:3)</PresentationFormat>
  <Paragraphs>172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South Central Housing Summit – Unaccompanied Youth Bill Motsavage - Executive Vice President  bmotsavage@valleyyouthhouse.org Ken Kline – Associate Director kkline@valleyyouthhouse.org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Here's My Chance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Erdely</dc:creator>
  <cp:lastModifiedBy>Stephen Scanlon</cp:lastModifiedBy>
  <cp:revision>40</cp:revision>
  <cp:lastPrinted>2015-11-11T14:05:27Z</cp:lastPrinted>
  <dcterms:created xsi:type="dcterms:W3CDTF">2015-05-20T16:43:22Z</dcterms:created>
  <dcterms:modified xsi:type="dcterms:W3CDTF">2016-07-02T20:39:53Z</dcterms:modified>
</cp:coreProperties>
</file>