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8" r:id="rId10"/>
    <p:sldId id="274" r:id="rId11"/>
    <p:sldId id="264" r:id="rId12"/>
    <p:sldId id="265" r:id="rId13"/>
    <p:sldId id="276" r:id="rId14"/>
    <p:sldId id="266" r:id="rId15"/>
    <p:sldId id="277" r:id="rId16"/>
    <p:sldId id="267" r:id="rId17"/>
    <p:sldId id="270" r:id="rId18"/>
    <p:sldId id="279" r:id="rId19"/>
    <p:sldId id="284" r:id="rId20"/>
    <p:sldId id="280" r:id="rId21"/>
    <p:sldId id="281" r:id="rId22"/>
    <p:sldId id="282" r:id="rId23"/>
    <p:sldId id="278" r:id="rId24"/>
    <p:sldId id="275" r:id="rId25"/>
    <p:sldId id="271" r:id="rId26"/>
    <p:sldId id="283" r:id="rId27"/>
  </p:sldIdLst>
  <p:sldSz cx="12192000" cy="6858000"/>
  <p:notesSz cx="7053263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01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144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03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5217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DEF87B69-0B21-4B9E-BB9A-1B8D7C60D929}" type="datetimeFigureOut">
              <a:rPr lang="en-US" smtClean="0"/>
              <a:pPr/>
              <a:t>4/14/2015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5217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83EF7001-9F05-4233-8F15-AB9F4384DE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82262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66411B57-D68E-4839-9A5A-BF59EB4E0FEA}" type="datetimeFigureOut">
              <a:rPr lang="en-US" smtClean="0"/>
              <a:pPr/>
              <a:t>4/14/2015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97" tIns="46749" rIns="93497" bIns="4674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480004"/>
            <a:ext cx="5642610" cy="3665458"/>
          </a:xfrm>
          <a:prstGeom prst="rect">
            <a:avLst/>
          </a:prstGeom>
        </p:spPr>
        <p:txBody>
          <a:bodyPr vert="horz" lIns="93497" tIns="46749" rIns="93497" bIns="4674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186DB39A-854E-4C5F-A722-66F05CF68D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60109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DB39A-854E-4C5F-A722-66F05CF68D0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4735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6CDDD-5557-49AE-9395-AA3DF8789F89}" type="datetime1">
              <a:rPr lang="en-US" smtClean="0"/>
              <a:pPr/>
              <a:t>4/14/2015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B8A45-C2D4-47F0-8156-1D5A00D7B2B5}" type="datetime1">
              <a:rPr lang="en-US" smtClean="0"/>
              <a:pPr/>
              <a:t>4/14/2015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8FA0F-0ED0-4D1C-96B1-A8A7CFDF5530}" type="datetime1">
              <a:rPr lang="en-US" smtClean="0"/>
              <a:pPr/>
              <a:t>4/14/2015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BA473-22C7-4F8B-8C67-51EA499E7A0F}" type="datetime1">
              <a:rPr lang="en-US" smtClean="0"/>
              <a:pPr/>
              <a:t>4/14/2015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BDE22-8C3A-47DF-B744-46AD124DDC4C}" type="datetime1">
              <a:rPr lang="en-US" smtClean="0"/>
              <a:pPr/>
              <a:t>4/14/2015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C1DC8-8946-4363-8FE6-397AF64CBAB4}" type="datetime1">
              <a:rPr lang="en-US" smtClean="0"/>
              <a:pPr/>
              <a:t>4/14/2015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347FD-0460-4920-A654-03B55350FA8F}" type="datetime1">
              <a:rPr lang="en-US" smtClean="0"/>
              <a:pPr/>
              <a:t>4/14/2015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392FA-9762-4B7E-A7BC-7E90C8B36356}" type="datetime1">
              <a:rPr lang="en-US" smtClean="0"/>
              <a:pPr/>
              <a:t>4/14/2015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3F11-480A-458C-BE96-3B7A0D20F853}" type="datetime1">
              <a:rPr lang="en-US" smtClean="0"/>
              <a:pPr/>
              <a:t>4/14/2015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33C4F-FF31-47DA-BD6A-1BA4B791F0E9}" type="datetime1">
              <a:rPr lang="en-US" smtClean="0"/>
              <a:pPr/>
              <a:t>4/14/2015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2DCC0-A270-426A-8423-D7A76DA45A13}" type="datetime1">
              <a:rPr lang="en-US" smtClean="0"/>
              <a:pPr/>
              <a:t>4/14/2015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364B-CC2C-4246-8621-462858F24602}" type="datetime1">
              <a:rPr lang="en-US" smtClean="0"/>
              <a:pPr/>
              <a:t>4/14/2015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FD2C-36D8-4404-A930-C4B4F164DCA3}" type="datetime1">
              <a:rPr lang="en-US" smtClean="0"/>
              <a:pPr/>
              <a:t>4/14/2015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5BEB8-1B46-4149-82BF-0D79F178EDF6}" type="datetime1">
              <a:rPr lang="en-US" smtClean="0"/>
              <a:pPr/>
              <a:t>4/14/2015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503CE-2757-4DF3-B5DD-F8DAF3A1F44C}" type="datetime1">
              <a:rPr lang="en-US" smtClean="0"/>
              <a:pPr/>
              <a:t>4/14/2015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402A8-45F8-4DE1-B491-20379A78E358}" type="datetime1">
              <a:rPr lang="en-US" smtClean="0"/>
              <a:pPr/>
              <a:t>4/14/2015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DAB53-DA7E-4E66-ADFA-903C6BA28BBB}" type="datetime1">
              <a:rPr lang="en-US" smtClean="0"/>
              <a:pPr/>
              <a:t>4/14/2015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4D266E1-C209-47C4-922A-E14D56074981}" type="datetime1">
              <a:rPr lang="en-US" smtClean="0"/>
              <a:pPr/>
              <a:t>4/14/2015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055" y="-254000"/>
            <a:ext cx="8825658" cy="4142381"/>
          </a:xfrm>
        </p:spPr>
        <p:txBody>
          <a:bodyPr/>
          <a:lstStyle/>
          <a:p>
            <a:r>
              <a:rPr lang="en-US" dirty="0" smtClean="0"/>
              <a:t>New Takes on Old Issues: Housing for </a:t>
            </a:r>
            <a:br>
              <a:rPr lang="en-US" dirty="0" smtClean="0"/>
            </a:br>
            <a:r>
              <a:rPr lang="en-US" dirty="0" smtClean="0"/>
              <a:t>Special Populations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0055" y="4127500"/>
            <a:ext cx="8825658" cy="1676400"/>
          </a:xfrm>
        </p:spPr>
        <p:txBody>
          <a:bodyPr>
            <a:noAutofit/>
          </a:bodyPr>
          <a:lstStyle/>
          <a:p>
            <a:r>
              <a:rPr lang="en-US" sz="2400" dirty="0" smtClean="0"/>
              <a:t>DIANA MYERS, DIANA T. MYERS AND associates, </a:t>
            </a:r>
            <a:r>
              <a:rPr lang="en-US" sz="2400" dirty="0" err="1" smtClean="0"/>
              <a:t>inc.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South Central Pennsylvania Community Summit</a:t>
            </a:r>
          </a:p>
          <a:p>
            <a:r>
              <a:rPr lang="en-US" sz="2800" dirty="0" smtClean="0"/>
              <a:t>April 15, 2015</a:t>
            </a:r>
          </a:p>
          <a:p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7332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Changes in Housing for People </a:t>
            </a:r>
            <a:r>
              <a:rPr lang="en-US" dirty="0"/>
              <a:t>with </a:t>
            </a:r>
            <a:r>
              <a:rPr lang="en-US" dirty="0" smtClean="0"/>
              <a:t>Disabilities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CHOICE </a:t>
            </a:r>
            <a:r>
              <a:rPr lang="en-US" sz="2800" dirty="0"/>
              <a:t>Became </a:t>
            </a:r>
            <a:r>
              <a:rPr lang="en-US" sz="2800" dirty="0" smtClean="0"/>
              <a:t>a Priority           </a:t>
            </a:r>
            <a:endParaRPr lang="en-US" sz="2800" dirty="0"/>
          </a:p>
          <a:p>
            <a:pPr marL="1371600" lvl="3" indent="0">
              <a:buNone/>
            </a:pPr>
            <a:r>
              <a:rPr lang="en-US" sz="2800" dirty="0"/>
              <a:t>     </a:t>
            </a:r>
            <a:endParaRPr lang="en-US" sz="2800" dirty="0" smtClean="0"/>
          </a:p>
          <a:p>
            <a:pPr lvl="1"/>
            <a:r>
              <a:rPr lang="en-US" sz="3200" dirty="0" smtClean="0"/>
              <a:t>Self </a:t>
            </a:r>
            <a:r>
              <a:rPr lang="en-US" sz="3200" dirty="0"/>
              <a:t>Determination Housing </a:t>
            </a:r>
            <a:r>
              <a:rPr lang="en-US" sz="3200" dirty="0" smtClean="0"/>
              <a:t>Movement</a:t>
            </a:r>
          </a:p>
          <a:p>
            <a:pPr lvl="1"/>
            <a:r>
              <a:rPr lang="en-US" sz="2800" dirty="0" smtClean="0"/>
              <a:t>Separation </a:t>
            </a:r>
            <a:r>
              <a:rPr lang="en-US" sz="2800" dirty="0"/>
              <a:t>of Housing and Services</a:t>
            </a:r>
          </a:p>
          <a:p>
            <a:pPr lvl="2"/>
            <a:r>
              <a:rPr lang="en-US" sz="2800" dirty="0"/>
              <a:t>Requires Paradigm Shift in Thinking by Policy Makers, Providers and Staff</a:t>
            </a:r>
          </a:p>
          <a:p>
            <a:pPr marL="57150" indent="0">
              <a:buNone/>
            </a:pPr>
            <a:endParaRPr lang="en-US" sz="2600" dirty="0"/>
          </a:p>
          <a:p>
            <a:pPr lvl="2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3982" y="1889088"/>
            <a:ext cx="1166812" cy="777875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1670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People with Disabilities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524000"/>
            <a:ext cx="8946541" cy="4724399"/>
          </a:xfrm>
        </p:spPr>
        <p:txBody>
          <a:bodyPr>
            <a:normAutofit fontScale="70000" lnSpcReduction="20000"/>
          </a:bodyPr>
          <a:lstStyle/>
          <a:p>
            <a:r>
              <a:rPr lang="en-US" sz="3400" dirty="0"/>
              <a:t>State Increased Resources/Priorities for Persons with Disabilities</a:t>
            </a:r>
          </a:p>
          <a:p>
            <a:pPr lvl="1"/>
            <a:r>
              <a:rPr lang="en-US" sz="3400" dirty="0"/>
              <a:t>10% Accessible Units</a:t>
            </a:r>
          </a:p>
          <a:p>
            <a:pPr lvl="1"/>
            <a:r>
              <a:rPr lang="en-US" sz="3400" dirty="0"/>
              <a:t>Permanent Supportive Housing</a:t>
            </a:r>
          </a:p>
          <a:p>
            <a:pPr lvl="1"/>
            <a:r>
              <a:rPr lang="en-US" sz="3400" dirty="0" smtClean="0"/>
              <a:t>Section </a:t>
            </a:r>
            <a:r>
              <a:rPr lang="en-US" sz="3400" dirty="0"/>
              <a:t>811 Vouchers</a:t>
            </a:r>
          </a:p>
          <a:p>
            <a:pPr lvl="1"/>
            <a:r>
              <a:rPr lang="en-US" sz="3400" dirty="0"/>
              <a:t>Local Lead </a:t>
            </a:r>
            <a:r>
              <a:rPr lang="en-US" sz="3400" dirty="0" smtClean="0"/>
              <a:t>Agencies</a:t>
            </a:r>
          </a:p>
          <a:p>
            <a:pPr lvl="1"/>
            <a:r>
              <a:rPr lang="en-US" sz="3400" dirty="0" smtClean="0"/>
              <a:t>Home Modification Programs</a:t>
            </a:r>
          </a:p>
          <a:p>
            <a:r>
              <a:rPr lang="en-US" sz="3400" dirty="0" smtClean="0"/>
              <a:t>Still Insufficient </a:t>
            </a:r>
            <a:r>
              <a:rPr lang="en-US" sz="3400" dirty="0"/>
              <a:t>Housing and Service Resources to Meet </a:t>
            </a:r>
          </a:p>
          <a:p>
            <a:pPr marL="57150" indent="0">
              <a:buNone/>
            </a:pPr>
            <a:r>
              <a:rPr lang="en-US" sz="3400" dirty="0"/>
              <a:t>   the Need</a:t>
            </a:r>
          </a:p>
          <a:p>
            <a:pPr lvl="1"/>
            <a:r>
              <a:rPr lang="en-US" sz="3400" dirty="0"/>
              <a:t> Developers and Providers Cobble Multiple Resources for Each Project</a:t>
            </a:r>
          </a:p>
          <a:p>
            <a:pPr marL="1371600" lvl="3" indent="0">
              <a:buNone/>
            </a:pPr>
            <a:endParaRPr lang="en-US" sz="2800" dirty="0" smtClean="0"/>
          </a:p>
          <a:p>
            <a:pPr lvl="1"/>
            <a:endParaRPr lang="en-US" sz="2600" dirty="0" smtClean="0"/>
          </a:p>
          <a:p>
            <a:pPr lvl="1"/>
            <a:endParaRPr lang="en-US" sz="2600" dirty="0" smtClean="0"/>
          </a:p>
          <a:p>
            <a:pPr lvl="1"/>
            <a:endParaRPr lang="en-US" sz="2600" dirty="0" smtClean="0"/>
          </a:p>
          <a:p>
            <a:pPr lvl="1"/>
            <a:endParaRPr lang="en-US" sz="2600" dirty="0"/>
          </a:p>
          <a:p>
            <a:pPr lvl="1"/>
            <a:endParaRPr lang="en-US" sz="2600" dirty="0" smtClean="0"/>
          </a:p>
          <a:p>
            <a:pPr marL="457200" lvl="1" indent="0">
              <a:buNone/>
            </a:pPr>
            <a:endParaRPr lang="en-US" sz="26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74000" y="1975308"/>
            <a:ext cx="2933699" cy="2200274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8866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Changes in Housing For Seniors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Long Term Living</a:t>
            </a:r>
          </a:p>
          <a:p>
            <a:pPr lvl="1"/>
            <a:r>
              <a:rPr lang="en-US" sz="2800" dirty="0" smtClean="0"/>
              <a:t>New Goals to “Rebalance Long Term Care”</a:t>
            </a:r>
          </a:p>
          <a:p>
            <a:pPr lvl="1"/>
            <a:r>
              <a:rPr lang="en-US" sz="2800" dirty="0" smtClean="0"/>
              <a:t>Increased Emphasis on Home and Community Based Services</a:t>
            </a:r>
          </a:p>
          <a:p>
            <a:pPr lvl="1"/>
            <a:r>
              <a:rPr lang="en-US" sz="2800" dirty="0" smtClean="0"/>
              <a:t>Continuing Care Retirement Communities </a:t>
            </a:r>
          </a:p>
          <a:p>
            <a:r>
              <a:rPr lang="en-US" sz="2800" dirty="0" smtClean="0"/>
              <a:t>Aging in Place</a:t>
            </a:r>
          </a:p>
          <a:p>
            <a:pPr lvl="1"/>
            <a:r>
              <a:rPr lang="en-US" sz="2800" dirty="0" smtClean="0"/>
              <a:t>Age Friendly, Livable, Life Long, Elder-Friendly Communities </a:t>
            </a:r>
          </a:p>
          <a:p>
            <a:pPr marL="5715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64700" y="3844925"/>
            <a:ext cx="1905000" cy="142875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5477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Housing </a:t>
            </a:r>
            <a:r>
              <a:rPr lang="en-US" dirty="0"/>
              <a:t>For </a:t>
            </a:r>
            <a:r>
              <a:rPr lang="en-US" dirty="0" smtClean="0"/>
              <a:t>Seniors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Senior Housing </a:t>
            </a:r>
          </a:p>
          <a:p>
            <a:pPr lvl="1"/>
            <a:r>
              <a:rPr lang="en-US" sz="2800" dirty="0" smtClean="0"/>
              <a:t>Independent Retirement Communities</a:t>
            </a:r>
          </a:p>
          <a:p>
            <a:pPr lvl="1"/>
            <a:r>
              <a:rPr lang="en-US" sz="2800" dirty="0" smtClean="0"/>
              <a:t>Elderly </a:t>
            </a:r>
            <a:r>
              <a:rPr lang="en-US" sz="2800" dirty="0"/>
              <a:t>Only </a:t>
            </a:r>
            <a:r>
              <a:rPr lang="en-US" sz="2800" dirty="0" smtClean="0"/>
              <a:t>Subsidized Buildings</a:t>
            </a:r>
            <a:endParaRPr lang="en-US" sz="2800" dirty="0"/>
          </a:p>
          <a:p>
            <a:pPr lvl="1"/>
            <a:r>
              <a:rPr lang="en-US" sz="2600" dirty="0"/>
              <a:t>Non Traditional </a:t>
            </a:r>
            <a:r>
              <a:rPr lang="en-US" sz="2600" dirty="0" smtClean="0"/>
              <a:t>Housing </a:t>
            </a:r>
            <a:r>
              <a:rPr lang="en-US" sz="2600" dirty="0"/>
              <a:t>Options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70912" y="3830618"/>
            <a:ext cx="2868587" cy="2151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3400" y="4448690"/>
            <a:ext cx="3241626" cy="2167753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554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Changes in Housing For Homeless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676400"/>
            <a:ext cx="8946541" cy="4572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McKinney Act 1994</a:t>
            </a:r>
          </a:p>
          <a:p>
            <a:pPr lvl="1"/>
            <a:r>
              <a:rPr lang="en-US" sz="2600" dirty="0" smtClean="0"/>
              <a:t>Coordinated Networks of Homeless Housing </a:t>
            </a:r>
          </a:p>
          <a:p>
            <a:pPr marL="400050" lvl="1" indent="0">
              <a:buNone/>
            </a:pPr>
            <a:r>
              <a:rPr lang="en-US" sz="2600" dirty="0"/>
              <a:t> </a:t>
            </a:r>
            <a:r>
              <a:rPr lang="en-US" sz="2600" dirty="0" smtClean="0"/>
              <a:t>  and Services (Continuums of Care)</a:t>
            </a:r>
          </a:p>
          <a:p>
            <a:pPr lvl="1"/>
            <a:r>
              <a:rPr lang="en-US" sz="2800" dirty="0" smtClean="0"/>
              <a:t>Priorities</a:t>
            </a:r>
          </a:p>
          <a:p>
            <a:pPr lvl="2"/>
            <a:r>
              <a:rPr lang="en-US" sz="2600" dirty="0" smtClean="0"/>
              <a:t>Housing Emphasis </a:t>
            </a:r>
          </a:p>
          <a:p>
            <a:pPr lvl="2"/>
            <a:r>
              <a:rPr lang="en-US" sz="2600" dirty="0" smtClean="0"/>
              <a:t>Mainstream Resources</a:t>
            </a:r>
          </a:p>
          <a:p>
            <a:pPr lvl="2"/>
            <a:r>
              <a:rPr lang="en-US" sz="2600" dirty="0" smtClean="0"/>
              <a:t>Ending Chronic Homelessness</a:t>
            </a:r>
          </a:p>
          <a:p>
            <a:pPr marL="857250" lvl="2" indent="0">
              <a:buNone/>
            </a:pPr>
            <a:endParaRPr lang="en-US" sz="2600" dirty="0" smtClean="0"/>
          </a:p>
          <a:p>
            <a:pPr lvl="1"/>
            <a:endParaRPr lang="en-US" sz="2800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07790" y="3147744"/>
            <a:ext cx="2285107" cy="342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39820" y="1348056"/>
            <a:ext cx="2363110" cy="202919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6216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Housing For </a:t>
            </a:r>
            <a:r>
              <a:rPr lang="en-US" dirty="0"/>
              <a:t>Homeless?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587500"/>
            <a:ext cx="8946541" cy="466089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HEARTH Act 2009</a:t>
            </a:r>
            <a:endParaRPr lang="en-US" sz="2800" dirty="0"/>
          </a:p>
          <a:p>
            <a:pPr lvl="1"/>
            <a:r>
              <a:rPr lang="en-US" sz="2800" dirty="0" smtClean="0"/>
              <a:t>Emphasis </a:t>
            </a:r>
            <a:r>
              <a:rPr lang="en-US" sz="2800" dirty="0"/>
              <a:t>on Diversion, Prevention, Rapid Rehousing and Permanent Housing</a:t>
            </a:r>
          </a:p>
          <a:p>
            <a:pPr lvl="1"/>
            <a:r>
              <a:rPr lang="en-US" sz="2800" dirty="0"/>
              <a:t>Ending Veterans and Family Homelessness</a:t>
            </a:r>
          </a:p>
          <a:p>
            <a:pPr lvl="1"/>
            <a:r>
              <a:rPr lang="en-US" sz="2800" dirty="0"/>
              <a:t>Emphasis on Housing Only</a:t>
            </a:r>
          </a:p>
          <a:p>
            <a:pPr lvl="1"/>
            <a:r>
              <a:rPr lang="en-US" sz="2800" dirty="0" smtClean="0"/>
              <a:t>Focus </a:t>
            </a:r>
            <a:r>
              <a:rPr lang="en-US" sz="2800" dirty="0"/>
              <a:t>on </a:t>
            </a:r>
            <a:r>
              <a:rPr lang="en-US" sz="2800" dirty="0" smtClean="0"/>
              <a:t>Performance</a:t>
            </a:r>
          </a:p>
          <a:p>
            <a:pPr marL="457200" lvl="1" indent="0">
              <a:buNone/>
            </a:pPr>
            <a:r>
              <a:rPr lang="en-US" sz="2800" dirty="0" smtClean="0"/>
              <a:t> </a:t>
            </a:r>
            <a:r>
              <a:rPr lang="en-US" sz="2800" dirty="0"/>
              <a:t>Measures and </a:t>
            </a:r>
            <a:r>
              <a:rPr lang="en-US" sz="2800" dirty="0" smtClean="0"/>
              <a:t>Outcomes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1800" y="3733800"/>
            <a:ext cx="3823190" cy="2362200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2243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Should We Be Doing Five Years from Now?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Foresight</a:t>
            </a: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9995" y="2505205"/>
            <a:ext cx="5148197" cy="411855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6550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1- Improved Assessment and Planning for All Individuals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Quality Assessment and Planning Tools for  Housing and Services for all </a:t>
            </a:r>
            <a:r>
              <a:rPr lang="en-US" sz="2800" dirty="0"/>
              <a:t>Populations </a:t>
            </a:r>
            <a:endParaRPr lang="en-US" sz="2800" dirty="0" smtClean="0"/>
          </a:p>
          <a:p>
            <a:r>
              <a:rPr lang="en-US" sz="2800" dirty="0" smtClean="0"/>
              <a:t>Experts Available to Assist Consumers, Families, and Providers to:</a:t>
            </a:r>
          </a:p>
          <a:p>
            <a:pPr lvl="1"/>
            <a:r>
              <a:rPr lang="en-US" sz="2800" dirty="0" smtClean="0"/>
              <a:t>Identify Needs</a:t>
            </a:r>
          </a:p>
          <a:p>
            <a:pPr lvl="1"/>
            <a:r>
              <a:rPr lang="en-US" sz="2800" dirty="0" smtClean="0"/>
              <a:t>Create Housing Plans</a:t>
            </a:r>
          </a:p>
          <a:p>
            <a:pPr lvl="1"/>
            <a:r>
              <a:rPr lang="en-US" sz="2800" dirty="0" smtClean="0"/>
              <a:t>Carry out Plans</a:t>
            </a:r>
          </a:p>
          <a:p>
            <a:r>
              <a:rPr lang="en-US" sz="3000" dirty="0" smtClean="0"/>
              <a:t>Plan early if possible</a:t>
            </a:r>
            <a:endParaRPr lang="en-US" sz="3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39000" y="3790816"/>
            <a:ext cx="2021072" cy="2324233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086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2- Single Strategy for All Special Needs Populations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1964018"/>
            <a:ext cx="8946541" cy="419548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Goal</a:t>
            </a:r>
            <a:r>
              <a:rPr lang="en-US" sz="2800" dirty="0"/>
              <a:t>: To Maximize Individual </a:t>
            </a:r>
            <a:r>
              <a:rPr lang="en-US" sz="2800" dirty="0" smtClean="0"/>
              <a:t>Choice</a:t>
            </a:r>
          </a:p>
          <a:p>
            <a:r>
              <a:rPr lang="en-US" sz="2800" dirty="0" smtClean="0"/>
              <a:t>Separation </a:t>
            </a:r>
            <a:r>
              <a:rPr lang="en-US" sz="2800" dirty="0"/>
              <a:t>in Delivery of Housing and Services</a:t>
            </a:r>
            <a:br>
              <a:rPr lang="en-US" sz="2800" dirty="0"/>
            </a:br>
            <a:endParaRPr lang="en-US" sz="2800" dirty="0"/>
          </a:p>
          <a:p>
            <a:endParaRPr lang="en-US" sz="2800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2800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16345" y="3390900"/>
            <a:ext cx="8873755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HOUSING</a:t>
            </a:r>
          </a:p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-----------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SERVICES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1475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3-Expanded Affordable Housing Opportunities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4424082"/>
          </a:xfrm>
        </p:spPr>
        <p:txBody>
          <a:bodyPr>
            <a:normAutofit fontScale="70000" lnSpcReduction="20000"/>
          </a:bodyPr>
          <a:lstStyle/>
          <a:p>
            <a:r>
              <a:rPr lang="en-US" sz="3600" dirty="0" smtClean="0"/>
              <a:t>Comprehensive Range </a:t>
            </a:r>
            <a:r>
              <a:rPr lang="en-US" sz="3600" dirty="0"/>
              <a:t>of Housing Options</a:t>
            </a:r>
          </a:p>
          <a:p>
            <a:pPr lvl="1"/>
            <a:r>
              <a:rPr lang="en-US" sz="3400" dirty="0" smtClean="0"/>
              <a:t>Informed Choice</a:t>
            </a:r>
          </a:p>
          <a:p>
            <a:r>
              <a:rPr lang="en-US" sz="3600" dirty="0"/>
              <a:t>Provided By Housing Industry Professionals</a:t>
            </a:r>
          </a:p>
          <a:p>
            <a:r>
              <a:rPr lang="en-US" sz="3600" dirty="0" smtClean="0"/>
              <a:t>Flexible Programs </a:t>
            </a:r>
            <a:r>
              <a:rPr lang="en-US" sz="3600" dirty="0"/>
              <a:t>and </a:t>
            </a:r>
            <a:r>
              <a:rPr lang="en-US" sz="3600" dirty="0" smtClean="0"/>
              <a:t>Initiatives:</a:t>
            </a:r>
          </a:p>
          <a:p>
            <a:pPr lvl="1"/>
            <a:r>
              <a:rPr lang="en-US" sz="3600" dirty="0" smtClean="0"/>
              <a:t>Incentives </a:t>
            </a:r>
            <a:r>
              <a:rPr lang="en-US" sz="3600" dirty="0"/>
              <a:t>to landlords</a:t>
            </a:r>
          </a:p>
          <a:p>
            <a:pPr lvl="1"/>
            <a:r>
              <a:rPr lang="en-US" sz="3600" dirty="0"/>
              <a:t>Support for Nonprofit Developers	</a:t>
            </a:r>
          </a:p>
          <a:p>
            <a:pPr lvl="2"/>
            <a:r>
              <a:rPr lang="en-US" sz="3600" dirty="0"/>
              <a:t>Capacity Building</a:t>
            </a:r>
          </a:p>
          <a:p>
            <a:pPr lvl="2"/>
            <a:r>
              <a:rPr lang="en-US" sz="3600" dirty="0"/>
              <a:t>Seed Money for Start-up</a:t>
            </a:r>
          </a:p>
          <a:p>
            <a:pPr lvl="2"/>
            <a:r>
              <a:rPr lang="en-US" sz="3600" dirty="0"/>
              <a:t>On-going Operations</a:t>
            </a:r>
          </a:p>
          <a:p>
            <a:pPr marL="971550" lvl="1" indent="-457200"/>
            <a:r>
              <a:rPr lang="en-US" sz="3600" dirty="0"/>
              <a:t>Support for Innovation and Pilot Projects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03875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/>
              <a:t>Special Populations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People with Disabilities</a:t>
            </a:r>
          </a:p>
          <a:p>
            <a:r>
              <a:rPr lang="en-US" sz="4800" dirty="0"/>
              <a:t>Seniors</a:t>
            </a:r>
          </a:p>
          <a:p>
            <a:r>
              <a:rPr lang="en-US" sz="4800" dirty="0" smtClean="0"/>
              <a:t>Homeless</a:t>
            </a:r>
            <a:endParaRPr lang="en-US" sz="4800" dirty="0"/>
          </a:p>
          <a:p>
            <a:endParaRPr lang="en-US" sz="4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6835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4- Expanded Supports and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Provided by </a:t>
            </a:r>
            <a:r>
              <a:rPr lang="en-US" sz="2800" dirty="0"/>
              <a:t>Human Service </a:t>
            </a:r>
            <a:endParaRPr lang="en-US" sz="2800" dirty="0" smtClean="0"/>
          </a:p>
          <a:p>
            <a:pPr marL="457200" lvl="1" indent="0">
              <a:buNone/>
            </a:pPr>
            <a:r>
              <a:rPr lang="en-US" sz="2600" dirty="0" smtClean="0"/>
              <a:t>Professionals</a:t>
            </a:r>
            <a:endParaRPr lang="en-US" dirty="0"/>
          </a:p>
          <a:p>
            <a:r>
              <a:rPr lang="en-US" sz="2800" dirty="0" smtClean="0"/>
              <a:t>Easily Accessible </a:t>
            </a:r>
          </a:p>
          <a:p>
            <a:pPr lvl="1"/>
            <a:r>
              <a:rPr lang="en-US" sz="2600" dirty="0" smtClean="0"/>
              <a:t>ADRC LINKs</a:t>
            </a:r>
          </a:p>
          <a:p>
            <a:r>
              <a:rPr lang="en-US" sz="2800" dirty="0" smtClean="0"/>
              <a:t>Flexible</a:t>
            </a:r>
          </a:p>
          <a:p>
            <a:pPr lvl="1"/>
            <a:r>
              <a:rPr lang="en-US" sz="2800" dirty="0" smtClean="0"/>
              <a:t>Money Follows the Person</a:t>
            </a:r>
          </a:p>
          <a:p>
            <a:pPr lvl="1"/>
            <a:r>
              <a:rPr lang="en-US" sz="2800" dirty="0" smtClean="0"/>
              <a:t>Meet Individual Needs</a:t>
            </a:r>
          </a:p>
          <a:p>
            <a:pPr lvl="1"/>
            <a:r>
              <a:rPr lang="en-US" sz="2800" dirty="0" smtClean="0"/>
              <a:t>Maximize Choice and </a:t>
            </a:r>
          </a:p>
          <a:p>
            <a:pPr marL="457200" lvl="1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Control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92353" y="1701800"/>
            <a:ext cx="2857500" cy="3810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0961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5- Ensure Sufficient Funding for Housing and Services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943646"/>
            <a:ext cx="8946541" cy="476195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200" u="sng" dirty="0" smtClean="0"/>
              <a:t>HOUSING</a:t>
            </a:r>
          </a:p>
          <a:p>
            <a:r>
              <a:rPr lang="en-US" sz="3400" dirty="0" smtClean="0"/>
              <a:t>PHARE</a:t>
            </a:r>
          </a:p>
          <a:p>
            <a:pPr lvl="1"/>
            <a:r>
              <a:rPr lang="en-US" sz="3200" dirty="0" smtClean="0"/>
              <a:t>Rental </a:t>
            </a:r>
            <a:r>
              <a:rPr lang="en-US" sz="3200" dirty="0"/>
              <a:t>Assistance</a:t>
            </a:r>
          </a:p>
          <a:p>
            <a:pPr lvl="1"/>
            <a:r>
              <a:rPr lang="en-US" sz="3200" dirty="0"/>
              <a:t>New Construction</a:t>
            </a:r>
          </a:p>
          <a:p>
            <a:pPr lvl="1"/>
            <a:r>
              <a:rPr lang="en-US" sz="3200" dirty="0"/>
              <a:t>Rehabilitation</a:t>
            </a:r>
          </a:p>
          <a:p>
            <a:pPr lvl="1"/>
            <a:r>
              <a:rPr lang="en-US" sz="3200" dirty="0"/>
              <a:t>Home </a:t>
            </a:r>
            <a:r>
              <a:rPr lang="en-US" sz="3200" dirty="0" smtClean="0"/>
              <a:t>Modifications</a:t>
            </a:r>
          </a:p>
          <a:p>
            <a:r>
              <a:rPr lang="en-US" sz="3200" dirty="0"/>
              <a:t>Emphasis on:</a:t>
            </a:r>
          </a:p>
          <a:p>
            <a:pPr lvl="1"/>
            <a:r>
              <a:rPr lang="en-US" sz="3200" dirty="0"/>
              <a:t>Accessibility, </a:t>
            </a:r>
            <a:r>
              <a:rPr lang="en-US" sz="3200" dirty="0" err="1"/>
              <a:t>Visitability</a:t>
            </a:r>
            <a:r>
              <a:rPr lang="en-US" sz="3200" dirty="0"/>
              <a:t>, </a:t>
            </a:r>
            <a:endParaRPr lang="en-US" sz="3200" dirty="0" smtClean="0"/>
          </a:p>
          <a:p>
            <a:pPr marL="457200" lvl="1" indent="0">
              <a:buNone/>
            </a:pPr>
            <a:r>
              <a:rPr lang="en-US" sz="3200" dirty="0" smtClean="0"/>
              <a:t>Universal </a:t>
            </a:r>
            <a:r>
              <a:rPr lang="en-US" sz="3200" dirty="0"/>
              <a:t>Design</a:t>
            </a:r>
          </a:p>
          <a:p>
            <a:pPr lvl="2"/>
            <a:endParaRPr lang="en-US" sz="30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70891" y="2477237"/>
            <a:ext cx="2557218" cy="170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63101" y="2992232"/>
            <a:ext cx="2984500" cy="23736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70891" y="4386263"/>
            <a:ext cx="2319337" cy="2319337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4622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5- Ensure Sufficient Funding for Housing and Services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u="sng" dirty="0" smtClean="0"/>
              <a:t>SUPPORTS AND SERVICES</a:t>
            </a:r>
          </a:p>
          <a:p>
            <a:r>
              <a:rPr lang="en-US" sz="2800" dirty="0" smtClean="0"/>
              <a:t>Home and Community Based Services</a:t>
            </a:r>
          </a:p>
          <a:p>
            <a:r>
              <a:rPr lang="en-US" sz="2800" dirty="0" smtClean="0"/>
              <a:t>Nursing Home Transition</a:t>
            </a:r>
          </a:p>
          <a:p>
            <a:r>
              <a:rPr lang="en-US" sz="2800" dirty="0" smtClean="0"/>
              <a:t>Money Follows the Person</a:t>
            </a:r>
          </a:p>
          <a:p>
            <a:r>
              <a:rPr lang="en-US" sz="2800" dirty="0" smtClean="0"/>
              <a:t>Workforce Development</a:t>
            </a:r>
          </a:p>
          <a:p>
            <a:r>
              <a:rPr lang="en-US" sz="2800" dirty="0" smtClean="0"/>
              <a:t>Family Support</a:t>
            </a:r>
          </a:p>
          <a:p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65498" y="2525058"/>
            <a:ext cx="2438400" cy="3251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64888" y="4391958"/>
            <a:ext cx="3020434" cy="1687668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4478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6- Promote Creative Resource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82800"/>
            <a:ext cx="8946541" cy="3953863"/>
          </a:xfrm>
        </p:spPr>
        <p:txBody>
          <a:bodyPr/>
          <a:lstStyle/>
          <a:p>
            <a:pPr lvl="1"/>
            <a:r>
              <a:rPr lang="en-US" sz="3200" dirty="0" smtClean="0"/>
              <a:t>Assess and Shift Current Resources to Address Priorities and Needs</a:t>
            </a:r>
          </a:p>
          <a:p>
            <a:pPr lvl="1"/>
            <a:r>
              <a:rPr lang="en-US" sz="3200" dirty="0" smtClean="0"/>
              <a:t>Generate New Resources</a:t>
            </a:r>
          </a:p>
          <a:p>
            <a:pPr lvl="2"/>
            <a:r>
              <a:rPr lang="en-US" sz="3000" dirty="0" smtClean="0"/>
              <a:t>Partnerships- Hospitals, Managed Care, Foundations, etc.</a:t>
            </a:r>
          </a:p>
          <a:p>
            <a:pPr lvl="2"/>
            <a:r>
              <a:rPr lang="en-US" sz="3000" dirty="0" smtClean="0"/>
              <a:t>Housing Trust Funds</a:t>
            </a:r>
          </a:p>
          <a:p>
            <a:pPr lvl="2"/>
            <a:r>
              <a:rPr lang="en-US" sz="3000" dirty="0" smtClean="0"/>
              <a:t>Tax Credits</a:t>
            </a:r>
          </a:p>
          <a:p>
            <a:pPr marL="914400" lvl="2" indent="0">
              <a:buNone/>
            </a:pPr>
            <a:endParaRPr lang="en-US" sz="3000" dirty="0" smtClean="0"/>
          </a:p>
          <a:p>
            <a:pPr lvl="1"/>
            <a:endParaRPr lang="en-US" sz="32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95408" y="4517542"/>
            <a:ext cx="2438400" cy="20909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88446" y="4517542"/>
            <a:ext cx="2438400" cy="20909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91699" y="4922990"/>
            <a:ext cx="1438856" cy="1438856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9767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011" y="351118"/>
            <a:ext cx="9404723" cy="1400530"/>
          </a:xfrm>
        </p:spPr>
        <p:txBody>
          <a:bodyPr/>
          <a:lstStyle/>
          <a:p>
            <a:r>
              <a:rPr lang="en-US" smtClean="0"/>
              <a:t>7- </a:t>
            </a:r>
            <a:r>
              <a:rPr lang="en-US" dirty="0" smtClean="0"/>
              <a:t>Advocate for Long Term Solutions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42900" lvl="1" indent="-342900"/>
            <a:r>
              <a:rPr lang="en-US" sz="2800" dirty="0" smtClean="0"/>
              <a:t>Address </a:t>
            </a:r>
            <a:r>
              <a:rPr lang="en-US" sz="2800" dirty="0"/>
              <a:t>Long Term Issues of Poverty and Self- </a:t>
            </a:r>
            <a:r>
              <a:rPr lang="en-US" sz="2800" dirty="0" smtClean="0"/>
              <a:t>Sufficiency</a:t>
            </a:r>
          </a:p>
          <a:p>
            <a:pPr lvl="1"/>
            <a:r>
              <a:rPr lang="en-US" sz="2800" dirty="0" smtClean="0"/>
              <a:t>Expand Permanent </a:t>
            </a:r>
            <a:r>
              <a:rPr lang="en-US" sz="2800" dirty="0"/>
              <a:t>Housing and Employment </a:t>
            </a:r>
          </a:p>
          <a:p>
            <a:pPr marL="457200" lvl="1" indent="0">
              <a:buNone/>
            </a:pPr>
            <a:r>
              <a:rPr lang="en-US" sz="2800" dirty="0"/>
              <a:t>   </a:t>
            </a:r>
            <a:r>
              <a:rPr lang="en-US" sz="2800" dirty="0" smtClean="0"/>
              <a:t>Initiatives</a:t>
            </a:r>
            <a:endParaRPr lang="en-US" sz="2800" dirty="0"/>
          </a:p>
          <a:p>
            <a:pPr marL="0" lvl="1" indent="0">
              <a:buNone/>
            </a:pPr>
            <a:endParaRPr lang="en-US" sz="2800" dirty="0"/>
          </a:p>
          <a:p>
            <a:pPr marL="1371600" lvl="3" indent="0">
              <a:buNone/>
            </a:pP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2800" y="4476496"/>
            <a:ext cx="2036064" cy="13594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29556" y="3809205"/>
            <a:ext cx="1846262" cy="18462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48244" y="4491323"/>
            <a:ext cx="1846262" cy="18462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55310" y="3989642"/>
            <a:ext cx="1846262" cy="18462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63248" y="2645061"/>
            <a:ext cx="1846262" cy="18462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61910" y="4368403"/>
            <a:ext cx="1846262" cy="1846262"/>
          </a:xfrm>
          <a:prstGeom prst="rect">
            <a:avLst/>
          </a:prstGeom>
        </p:spPr>
      </p:pic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469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Term Solutions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State Level Task Force to:</a:t>
            </a:r>
          </a:p>
          <a:p>
            <a:pPr lvl="1"/>
            <a:r>
              <a:rPr lang="en-US" sz="2800" dirty="0" smtClean="0"/>
              <a:t> Promote All Options, </a:t>
            </a:r>
            <a:r>
              <a:rPr lang="en-US" sz="2600" dirty="0" smtClean="0"/>
              <a:t>including </a:t>
            </a:r>
            <a:r>
              <a:rPr lang="en-US" sz="2600" dirty="0"/>
              <a:t>Non-Traditional Options</a:t>
            </a:r>
            <a:endParaRPr lang="en-US" sz="2600" dirty="0" smtClean="0"/>
          </a:p>
          <a:p>
            <a:pPr lvl="1"/>
            <a:r>
              <a:rPr lang="en-US" sz="2800" dirty="0" smtClean="0"/>
              <a:t>Identify and Remove Regulatory and Policy Obstacles</a:t>
            </a:r>
          </a:p>
          <a:p>
            <a:r>
              <a:rPr lang="en-US" sz="3000" dirty="0" smtClean="0"/>
              <a:t>State Follow-up</a:t>
            </a:r>
          </a:p>
          <a:p>
            <a:pPr lvl="1"/>
            <a:r>
              <a:rPr lang="en-US" sz="2800" dirty="0" smtClean="0"/>
              <a:t>Prepare and Deliver Training</a:t>
            </a:r>
          </a:p>
          <a:p>
            <a:pPr lvl="1"/>
            <a:r>
              <a:rPr lang="en-US" sz="2800" dirty="0" smtClean="0"/>
              <a:t>Provide Technical Assistance 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8727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Consider Your Role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371600"/>
            <a:ext cx="8946541" cy="4876799"/>
          </a:xfrm>
        </p:spPr>
        <p:txBody>
          <a:bodyPr>
            <a:normAutofit/>
          </a:bodyPr>
          <a:lstStyle/>
          <a:p>
            <a:r>
              <a:rPr lang="en-US" sz="2800" dirty="0"/>
              <a:t>Don’t Take a Back </a:t>
            </a:r>
            <a:r>
              <a:rPr lang="en-US" sz="2800" dirty="0" smtClean="0"/>
              <a:t>Seat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Be a Driver in Advocating for Change!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7372" y="1152983"/>
            <a:ext cx="3575428" cy="23854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7844" y="4121148"/>
            <a:ext cx="3960628" cy="26301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7372" y="4238729"/>
            <a:ext cx="3121152" cy="2340864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9543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Question:  What Should We Be Doing in PA in Five Years?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Start  with </a:t>
            </a:r>
            <a:r>
              <a:rPr lang="en-US" sz="4800" dirty="0" err="1" smtClean="0"/>
              <a:t>Hindsite</a:t>
            </a: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65719" y="2174614"/>
            <a:ext cx="2606893" cy="3952087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4878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Was Housing Like for People with Disabilities in 1990?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293" y="2079321"/>
            <a:ext cx="8946541" cy="4657594"/>
          </a:xfrm>
        </p:spPr>
        <p:txBody>
          <a:bodyPr>
            <a:normAutofit fontScale="32500" lnSpcReduction="20000"/>
          </a:bodyPr>
          <a:lstStyle/>
          <a:p>
            <a:r>
              <a:rPr lang="en-US" sz="9300" dirty="0" smtClean="0"/>
              <a:t>Housing was SILOED by Population</a:t>
            </a:r>
          </a:p>
          <a:p>
            <a:endParaRPr lang="en-US" sz="4800" dirty="0"/>
          </a:p>
          <a:p>
            <a:endParaRPr lang="en-US" sz="4800" dirty="0" smtClean="0"/>
          </a:p>
          <a:p>
            <a:endParaRPr lang="en-US" sz="4800" dirty="0"/>
          </a:p>
          <a:p>
            <a:pPr marL="0" indent="0">
              <a:buNone/>
            </a:pPr>
            <a:r>
              <a:rPr lang="en-US" sz="4800" dirty="0" smtClean="0"/>
              <a:t>       </a:t>
            </a:r>
          </a:p>
          <a:p>
            <a:pPr marL="0" indent="0">
              <a:buNone/>
            </a:pPr>
            <a:r>
              <a:rPr lang="en-US" sz="4800" dirty="0"/>
              <a:t> </a:t>
            </a:r>
            <a:r>
              <a:rPr lang="en-US" sz="4800" dirty="0" smtClean="0"/>
              <a:t>      </a:t>
            </a:r>
          </a:p>
          <a:p>
            <a:pPr marL="0" indent="0">
              <a:buNone/>
            </a:pPr>
            <a:r>
              <a:rPr lang="en-US" sz="3400" dirty="0"/>
              <a:t> </a:t>
            </a:r>
            <a:r>
              <a:rPr lang="en-US" sz="3400" dirty="0" smtClean="0"/>
              <a:t>            </a:t>
            </a:r>
          </a:p>
          <a:p>
            <a:pPr marL="0" indent="0">
              <a:buNone/>
            </a:pPr>
            <a:r>
              <a:rPr lang="en-US" sz="3400" dirty="0" smtClean="0"/>
              <a:t> </a:t>
            </a:r>
          </a:p>
          <a:p>
            <a:pPr marL="0" indent="0">
              <a:buNone/>
            </a:pPr>
            <a:endParaRPr lang="en-US" sz="3400" dirty="0"/>
          </a:p>
          <a:p>
            <a:pPr marL="0" indent="0">
              <a:buNone/>
            </a:pPr>
            <a:r>
              <a:rPr lang="en-US" sz="3400" dirty="0" smtClean="0"/>
              <a:t>                            </a:t>
            </a:r>
          </a:p>
          <a:p>
            <a:pPr marL="0" indent="0">
              <a:buNone/>
            </a:pPr>
            <a:endParaRPr lang="en-US" sz="3400" dirty="0"/>
          </a:p>
          <a:p>
            <a:pPr marL="0" indent="0">
              <a:buNone/>
            </a:pPr>
            <a:r>
              <a:rPr lang="en-US" sz="3400" dirty="0" smtClean="0"/>
              <a:t>                                  </a:t>
            </a:r>
          </a:p>
          <a:p>
            <a:pPr marL="0" indent="0">
              <a:buNone/>
            </a:pPr>
            <a:r>
              <a:rPr lang="en-US" sz="6200" dirty="0"/>
              <a:t> </a:t>
            </a:r>
            <a:r>
              <a:rPr lang="en-US" sz="6200" dirty="0" smtClean="0"/>
              <a:t>              </a:t>
            </a:r>
          </a:p>
          <a:p>
            <a:pPr marL="0" indent="0">
              <a:buNone/>
            </a:pPr>
            <a:r>
              <a:rPr lang="en-US" sz="6200" dirty="0"/>
              <a:t> </a:t>
            </a:r>
            <a:r>
              <a:rPr lang="en-US" sz="6200" dirty="0" smtClean="0"/>
              <a:t>                  Seniors      Homeless     Mentally ill   Intellectual Disability</a:t>
            </a:r>
          </a:p>
          <a:p>
            <a:pPr marL="0" indent="0">
              <a:buNone/>
            </a:pPr>
            <a:r>
              <a:rPr lang="en-US" sz="3400" dirty="0" smtClean="0"/>
              <a:t>                                                             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170" y="2703063"/>
            <a:ext cx="6289458" cy="318403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6632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312" y="556493"/>
            <a:ext cx="9404723" cy="1400530"/>
          </a:xfrm>
        </p:spPr>
        <p:txBody>
          <a:bodyPr/>
          <a:lstStyle/>
          <a:p>
            <a:r>
              <a:rPr lang="en-US" dirty="0" smtClean="0"/>
              <a:t>There was Little Choice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600" dirty="0" smtClean="0"/>
              <a:t>People Filled the Next Available Slot</a:t>
            </a:r>
          </a:p>
          <a:p>
            <a:endParaRPr lang="en-US" sz="3600" dirty="0"/>
          </a:p>
          <a:p>
            <a:endParaRPr lang="en-US" sz="3600" dirty="0" smtClean="0"/>
          </a:p>
          <a:p>
            <a:endParaRPr lang="en-US" sz="3600" dirty="0"/>
          </a:p>
          <a:p>
            <a:pPr marL="0" indent="0">
              <a:buNone/>
            </a:pPr>
            <a:r>
              <a:rPr lang="en-US" sz="3600" dirty="0"/>
              <a:t>                        </a:t>
            </a:r>
            <a:r>
              <a:rPr lang="en-US" sz="3600" dirty="0" smtClean="0"/>
              <a:t>   VACANCY</a:t>
            </a:r>
            <a:endParaRPr lang="en-US" sz="3600" dirty="0"/>
          </a:p>
          <a:p>
            <a:endParaRPr lang="en-US" sz="3600" dirty="0" smtClean="0"/>
          </a:p>
          <a:p>
            <a:pPr marL="0" indent="0">
              <a:buNone/>
            </a:pPr>
            <a:r>
              <a:rPr lang="en-US" sz="3600" dirty="0"/>
              <a:t> </a:t>
            </a:r>
            <a:r>
              <a:rPr lang="en-US" sz="3600" dirty="0" smtClean="0"/>
              <a:t>                     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494" y="2542240"/>
            <a:ext cx="2133600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89670" y="2560033"/>
            <a:ext cx="1930400" cy="193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4959" y="3748739"/>
            <a:ext cx="2438400" cy="2438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3549" y="4150658"/>
            <a:ext cx="2505075" cy="2505075"/>
          </a:xfrm>
          <a:prstGeom prst="rect">
            <a:avLst/>
          </a:prstGeom>
          <a:noFill/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4817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Housing and Services were Bundled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When you have a headache do you go to your landlord??</a:t>
            </a:r>
          </a:p>
          <a:p>
            <a:endParaRPr lang="en-US" sz="2800" dirty="0"/>
          </a:p>
          <a:p>
            <a:pPr lvl="1" algn="ctr"/>
            <a:r>
              <a:rPr lang="en-US" sz="2600" b="1" dirty="0" smtClean="0"/>
              <a:t>FOOD</a:t>
            </a:r>
          </a:p>
          <a:p>
            <a:pPr lvl="1" algn="ctr"/>
            <a:r>
              <a:rPr lang="en-US" sz="2600" b="1" dirty="0" smtClean="0"/>
              <a:t>HEALTH CARE</a:t>
            </a:r>
          </a:p>
          <a:p>
            <a:pPr lvl="1" algn="ctr"/>
            <a:r>
              <a:rPr lang="en-US" sz="2600" b="1" dirty="0" smtClean="0"/>
              <a:t>OCCUPATIONAL THERAPY</a:t>
            </a:r>
          </a:p>
          <a:p>
            <a:pPr lvl="1" algn="ctr"/>
            <a:r>
              <a:rPr lang="en-US" sz="2600" b="1" dirty="0" smtClean="0"/>
              <a:t>PHYSICAL THERAPY</a:t>
            </a:r>
          </a:p>
          <a:p>
            <a:pPr lvl="1" algn="ctr"/>
            <a:r>
              <a:rPr lang="en-US" sz="2600" b="1" dirty="0" smtClean="0"/>
              <a:t>SOCIALIZATION</a:t>
            </a:r>
          </a:p>
          <a:p>
            <a:pPr algn="ctr"/>
            <a:endParaRPr lang="en-US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11" b="39949"/>
          <a:stretch/>
        </p:blipFill>
        <p:spPr>
          <a:xfrm>
            <a:off x="3013197" y="2574569"/>
            <a:ext cx="5813303" cy="4118331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0453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Was Housing Like for Seniors?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/>
              <a:t>LONG TERM LIVING</a:t>
            </a:r>
          </a:p>
          <a:p>
            <a:pPr lvl="1"/>
            <a:r>
              <a:rPr lang="en-US" sz="2800" dirty="0" smtClean="0"/>
              <a:t>&gt;80% Personal Care and Nursing Homes</a:t>
            </a:r>
          </a:p>
          <a:p>
            <a:pPr lvl="1"/>
            <a:r>
              <a:rPr lang="en-US" sz="2800" dirty="0" smtClean="0"/>
              <a:t>Little Emphasis on Aging in Place</a:t>
            </a:r>
          </a:p>
          <a:p>
            <a:pPr lvl="1"/>
            <a:endParaRPr lang="en-US" sz="2800" dirty="0"/>
          </a:p>
          <a:p>
            <a:r>
              <a:rPr lang="en-US" sz="2800" dirty="0" smtClean="0"/>
              <a:t>HOUSING DEVELOPMENT PROGRAMS</a:t>
            </a:r>
          </a:p>
          <a:p>
            <a:pPr lvl="1"/>
            <a:r>
              <a:rPr lang="en-US" sz="2800" dirty="0" smtClean="0"/>
              <a:t>High rises</a:t>
            </a:r>
          </a:p>
          <a:p>
            <a:pPr lvl="1"/>
            <a:r>
              <a:rPr lang="en-US" sz="2800" dirty="0" smtClean="0"/>
              <a:t>Mix Seniors and Younger People with Disabilities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83040" y="1637728"/>
            <a:ext cx="3065462" cy="2300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83040" y="4297362"/>
            <a:ext cx="2333625" cy="1743075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206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about the Homeless?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Living on the Streets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and Doubled -up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sz="2800" dirty="0" smtClean="0"/>
              <a:t>Faith-based shelters</a:t>
            </a:r>
          </a:p>
          <a:p>
            <a:r>
              <a:rPr lang="en-US" sz="2800" dirty="0" smtClean="0"/>
              <a:t>HUD funding individual 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programs through national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competition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3982" y="1489393"/>
            <a:ext cx="3409950" cy="2952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74526" y="3663593"/>
            <a:ext cx="3712634" cy="27844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27800" y="4239153"/>
            <a:ext cx="1733550" cy="2244159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8389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Today?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79007" y="2052638"/>
            <a:ext cx="4195762" cy="4195762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1159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5A2F9111-B2DB-470C-BA56-608F9B6588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361</TotalTime>
  <Words>705</Words>
  <Application>Microsoft Office PowerPoint</Application>
  <PresentationFormat>Custom</PresentationFormat>
  <Paragraphs>225</Paragraphs>
  <Slides>26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Ion</vt:lpstr>
      <vt:lpstr>New Takes on Old Issues: Housing for  Special Populations</vt:lpstr>
      <vt:lpstr>Special Populations</vt:lpstr>
      <vt:lpstr>Question:  What Should We Be Doing in PA in Five Years?</vt:lpstr>
      <vt:lpstr>What Was Housing Like for People with Disabilities in 1990?</vt:lpstr>
      <vt:lpstr>There was Little Choice</vt:lpstr>
      <vt:lpstr>Housing and Services were Bundled </vt:lpstr>
      <vt:lpstr>What Was Housing Like for Seniors?</vt:lpstr>
      <vt:lpstr>How about the Homeless?</vt:lpstr>
      <vt:lpstr>What About Today?</vt:lpstr>
      <vt:lpstr>Changes in Housing for People with Disabilities</vt:lpstr>
      <vt:lpstr>People with Disabilities</vt:lpstr>
      <vt:lpstr>Changes in Housing For Seniors</vt:lpstr>
      <vt:lpstr>Housing For Seniors</vt:lpstr>
      <vt:lpstr>Changes in Housing For Homeless </vt:lpstr>
      <vt:lpstr>Housing For Homeless? </vt:lpstr>
      <vt:lpstr>What Should We Be Doing Five Years from Now? </vt:lpstr>
      <vt:lpstr>1- Improved Assessment and Planning for All Individuals</vt:lpstr>
      <vt:lpstr>2- Single Strategy for All Special Needs Populations</vt:lpstr>
      <vt:lpstr>3-Expanded Affordable Housing Opportunities</vt:lpstr>
      <vt:lpstr>4- Expanded Supports and Services</vt:lpstr>
      <vt:lpstr>5- Ensure Sufficient Funding for Housing and Services </vt:lpstr>
      <vt:lpstr>5- Ensure Sufficient Funding for Housing and Services </vt:lpstr>
      <vt:lpstr>6- Promote Creative Resource Development</vt:lpstr>
      <vt:lpstr>7- Advocate for Long Term Solutions</vt:lpstr>
      <vt:lpstr>Long Term Solutions</vt:lpstr>
      <vt:lpstr>Consider Your Role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Takes on Old Issues: Housing for  Special Populations</dc:title>
  <dc:creator>Diana Myers</dc:creator>
  <cp:lastModifiedBy>George</cp:lastModifiedBy>
  <cp:revision>45</cp:revision>
  <cp:lastPrinted>2015-03-23T16:39:34Z</cp:lastPrinted>
  <dcterms:created xsi:type="dcterms:W3CDTF">2015-02-17T23:11:51Z</dcterms:created>
  <dcterms:modified xsi:type="dcterms:W3CDTF">2015-04-15T03:01:03Z</dcterms:modified>
</cp:coreProperties>
</file>