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1" r:id="rId1"/>
  </p:sldMasterIdLst>
  <p:notesMasterIdLst>
    <p:notesMasterId r:id="rId28"/>
  </p:notesMasterIdLst>
  <p:sldIdLst>
    <p:sldId id="256" r:id="rId2"/>
    <p:sldId id="257" r:id="rId3"/>
    <p:sldId id="268" r:id="rId4"/>
    <p:sldId id="262" r:id="rId5"/>
    <p:sldId id="258" r:id="rId6"/>
    <p:sldId id="259" r:id="rId7"/>
    <p:sldId id="261" r:id="rId8"/>
    <p:sldId id="283" r:id="rId9"/>
    <p:sldId id="260" r:id="rId10"/>
    <p:sldId id="309" r:id="rId11"/>
    <p:sldId id="310" r:id="rId12"/>
    <p:sldId id="296" r:id="rId13"/>
    <p:sldId id="297" r:id="rId14"/>
    <p:sldId id="298" r:id="rId15"/>
    <p:sldId id="304" r:id="rId16"/>
    <p:sldId id="311" r:id="rId17"/>
    <p:sldId id="312" r:id="rId18"/>
    <p:sldId id="313" r:id="rId19"/>
    <p:sldId id="314" r:id="rId20"/>
    <p:sldId id="316" r:id="rId21"/>
    <p:sldId id="319" r:id="rId22"/>
    <p:sldId id="318" r:id="rId23"/>
    <p:sldId id="315" r:id="rId24"/>
    <p:sldId id="317" r:id="rId25"/>
    <p:sldId id="303" r:id="rId26"/>
    <p:sldId id="32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94660"/>
  </p:normalViewPr>
  <p:slideViewPr>
    <p:cSldViewPr snapToGrid="0" snapToObjects="1">
      <p:cViewPr varScale="1">
        <p:scale>
          <a:sx n="62" d="100"/>
          <a:sy n="62" d="100"/>
        </p:scale>
        <p:origin x="-15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193E3-5B6B-44F5-9E6D-BE160A24F403}" type="datetimeFigureOut">
              <a:rPr lang="en-US" smtClean="0"/>
              <a:pPr/>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DD18E-6FE5-4379-B099-94172A2270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8815805-25D1-4B48-A54A-995A8280C671}" type="datetimeFigureOut">
              <a:rPr lang="en-US" smtClean="0"/>
              <a:pPr/>
              <a:t>7/2/2016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38DF745-7D3F-47F4-83A3-874385CFAA69}"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815805-25D1-4B48-A54A-995A8280C671}"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29D61-8222-034D-A19D-4B560E190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815805-25D1-4B48-A54A-995A8280C671}"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29D61-8222-034D-A19D-4B560E1906A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BEBEF18-388E-45D5-8CA2-C0B6887D9E4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506329A-DD1B-4FFE-9AC4-453DD4B3A04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815805-25D1-4B48-A54A-995A8280C671}"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29D61-8222-034D-A19D-4B560E1906A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8815805-25D1-4B48-A54A-995A8280C671}" type="datetimeFigureOut">
              <a:rPr lang="en-US" smtClean="0"/>
              <a:pPr/>
              <a:t>7/2/2016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9E529D61-8222-034D-A19D-4B560E1906A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8815805-25D1-4B48-A54A-995A8280C671}"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29D61-8222-034D-A19D-4B560E1906A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8815805-25D1-4B48-A54A-995A8280C671}" type="datetimeFigureOut">
              <a:rPr lang="en-US" smtClean="0"/>
              <a:pPr/>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29D61-8222-034D-A19D-4B560E1906A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815805-25D1-4B48-A54A-995A8280C671}" type="datetimeFigureOut">
              <a:rPr lang="en-US" smtClean="0"/>
              <a:pPr/>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529D61-8222-034D-A19D-4B560E1906A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15805-25D1-4B48-A54A-995A8280C671}" type="datetimeFigureOut">
              <a:rPr lang="en-US" smtClean="0"/>
              <a:pPr/>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529D61-8222-034D-A19D-4B560E1906A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15805-25D1-4B48-A54A-995A8280C671}"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15805-25D1-4B48-A54A-995A8280C671}"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29D61-8222-034D-A19D-4B560E1906A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8815805-25D1-4B48-A54A-995A8280C671}" type="datetimeFigureOut">
              <a:rPr lang="en-US" smtClean="0"/>
              <a:pPr/>
              <a:t>7/2/2016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E529D61-8222-034D-A19D-4B560E1906A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rrisburghousing.org/hurricane-sandy/announcements.html" TargetMode="External"/><Relationship Id="rId1" Type="http://schemas.openxmlformats.org/officeDocument/2006/relationships/slideLayout" Target="../slideLayouts/slideLayout2.xml"/><Relationship Id="rId5" Type="http://schemas.openxmlformats.org/officeDocument/2006/relationships/image" Target="cid:image003.jpg@01CFA045.E50A0360"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manns@harrisburghousing.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735659"/>
            <a:ext cx="6858000" cy="990600"/>
          </a:xfrm>
        </p:spPr>
        <p:txBody>
          <a:bodyPr>
            <a:normAutofit/>
          </a:bodyPr>
          <a:lstStyle/>
          <a:p>
            <a:r>
              <a:rPr lang="en-US" dirty="0" smtClean="0"/>
              <a:t> </a:t>
            </a:r>
            <a:r>
              <a:rPr lang="en-US" sz="2800" dirty="0" smtClean="0"/>
              <a:t>Plenary Discussion re: </a:t>
            </a:r>
            <a:r>
              <a:rPr lang="en-US" sz="2200" dirty="0" smtClean="0"/>
              <a:t/>
            </a:r>
            <a:br>
              <a:rPr lang="en-US" sz="2200" dirty="0" smtClean="0"/>
            </a:br>
            <a:r>
              <a:rPr lang="en-US" sz="2200" dirty="0" smtClean="0"/>
              <a:t>Public Housing Authorities</a:t>
            </a:r>
            <a:endParaRPr lang="en-US" sz="2200" dirty="0"/>
          </a:p>
        </p:txBody>
      </p:sp>
      <p:sp>
        <p:nvSpPr>
          <p:cNvPr id="3" name="Subtitle 2"/>
          <p:cNvSpPr>
            <a:spLocks noGrp="1"/>
          </p:cNvSpPr>
          <p:nvPr>
            <p:ph type="subTitle" idx="1"/>
          </p:nvPr>
        </p:nvSpPr>
        <p:spPr/>
        <p:txBody>
          <a:bodyPr>
            <a:normAutofit fontScale="70000" lnSpcReduction="20000"/>
          </a:bodyPr>
          <a:lstStyle/>
          <a:p>
            <a:r>
              <a:rPr lang="en-US" b="1" dirty="0" smtClean="0"/>
              <a:t>South Central Pennsylvania Regional Housing Summit</a:t>
            </a:r>
          </a:p>
          <a:p>
            <a:r>
              <a:rPr lang="en-US" b="1" dirty="0" smtClean="0"/>
              <a:t>June 14, 2016</a:t>
            </a:r>
            <a:endParaRPr lang="en-US" b="1" dirty="0"/>
          </a:p>
        </p:txBody>
      </p:sp>
      <p:pic>
        <p:nvPicPr>
          <p:cNvPr id="4" name="Picture 3" descr="Gp20081_Harrisburg_logo.jpg"/>
          <p:cNvPicPr>
            <a:picLocks noChangeAspect="1"/>
          </p:cNvPicPr>
          <p:nvPr/>
        </p:nvPicPr>
        <p:blipFill>
          <a:blip r:embed="rId2"/>
          <a:stretch>
            <a:fillRect/>
          </a:stretch>
        </p:blipFill>
        <p:spPr>
          <a:xfrm>
            <a:off x="914400" y="5949790"/>
            <a:ext cx="1594624" cy="703289"/>
          </a:xfrm>
          <a:prstGeom prst="rect">
            <a:avLst/>
          </a:prstGeom>
        </p:spPr>
      </p:pic>
      <p:pic>
        <p:nvPicPr>
          <p:cNvPr id="5" name="Picture 4"/>
          <p:cNvPicPr/>
          <p:nvPr/>
        </p:nvPicPr>
        <p:blipFill>
          <a:blip r:embed="rId3"/>
          <a:srcRect/>
          <a:stretch>
            <a:fillRect/>
          </a:stretch>
        </p:blipFill>
        <p:spPr bwMode="auto">
          <a:xfrm>
            <a:off x="914400" y="974557"/>
            <a:ext cx="7162800" cy="1672389"/>
          </a:xfrm>
          <a:prstGeom prst="rect">
            <a:avLst/>
          </a:prstGeom>
          <a:noFill/>
          <a:ln w="9525">
            <a:noFill/>
            <a:miter lim="800000"/>
            <a:headEnd/>
            <a:tailEnd/>
          </a:ln>
        </p:spPr>
      </p:pic>
    </p:spTree>
    <p:extLst>
      <p:ext uri="{BB962C8B-B14F-4D97-AF65-F5344CB8AC3E}">
        <p14:creationId xmlns:p14="http://schemas.microsoft.com/office/powerpoint/2010/main" xmlns="" val="2541576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dirty="0" smtClean="0">
                <a:ln w="500">
                  <a:noFill/>
                </a:ln>
                <a:solidFill>
                  <a:srgbClr val="0070C0"/>
                </a:solidFill>
              </a:rPr>
              <a:t>Housing Choice Voucher</a:t>
            </a:r>
            <a:endParaRPr lang="en-US" sz="3600" dirty="0"/>
          </a:p>
        </p:txBody>
      </p:sp>
      <p:sp>
        <p:nvSpPr>
          <p:cNvPr id="3" name="Content Placeholder 2"/>
          <p:cNvSpPr>
            <a:spLocks noGrp="1"/>
          </p:cNvSpPr>
          <p:nvPr>
            <p:ph sz="quarter" idx="1"/>
          </p:nvPr>
        </p:nvSpPr>
        <p:spPr>
          <a:xfrm>
            <a:off x="457200" y="1219200"/>
            <a:ext cx="8229600" cy="4166839"/>
          </a:xfrm>
        </p:spPr>
        <p:txBody>
          <a:bodyPr/>
          <a:lstStyle/>
          <a:p>
            <a:pPr marL="114300" indent="0">
              <a:buNone/>
            </a:pPr>
            <a:endParaRPr lang="en-US" dirty="0"/>
          </a:p>
          <a:p>
            <a:pPr marL="114300" indent="0">
              <a:buNone/>
            </a:pP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
        <p:nvSpPr>
          <p:cNvPr id="5" name="Rectangle 4"/>
          <p:cNvSpPr/>
          <p:nvPr/>
        </p:nvSpPr>
        <p:spPr>
          <a:xfrm>
            <a:off x="1003610" y="1605776"/>
            <a:ext cx="7683189" cy="2585323"/>
          </a:xfrm>
          <a:prstGeom prst="rect">
            <a:avLst/>
          </a:prstGeom>
        </p:spPr>
        <p:txBody>
          <a:bodyPr wrap="square">
            <a:spAutoFit/>
          </a:bodyPr>
          <a:lstStyle/>
          <a:p>
            <a:r>
              <a:rPr lang="en-US" dirty="0" smtClean="0"/>
              <a:t>The majority of voucher users are families with children. </a:t>
            </a:r>
          </a:p>
          <a:p>
            <a:endParaRPr lang="en-US" b="1" dirty="0" smtClean="0"/>
          </a:p>
          <a:p>
            <a:r>
              <a:rPr lang="en-US" b="1" dirty="0" smtClean="0"/>
              <a:t>Families with Children </a:t>
            </a:r>
            <a:r>
              <a:rPr lang="en-US" dirty="0" smtClean="0"/>
              <a:t/>
            </a:r>
            <a:br>
              <a:rPr lang="en-US" dirty="0" smtClean="0"/>
            </a:br>
            <a:r>
              <a:rPr lang="en-US" dirty="0" smtClean="0"/>
              <a:t>	• 59% of all Section 8 households are families with children. </a:t>
            </a:r>
            <a:br>
              <a:rPr lang="en-US" dirty="0" smtClean="0"/>
            </a:br>
            <a:r>
              <a:rPr lang="en-US" dirty="0" smtClean="0"/>
              <a:t>	• More than 2,357,977 children live in Section 8, representing 50% of all Section 8 residents. </a:t>
            </a:r>
            <a:br>
              <a:rPr lang="en-US" dirty="0" smtClean="0"/>
            </a:br>
            <a:r>
              <a:rPr lang="en-US" dirty="0" smtClean="0"/>
              <a:t>	• 48% of households with children obtain their primary income from wages.* </a:t>
            </a:r>
            <a:br>
              <a:rPr lang="en-US" dirty="0" smtClean="0"/>
            </a:br>
            <a:r>
              <a:rPr lang="en-US" dirty="0" smtClean="0"/>
              <a:t>	• The average income for a Section 8 family is $11,049.</a:t>
            </a:r>
          </a:p>
        </p:txBody>
      </p:sp>
    </p:spTree>
    <p:extLst>
      <p:ext uri="{BB962C8B-B14F-4D97-AF65-F5344CB8AC3E}">
        <p14:creationId xmlns:p14="http://schemas.microsoft.com/office/powerpoint/2010/main" xmlns="" val="407894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endParaRPr lang="en-US" sz="2400" dirty="0"/>
          </a:p>
        </p:txBody>
      </p:sp>
      <p:sp>
        <p:nvSpPr>
          <p:cNvPr id="3" name="Content Placeholder 2"/>
          <p:cNvSpPr>
            <a:spLocks noGrp="1"/>
          </p:cNvSpPr>
          <p:nvPr>
            <p:ph sz="quarter" idx="1"/>
          </p:nvPr>
        </p:nvSpPr>
        <p:spPr>
          <a:xfrm>
            <a:off x="1081668" y="305209"/>
            <a:ext cx="6902605" cy="837791"/>
          </a:xfrm>
        </p:spPr>
        <p:txBody>
          <a:bodyPr/>
          <a:lstStyle/>
          <a:p>
            <a:pPr marL="114300" indent="0">
              <a:buNone/>
            </a:pPr>
            <a:endParaRPr lang="en-US" dirty="0"/>
          </a:p>
          <a:p>
            <a:pPr marL="114300" indent="0">
              <a:buNone/>
            </a:pP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3074" name="Picture 2" descr="Who is Helped by Public Housing?"/>
          <p:cNvPicPr>
            <a:picLocks noChangeAspect="1" noChangeArrowheads="1"/>
          </p:cNvPicPr>
          <p:nvPr/>
        </p:nvPicPr>
        <p:blipFill>
          <a:blip r:embed="rId3"/>
          <a:srcRect/>
          <a:stretch>
            <a:fillRect/>
          </a:stretch>
        </p:blipFill>
        <p:spPr bwMode="auto">
          <a:xfrm>
            <a:off x="1947992" y="2249224"/>
            <a:ext cx="4945242" cy="3996262"/>
          </a:xfrm>
          <a:prstGeom prst="rect">
            <a:avLst/>
          </a:prstGeom>
          <a:noFill/>
        </p:spPr>
      </p:pic>
      <p:sp>
        <p:nvSpPr>
          <p:cNvPr id="6" name="Rectangle 5"/>
          <p:cNvSpPr/>
          <p:nvPr/>
        </p:nvSpPr>
        <p:spPr>
          <a:xfrm>
            <a:off x="814039" y="1143000"/>
            <a:ext cx="7872761" cy="646331"/>
          </a:xfrm>
          <a:prstGeom prst="rect">
            <a:avLst/>
          </a:prstGeom>
        </p:spPr>
        <p:txBody>
          <a:bodyPr wrap="square">
            <a:spAutoFit/>
          </a:bodyPr>
          <a:lstStyle/>
          <a:p>
            <a:r>
              <a:rPr lang="en-US" dirty="0" smtClean="0"/>
              <a:t>There are approximately 1.2 million public housing units owned and managed by more than 3,000 housing authorities.   38% are families with children. </a:t>
            </a:r>
            <a:endParaRPr lang="en-US" dirty="0"/>
          </a:p>
        </p:txBody>
      </p:sp>
      <p:sp>
        <p:nvSpPr>
          <p:cNvPr id="7" name="Title 1"/>
          <p:cNvSpPr txBox="1">
            <a:spLocks/>
          </p:cNvSpPr>
          <p:nvPr/>
        </p:nvSpPr>
        <p:spPr>
          <a:xfrm>
            <a:off x="609600" y="152400"/>
            <a:ext cx="8229600" cy="990600"/>
          </a:xfrm>
          <a:prstGeom prst="rect">
            <a:avLst/>
          </a:prstGeom>
        </p:spPr>
        <p:txBody>
          <a:bodyPr vert="horz"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
            </a:r>
            <a:br>
              <a:rPr kumimoji="0" lang="en-US" sz="3200" b="0" i="0" u="none" strike="noStrike" kern="1200" cap="none" spc="0" normalizeH="0" baseline="0" noProof="0" dirty="0" smtClean="0">
                <a:ln>
                  <a:noFill/>
                </a:ln>
                <a:solidFill>
                  <a:schemeClr val="tx2"/>
                </a:solidFill>
                <a:effectLst/>
                <a:uLnTx/>
                <a:uFillTx/>
                <a:latin typeface="+mj-lt"/>
                <a:ea typeface="+mj-ea"/>
                <a:cs typeface="+mj-cs"/>
              </a:rPr>
            </a:br>
            <a:r>
              <a:rPr lang="en-US" sz="3600" dirty="0" smtClean="0">
                <a:ln w="500">
                  <a:noFill/>
                </a:ln>
                <a:solidFill>
                  <a:srgbClr val="0070C0"/>
                </a:solidFill>
                <a:latin typeface="+mj-lt"/>
                <a:ea typeface="+mj-ea"/>
                <a:cs typeface="+mj-cs"/>
              </a:rPr>
              <a:t>Public Housing Program</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407894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807030"/>
          </a:xfrm>
        </p:spPr>
        <p:txBody>
          <a:bodyPr>
            <a:normAutofit/>
          </a:bodyPr>
          <a:lstStyle/>
          <a:p>
            <a:pPr algn="ctr" eaLnBrk="1" fontAlgn="auto" hangingPunct="1">
              <a:spcAft>
                <a:spcPts val="0"/>
              </a:spcAft>
              <a:defRPr/>
            </a:pPr>
            <a:r>
              <a:rPr lang="en-US" altLang="en-US" dirty="0" smtClean="0">
                <a:ln w="500">
                  <a:noFill/>
                </a:ln>
                <a:solidFill>
                  <a:srgbClr val="0070C0"/>
                </a:solidFill>
                <a:ea typeface="Arial Unicode MS" pitchFamily="34" charset="-128"/>
                <a:cs typeface="Arial Unicode MS" pitchFamily="34" charset="-128"/>
              </a:rPr>
              <a:t>State of Public Housing</a:t>
            </a:r>
          </a:p>
        </p:txBody>
      </p:sp>
      <p:sp>
        <p:nvSpPr>
          <p:cNvPr id="4100" name="Rectangle 3"/>
          <p:cNvSpPr>
            <a:spLocks noGrp="1" noChangeArrowheads="1"/>
          </p:cNvSpPr>
          <p:nvPr>
            <p:ph type="body" sz="half" idx="1"/>
          </p:nvPr>
        </p:nvSpPr>
        <p:spPr>
          <a:xfrm>
            <a:off x="457200" y="1828801"/>
            <a:ext cx="3733800" cy="2895600"/>
          </a:xfrm>
        </p:spPr>
        <p:txBody>
          <a:bodyPr/>
          <a:lstStyle/>
          <a:p>
            <a:pPr eaLnBrk="1" hangingPunct="1"/>
            <a:r>
              <a:rPr lang="en-US" altLang="en-US" sz="2400" dirty="0" smtClean="0">
                <a:latin typeface="Albertus MT" pitchFamily="34" charset="0"/>
              </a:rPr>
              <a:t>$26 billion in unmet capital needs;</a:t>
            </a:r>
          </a:p>
          <a:p>
            <a:pPr eaLnBrk="1" hangingPunct="1"/>
            <a:r>
              <a:rPr lang="en-US" altLang="en-US" sz="2400" dirty="0" smtClean="0">
                <a:latin typeface="Albertus MT" pitchFamily="34" charset="0"/>
              </a:rPr>
              <a:t>Annual </a:t>
            </a:r>
            <a:r>
              <a:rPr lang="en-US" altLang="en-US" sz="2400" dirty="0" err="1" smtClean="0">
                <a:latin typeface="Albertus MT" pitchFamily="34" charset="0"/>
              </a:rPr>
              <a:t>prorations</a:t>
            </a:r>
            <a:r>
              <a:rPr lang="en-US" altLang="en-US" sz="2400" dirty="0" smtClean="0">
                <a:latin typeface="Albertus MT" pitchFamily="34" charset="0"/>
              </a:rPr>
              <a:t> to Operating Subsidy;</a:t>
            </a:r>
          </a:p>
          <a:p>
            <a:pPr eaLnBrk="1" hangingPunct="1"/>
            <a:r>
              <a:rPr lang="en-US" altLang="en-US" sz="2400" dirty="0" smtClean="0">
                <a:latin typeface="Albertus MT" pitchFamily="34" charset="0"/>
              </a:rPr>
              <a:t>Annual </a:t>
            </a:r>
            <a:r>
              <a:rPr lang="en-US" altLang="en-US" sz="2400" dirty="0" err="1" smtClean="0">
                <a:latin typeface="Albertus MT" pitchFamily="34" charset="0"/>
              </a:rPr>
              <a:t>prorations</a:t>
            </a:r>
            <a:r>
              <a:rPr lang="en-US" altLang="en-US" sz="2400" dirty="0" smtClean="0">
                <a:latin typeface="Albertus MT" pitchFamily="34" charset="0"/>
              </a:rPr>
              <a:t> to Capital Grant program;</a:t>
            </a:r>
          </a:p>
          <a:p>
            <a:pPr eaLnBrk="1" hangingPunct="1"/>
            <a:r>
              <a:rPr lang="en-US" altLang="en-US" sz="2400" dirty="0" smtClean="0">
                <a:latin typeface="Albertus MT" pitchFamily="34" charset="0"/>
              </a:rPr>
              <a:t>Recapture</a:t>
            </a:r>
          </a:p>
          <a:p>
            <a:pPr eaLnBrk="1" hangingPunct="1">
              <a:buNone/>
            </a:pPr>
            <a:endParaRPr lang="en-US" altLang="en-US" sz="2400" dirty="0" smtClean="0">
              <a:latin typeface="Albertus MT" pitchFamily="34" charset="0"/>
            </a:endParaRPr>
          </a:p>
          <a:p>
            <a:pPr eaLnBrk="1" hangingPunct="1"/>
            <a:endParaRPr lang="en-US" altLang="en-US" sz="2400" dirty="0" smtClean="0">
              <a:latin typeface="Albertus MT" pitchFamily="34" charset="0"/>
            </a:endParaRPr>
          </a:p>
          <a:p>
            <a:pPr eaLnBrk="1" hangingPunct="1">
              <a:buNone/>
            </a:pPr>
            <a:endParaRPr lang="en-US" altLang="en-US" sz="2400" dirty="0" smtClean="0">
              <a:latin typeface="Albertus MT" pitchFamily="34" charset="0"/>
            </a:endParaRPr>
          </a:p>
          <a:p>
            <a:pPr eaLnBrk="1" hangingPunct="1">
              <a:buFontTx/>
              <a:buNone/>
            </a:pPr>
            <a:endParaRPr lang="en-US" altLang="en-US" sz="2400" dirty="0" smtClean="0">
              <a:latin typeface="Albertus MT" pitchFamily="34" charset="0"/>
            </a:endParaRPr>
          </a:p>
        </p:txBody>
      </p:sp>
      <p:pic>
        <p:nvPicPr>
          <p:cNvPr id="4102" name="Picture 6" descr="http://media.sdreader.com/img/photos/2012/03/22/cover_lead2_2_t658.jpg?ff95ca2b4c25d2d6ff3bfb257febf11d604414e5"/>
          <p:cNvPicPr>
            <a:picLocks noChangeAspect="1" noChangeArrowheads="1"/>
          </p:cNvPicPr>
          <p:nvPr/>
        </p:nvPicPr>
        <p:blipFill>
          <a:blip r:embed="rId2" cstate="print"/>
          <a:srcRect/>
          <a:stretch>
            <a:fillRect/>
          </a:stretch>
        </p:blipFill>
        <p:spPr bwMode="auto">
          <a:xfrm>
            <a:off x="4191000" y="1752600"/>
            <a:ext cx="3741717" cy="3163077"/>
          </a:xfrm>
          <a:prstGeom prst="rect">
            <a:avLst/>
          </a:prstGeom>
          <a:noFill/>
        </p:spPr>
      </p:pic>
      <p:pic>
        <p:nvPicPr>
          <p:cNvPr id="5" name="Picture 4" descr="Gp20081_Harrisburg_logo.jpg"/>
          <p:cNvPicPr>
            <a:picLocks noChangeAspect="1"/>
          </p:cNvPicPr>
          <p:nvPr/>
        </p:nvPicPr>
        <p:blipFill>
          <a:blip r:embed="rId3"/>
          <a:stretch>
            <a:fillRect/>
          </a:stretch>
        </p:blipFill>
        <p:spPr>
          <a:xfrm>
            <a:off x="457200" y="5660231"/>
            <a:ext cx="1326995" cy="58525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62425"/>
          </a:xfrm>
        </p:spPr>
        <p:txBody>
          <a:bodyPr>
            <a:normAutofit/>
          </a:bodyPr>
          <a:lstStyle/>
          <a:p>
            <a:pPr algn="ctr" eaLnBrk="1" fontAlgn="auto" hangingPunct="1">
              <a:spcAft>
                <a:spcPts val="0"/>
              </a:spcAft>
              <a:defRPr/>
            </a:pPr>
            <a:r>
              <a:rPr lang="en-US" altLang="en-US" dirty="0" smtClean="0">
                <a:ln w="500">
                  <a:noFill/>
                </a:ln>
                <a:solidFill>
                  <a:srgbClr val="0070C0"/>
                </a:solidFill>
              </a:rPr>
              <a:t>Losing Ground</a:t>
            </a:r>
          </a:p>
        </p:txBody>
      </p:sp>
      <p:sp>
        <p:nvSpPr>
          <p:cNvPr id="7171" name="Rectangle 3"/>
          <p:cNvSpPr>
            <a:spLocks noGrp="1" noChangeArrowheads="1"/>
          </p:cNvSpPr>
          <p:nvPr>
            <p:ph type="body" sz="half" idx="1"/>
          </p:nvPr>
        </p:nvSpPr>
        <p:spPr>
          <a:xfrm>
            <a:off x="228600" y="1600200"/>
            <a:ext cx="4191000" cy="4060031"/>
          </a:xfrm>
        </p:spPr>
        <p:txBody>
          <a:bodyPr>
            <a:normAutofit fontScale="92500"/>
          </a:bodyPr>
          <a:lstStyle/>
          <a:p>
            <a:pPr eaLnBrk="1" hangingPunct="1">
              <a:lnSpc>
                <a:spcPct val="80000"/>
              </a:lnSpc>
            </a:pPr>
            <a:r>
              <a:rPr lang="en-US" altLang="en-US" sz="1900" b="1" dirty="0" smtClean="0">
                <a:latin typeface="Albertus MT" pitchFamily="34" charset="0"/>
              </a:rPr>
              <a:t>Public Housing Nationally:</a:t>
            </a:r>
          </a:p>
          <a:p>
            <a:pPr lvl="1" eaLnBrk="1" hangingPunct="1">
              <a:lnSpc>
                <a:spcPct val="80000"/>
              </a:lnSpc>
            </a:pPr>
            <a:r>
              <a:rPr lang="en-US" altLang="en-US" sz="1700" dirty="0" smtClean="0">
                <a:latin typeface="Albertus MT" pitchFamily="34" charset="0"/>
              </a:rPr>
              <a:t>Estimated to drop by 37% by 2020;</a:t>
            </a:r>
          </a:p>
          <a:p>
            <a:pPr lvl="1" eaLnBrk="1" hangingPunct="1">
              <a:lnSpc>
                <a:spcPct val="80000"/>
              </a:lnSpc>
            </a:pPr>
            <a:r>
              <a:rPr lang="en-US" altLang="en-US" sz="1700" dirty="0" smtClean="0">
                <a:latin typeface="Albertus MT" pitchFamily="34" charset="0"/>
              </a:rPr>
              <a:t>Not being replaced by new vouchers </a:t>
            </a:r>
          </a:p>
          <a:p>
            <a:pPr eaLnBrk="1" hangingPunct="1">
              <a:lnSpc>
                <a:spcPct val="80000"/>
              </a:lnSpc>
            </a:pPr>
            <a:endParaRPr lang="en-US" altLang="en-US" sz="1900" b="1" dirty="0" smtClean="0">
              <a:latin typeface="Albertus MT" pitchFamily="34" charset="0"/>
            </a:endParaRPr>
          </a:p>
          <a:p>
            <a:pPr eaLnBrk="1" hangingPunct="1">
              <a:lnSpc>
                <a:spcPct val="80000"/>
              </a:lnSpc>
            </a:pPr>
            <a:r>
              <a:rPr lang="en-US" altLang="en-US" sz="1900" b="1" dirty="0" smtClean="0">
                <a:latin typeface="Albertus MT" pitchFamily="34" charset="0"/>
              </a:rPr>
              <a:t>Public Housing in Harrisburg:</a:t>
            </a:r>
            <a:r>
              <a:rPr lang="en-US" altLang="en-US" sz="1900" dirty="0" smtClean="0">
                <a:latin typeface="Albertus MT" pitchFamily="34" charset="0"/>
              </a:rPr>
              <a:t> </a:t>
            </a:r>
          </a:p>
          <a:p>
            <a:pPr lvl="1" eaLnBrk="1" hangingPunct="1">
              <a:lnSpc>
                <a:spcPct val="80000"/>
              </a:lnSpc>
            </a:pPr>
            <a:r>
              <a:rPr lang="en-US" altLang="en-US" sz="1700" dirty="0" smtClean="0">
                <a:latin typeface="Albertus MT" pitchFamily="34" charset="0"/>
              </a:rPr>
              <a:t>Will be faced with replacing, at a minimum, 300 public housing units over the next 5 years.</a:t>
            </a:r>
          </a:p>
          <a:p>
            <a:pPr lvl="1" eaLnBrk="1" hangingPunct="1">
              <a:lnSpc>
                <a:spcPct val="80000"/>
              </a:lnSpc>
            </a:pPr>
            <a:endParaRPr lang="en-US" altLang="en-US" sz="1700" dirty="0" smtClean="0">
              <a:latin typeface="Albertus MT" pitchFamily="34" charset="0"/>
            </a:endParaRPr>
          </a:p>
          <a:p>
            <a:pPr eaLnBrk="1" hangingPunct="1">
              <a:lnSpc>
                <a:spcPct val="80000"/>
              </a:lnSpc>
            </a:pPr>
            <a:r>
              <a:rPr lang="en-US" altLang="en-US" sz="1900" b="1" dirty="0" smtClean="0">
                <a:latin typeface="Albertus MT" pitchFamily="34" charset="0"/>
              </a:rPr>
              <a:t>Affordable Housing in Harrisburg: </a:t>
            </a:r>
          </a:p>
          <a:p>
            <a:pPr lvl="1" eaLnBrk="1" hangingPunct="1">
              <a:lnSpc>
                <a:spcPct val="80000"/>
              </a:lnSpc>
            </a:pPr>
            <a:r>
              <a:rPr lang="en-US" sz="1700" dirty="0" smtClean="0">
                <a:latin typeface="Albertus MT"/>
              </a:rPr>
              <a:t>66% of population are Low-Moderate-Income (LMI) persons</a:t>
            </a:r>
          </a:p>
          <a:p>
            <a:pPr lvl="1" eaLnBrk="1" hangingPunct="1">
              <a:lnSpc>
                <a:spcPct val="80000"/>
              </a:lnSpc>
            </a:pPr>
            <a:r>
              <a:rPr lang="en-US" sz="1700" dirty="0" smtClean="0">
                <a:latin typeface="Albertus MT"/>
              </a:rPr>
              <a:t>In 2014, it became official - All 15 census tracts in Harrisburg now contain a Majority of LMI persons.</a:t>
            </a:r>
            <a:r>
              <a:rPr lang="en-US" sz="1800" dirty="0" smtClean="0"/>
              <a:t/>
            </a:r>
            <a:br>
              <a:rPr lang="en-US" sz="1800" dirty="0" smtClean="0"/>
            </a:br>
            <a:endParaRPr lang="en-US" altLang="en-US" sz="1700" b="1" dirty="0" smtClean="0">
              <a:latin typeface="Albertus MT" pitchFamily="34" charset="0"/>
            </a:endParaRPr>
          </a:p>
          <a:p>
            <a:pPr lvl="1" eaLnBrk="1" hangingPunct="1">
              <a:lnSpc>
                <a:spcPct val="80000"/>
              </a:lnSpc>
            </a:pPr>
            <a:endParaRPr lang="en-US" altLang="en-US" sz="17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eaLnBrk="1" hangingPunct="1">
              <a:lnSpc>
                <a:spcPct val="80000"/>
              </a:lnSpc>
            </a:pPr>
            <a:endParaRPr lang="en-US" altLang="en-US" sz="1900" b="1" dirty="0" smtClean="0">
              <a:latin typeface="Albertus MT" pitchFamily="34" charset="0"/>
            </a:endParaRPr>
          </a:p>
          <a:p>
            <a:pPr lvl="4" eaLnBrk="1" hangingPunct="1">
              <a:lnSpc>
                <a:spcPct val="80000"/>
              </a:lnSpc>
            </a:pPr>
            <a:endParaRPr lang="en-US" altLang="en-US" sz="1100" b="1" dirty="0" smtClean="0">
              <a:latin typeface="Albertus MT" pitchFamily="34" charset="0"/>
            </a:endParaRPr>
          </a:p>
          <a:p>
            <a:pPr eaLnBrk="1" hangingPunct="1">
              <a:lnSpc>
                <a:spcPct val="80000"/>
              </a:lnSpc>
            </a:pPr>
            <a:endParaRPr lang="en-US" altLang="en-US" sz="1900" dirty="0" smtClean="0">
              <a:latin typeface="Albertus MT" pitchFamily="34" charset="0"/>
            </a:endParaRPr>
          </a:p>
        </p:txBody>
      </p:sp>
      <p:pic>
        <p:nvPicPr>
          <p:cNvPr id="7174" name="Picture 6" descr="http://prospect.org/sites/default/files/styles/large/public/public_housing_repairs.png?itok=9TzyDmL6"/>
          <p:cNvPicPr>
            <a:picLocks noChangeAspect="1" noChangeArrowheads="1"/>
          </p:cNvPicPr>
          <p:nvPr/>
        </p:nvPicPr>
        <p:blipFill>
          <a:blip r:embed="rId2" cstate="print"/>
          <a:srcRect/>
          <a:stretch>
            <a:fillRect/>
          </a:stretch>
        </p:blipFill>
        <p:spPr bwMode="auto">
          <a:xfrm>
            <a:off x="4419600" y="2590800"/>
            <a:ext cx="3655621" cy="3124200"/>
          </a:xfrm>
          <a:prstGeom prst="rect">
            <a:avLst/>
          </a:prstGeom>
          <a:noFill/>
        </p:spPr>
      </p:pic>
      <p:sp>
        <p:nvSpPr>
          <p:cNvPr id="6" name="TextBox 5"/>
          <p:cNvSpPr txBox="1"/>
          <p:nvPr/>
        </p:nvSpPr>
        <p:spPr>
          <a:xfrm>
            <a:off x="5943600" y="5638800"/>
            <a:ext cx="2514600" cy="246221"/>
          </a:xfrm>
          <a:prstGeom prst="rect">
            <a:avLst/>
          </a:prstGeom>
          <a:noFill/>
        </p:spPr>
        <p:txBody>
          <a:bodyPr wrap="square" rtlCol="0">
            <a:spAutoFit/>
          </a:bodyPr>
          <a:lstStyle/>
          <a:p>
            <a:r>
              <a:rPr lang="en-US" sz="1000" dirty="0" smtClean="0"/>
              <a:t>Estimates made by </a:t>
            </a:r>
            <a:r>
              <a:rPr lang="en-US" sz="1000" dirty="0" err="1" smtClean="0"/>
              <a:t>Abt</a:t>
            </a:r>
            <a:r>
              <a:rPr lang="en-US" sz="1000" dirty="0" smtClean="0"/>
              <a:t> Associates, Inc</a:t>
            </a:r>
            <a:endParaRPr lang="en-US" sz="1000" dirty="0"/>
          </a:p>
        </p:txBody>
      </p:sp>
      <p:sp>
        <p:nvSpPr>
          <p:cNvPr id="7" name="TextBox 6"/>
          <p:cNvSpPr txBox="1"/>
          <p:nvPr/>
        </p:nvSpPr>
        <p:spPr>
          <a:xfrm>
            <a:off x="2133600" y="6096000"/>
            <a:ext cx="2667000" cy="246221"/>
          </a:xfrm>
          <a:prstGeom prst="rect">
            <a:avLst/>
          </a:prstGeom>
          <a:noFill/>
        </p:spPr>
        <p:txBody>
          <a:bodyPr wrap="square" rtlCol="0">
            <a:spAutoFit/>
          </a:bodyPr>
          <a:lstStyle/>
          <a:p>
            <a:r>
              <a:rPr lang="en-US" sz="1000" dirty="0" smtClean="0"/>
              <a:t>According to West Penn Rural Fair Housing</a:t>
            </a:r>
            <a:endParaRPr lang="en-US" sz="1000" dirty="0"/>
          </a:p>
        </p:txBody>
      </p:sp>
      <p:pic>
        <p:nvPicPr>
          <p:cNvPr id="8" name="Picture 7" descr="Gp20081_Harrisburg_logo.jpg"/>
          <p:cNvPicPr>
            <a:picLocks noChangeAspect="1"/>
          </p:cNvPicPr>
          <p:nvPr/>
        </p:nvPicPr>
        <p:blipFill>
          <a:blip r:embed="rId3"/>
          <a:stretch>
            <a:fillRect/>
          </a:stretch>
        </p:blipFill>
        <p:spPr>
          <a:xfrm>
            <a:off x="457200" y="5660231"/>
            <a:ext cx="1326995" cy="585255"/>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8780"/>
            <a:ext cx="8229600" cy="791737"/>
          </a:xfrm>
        </p:spPr>
        <p:txBody>
          <a:bodyPr>
            <a:noAutofit/>
          </a:bodyPr>
          <a:lstStyle/>
          <a:p>
            <a:pPr algn="ctr" eaLnBrk="1" fontAlgn="auto" hangingPunct="1">
              <a:spcAft>
                <a:spcPts val="0"/>
              </a:spcAft>
              <a:defRPr/>
            </a:pPr>
            <a:r>
              <a:rPr lang="en-US" altLang="en-US" dirty="0" smtClean="0">
                <a:ln w="500">
                  <a:noFill/>
                </a:ln>
                <a:solidFill>
                  <a:srgbClr val="0070C0"/>
                </a:solidFill>
              </a:rPr>
              <a:t>Breaking down the numbers:        </a:t>
            </a:r>
            <a:br>
              <a:rPr lang="en-US" altLang="en-US" dirty="0" smtClean="0">
                <a:ln w="500">
                  <a:noFill/>
                </a:ln>
                <a:solidFill>
                  <a:srgbClr val="0070C0"/>
                </a:solidFill>
              </a:rPr>
            </a:br>
            <a:r>
              <a:rPr lang="en-US" altLang="en-US" dirty="0" smtClean="0">
                <a:ln w="500">
                  <a:noFill/>
                </a:ln>
                <a:solidFill>
                  <a:srgbClr val="0070C0"/>
                </a:solidFill>
              </a:rPr>
              <a:t>Capital Funds for PHAs</a:t>
            </a:r>
          </a:p>
        </p:txBody>
      </p:sp>
      <p:pic>
        <p:nvPicPr>
          <p:cNvPr id="6150" name="Picture 6" descr="http://prospect.org/sites/default/files/styles/large/public/public_housing_capital_fund_appropriations.png?itok=tW1LDEbu"/>
          <p:cNvPicPr>
            <a:picLocks noChangeAspect="1" noChangeArrowheads="1"/>
          </p:cNvPicPr>
          <p:nvPr/>
        </p:nvPicPr>
        <p:blipFill>
          <a:blip r:embed="rId2" cstate="print"/>
          <a:srcRect/>
          <a:stretch>
            <a:fillRect/>
          </a:stretch>
        </p:blipFill>
        <p:spPr bwMode="auto">
          <a:xfrm>
            <a:off x="1600200" y="1561170"/>
            <a:ext cx="5893420" cy="4593401"/>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273" y="1097280"/>
            <a:ext cx="3962400" cy="1748130"/>
          </a:xfrm>
        </p:spPr>
        <p:txBody>
          <a:bodyPr>
            <a:normAutofit/>
          </a:bodyPr>
          <a:lstStyle/>
          <a:p>
            <a:r>
              <a:rPr lang="en-US" altLang="en-US" dirty="0" smtClean="0">
                <a:ln w="500">
                  <a:noFill/>
                </a:ln>
                <a:solidFill>
                  <a:srgbClr val="0070C0"/>
                </a:solidFill>
              </a:rPr>
              <a:t>A New Frontier for Public Housing Authorities</a:t>
            </a:r>
            <a:endParaRPr lang="en-US" dirty="0">
              <a:ln w="500">
                <a:noFill/>
              </a:ln>
              <a:solidFill>
                <a:srgbClr val="0070C0"/>
              </a:solidFill>
            </a:endParaRPr>
          </a:p>
        </p:txBody>
      </p:sp>
      <p:pic>
        <p:nvPicPr>
          <p:cNvPr id="4" name="Picture 6" descr="http://comicsmedia.ign.com/comics/image/object/761/761482/dc-new-frontier_poster.jpg"/>
          <p:cNvPicPr>
            <a:picLocks noGrp="1" noChangeAspect="1" noChangeArrowheads="1"/>
          </p:cNvPicPr>
          <p:nvPr>
            <p:ph sz="quarter" idx="1"/>
          </p:nvPr>
        </p:nvPicPr>
        <p:blipFill>
          <a:blip r:embed="rId2" cstate="print"/>
          <a:srcRect/>
          <a:stretch>
            <a:fillRect/>
          </a:stretch>
        </p:blipFill>
        <p:spPr bwMode="auto">
          <a:xfrm>
            <a:off x="415636" y="1097280"/>
            <a:ext cx="3110128" cy="4080362"/>
          </a:xfrm>
          <a:prstGeom prst="rect">
            <a:avLst/>
          </a:prstGeom>
          <a:noFill/>
        </p:spPr>
      </p:pic>
      <p:pic>
        <p:nvPicPr>
          <p:cNvPr id="5" name="Picture 4" descr="Gp20081_Harrisburg_logo.jpg"/>
          <p:cNvPicPr>
            <a:picLocks noChangeAspect="1"/>
          </p:cNvPicPr>
          <p:nvPr/>
        </p:nvPicPr>
        <p:blipFill>
          <a:blip r:embed="rId3"/>
          <a:stretch>
            <a:fillRect/>
          </a:stretch>
        </p:blipFill>
        <p:spPr>
          <a:xfrm>
            <a:off x="457200" y="5660231"/>
            <a:ext cx="1326995" cy="585255"/>
          </a:xfrm>
          <a:prstGeom prst="rect">
            <a:avLst/>
          </a:prstGeom>
        </p:spPr>
      </p:pic>
      <p:sp>
        <p:nvSpPr>
          <p:cNvPr id="6" name="Rectangle 5"/>
          <p:cNvSpPr/>
          <p:nvPr/>
        </p:nvSpPr>
        <p:spPr>
          <a:xfrm>
            <a:off x="3858273" y="3423316"/>
            <a:ext cx="4728166" cy="1754326"/>
          </a:xfrm>
          <a:prstGeom prst="rect">
            <a:avLst/>
          </a:prstGeom>
        </p:spPr>
        <p:txBody>
          <a:bodyPr wrap="square">
            <a:spAutoFit/>
          </a:bodyPr>
          <a:lstStyle/>
          <a:p>
            <a:r>
              <a:rPr lang="en-US" dirty="0" smtClean="0"/>
              <a:t>We are all programmed to judge success and winning in relation to how fast we can produce results.  Seldom are people generous enough to give us time to cultivate ourselves, even though that cultivation would bring greater fruit.</a:t>
            </a:r>
          </a:p>
          <a:p>
            <a:r>
              <a:rPr lang="en-US" dirty="0" smtClean="0"/>
              <a:t>-Chin </a:t>
            </a:r>
            <a:r>
              <a:rPr lang="en-US" dirty="0" err="1" smtClean="0"/>
              <a:t>Ning</a:t>
            </a:r>
            <a:r>
              <a:rPr lang="en-US" dirty="0" smtClean="0"/>
              <a:t> Chu</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endParaRPr lang="en-US" sz="2400" dirty="0"/>
          </a:p>
        </p:txBody>
      </p:sp>
      <p:sp>
        <p:nvSpPr>
          <p:cNvPr id="3" name="Content Placeholder 2"/>
          <p:cNvSpPr>
            <a:spLocks noGrp="1"/>
          </p:cNvSpPr>
          <p:nvPr>
            <p:ph sz="quarter" idx="1"/>
          </p:nvPr>
        </p:nvSpPr>
        <p:spPr>
          <a:xfrm>
            <a:off x="535260" y="2416031"/>
            <a:ext cx="6824546" cy="1196964"/>
          </a:xfrm>
        </p:spPr>
        <p:txBody>
          <a:bodyPr>
            <a:normAutofit fontScale="70000" lnSpcReduction="20000"/>
          </a:bodyPr>
          <a:lstStyle/>
          <a:p>
            <a:pPr marL="114300" indent="0">
              <a:spcBef>
                <a:spcPts val="0"/>
              </a:spcBef>
            </a:pPr>
            <a:r>
              <a:rPr lang="en-US" dirty="0" smtClean="0"/>
              <a:t>   	In 2014, we developed a  pilot “Growth Program” 	which established an Environmental Teen Corp.  	(ETC).</a:t>
            </a:r>
          </a:p>
          <a:p>
            <a:pPr marL="388620" lvl="1" indent="0">
              <a:spcBef>
                <a:spcPts val="0"/>
              </a:spcBef>
            </a:pPr>
            <a:r>
              <a:rPr lang="en-US" dirty="0" smtClean="0"/>
              <a:t> 	Program was paid for in large part with City funds through 	the Environmental Advisory Council.  $1,000 stipend per teen.	</a:t>
            </a: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
        <p:nvSpPr>
          <p:cNvPr id="2049" name="Rectangle 1"/>
          <p:cNvSpPr>
            <a:spLocks noChangeArrowheads="1"/>
          </p:cNvSpPr>
          <p:nvPr/>
        </p:nvSpPr>
        <p:spPr bwMode="auto">
          <a:xfrm>
            <a:off x="0" y="20874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70C0"/>
                </a:solidFill>
                <a:effectLst/>
                <a:latin typeface="+mj-lt"/>
                <a:ea typeface="Calibri" pitchFamily="34" charset="0"/>
                <a:cs typeface="Times New Roman" pitchFamily="18" charset="0"/>
              </a:rPr>
              <a:t>Harrisburg Housing Authority’s </a:t>
            </a:r>
            <a:endParaRPr kumimoji="0" lang="en-US" sz="2800" i="0" u="none" strike="noStrike" cap="none" normalizeH="0" baseline="0" dirty="0" smtClean="0">
              <a:ln>
                <a:noFill/>
              </a:ln>
              <a:solidFill>
                <a:srgbClr val="0070C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70C0"/>
                </a:solidFill>
                <a:effectLst/>
                <a:latin typeface="+mj-lt"/>
                <a:ea typeface="Calibri" pitchFamily="34" charset="0"/>
                <a:cs typeface="Times New Roman" pitchFamily="18" charset="0"/>
              </a:rPr>
              <a:t>Summer Growth Program </a:t>
            </a:r>
            <a:endParaRPr kumimoji="0" lang="en-US" sz="2800" i="0" u="none" strike="noStrike" cap="none" normalizeH="0" baseline="0" dirty="0" smtClean="0">
              <a:ln>
                <a:noFill/>
              </a:ln>
              <a:solidFill>
                <a:srgbClr val="0070C0"/>
              </a:solidFill>
              <a:effectLst/>
              <a:latin typeface="+mj-lt"/>
              <a:cs typeface="Arial" pitchFamily="34" charset="0"/>
            </a:endParaRPr>
          </a:p>
        </p:txBody>
      </p:sp>
      <p:sp>
        <p:nvSpPr>
          <p:cNvPr id="7" name="Rectangle 6"/>
          <p:cNvSpPr/>
          <p:nvPr/>
        </p:nvSpPr>
        <p:spPr>
          <a:xfrm>
            <a:off x="535260" y="1492701"/>
            <a:ext cx="6824545" cy="923330"/>
          </a:xfrm>
          <a:prstGeom prst="rect">
            <a:avLst/>
          </a:prstGeom>
        </p:spPr>
        <p:txBody>
          <a:bodyPr wrap="square">
            <a:spAutoFit/>
          </a:bodyPr>
          <a:lstStyle/>
          <a:p>
            <a:pPr lvl="1">
              <a:buFont typeface="Arial" pitchFamily="34" charset="0"/>
              <a:buChar char="•"/>
            </a:pPr>
            <a:r>
              <a:rPr lang="en-US" b="1" dirty="0" smtClean="0"/>
              <a:t>  Aggressively focus on </a:t>
            </a:r>
            <a:r>
              <a:rPr lang="en-US" b="1" i="1" dirty="0" smtClean="0"/>
              <a:t>programming</a:t>
            </a:r>
            <a:r>
              <a:rPr lang="en-US" b="1" dirty="0" smtClean="0"/>
              <a:t> for individual and family </a:t>
            </a:r>
            <a:r>
              <a:rPr lang="en-US" b="1" i="1" dirty="0" smtClean="0"/>
              <a:t>self-sufficiency</a:t>
            </a:r>
            <a:r>
              <a:rPr lang="en-US" dirty="0" smtClean="0"/>
              <a:t>.</a:t>
            </a:r>
          </a:p>
          <a:p>
            <a:pPr lvl="1"/>
            <a:endParaRPr lang="en-US" dirty="0" smtClean="0"/>
          </a:p>
        </p:txBody>
      </p:sp>
      <p:sp>
        <p:nvSpPr>
          <p:cNvPr id="8" name="Rectangle 7"/>
          <p:cNvSpPr/>
          <p:nvPr/>
        </p:nvSpPr>
        <p:spPr>
          <a:xfrm>
            <a:off x="914401" y="3412274"/>
            <a:ext cx="7214839" cy="2308324"/>
          </a:xfrm>
          <a:prstGeom prst="rect">
            <a:avLst/>
          </a:prstGeom>
        </p:spPr>
        <p:txBody>
          <a:bodyPr wrap="square">
            <a:spAutoFit/>
          </a:bodyPr>
          <a:lstStyle/>
          <a:p>
            <a:pPr lvl="0">
              <a:buFont typeface="Arial" pitchFamily="34" charset="0"/>
              <a:buChar char="•"/>
            </a:pPr>
            <a:r>
              <a:rPr lang="en-US" sz="1600" dirty="0" smtClean="0"/>
              <a:t> 	Teens 13-16 were eligible to participant.  Limited participation to 25 teens.</a:t>
            </a:r>
          </a:p>
          <a:p>
            <a:pPr lvl="0">
              <a:buFont typeface="Arial" pitchFamily="34" charset="0"/>
              <a:buChar char="•"/>
            </a:pPr>
            <a:r>
              <a:rPr lang="en-US" sz="1600" dirty="0" smtClean="0"/>
              <a:t> 	Pilot year was a one month period that ended the weekend before school started.</a:t>
            </a:r>
          </a:p>
          <a:p>
            <a:pPr lvl="0">
              <a:buFont typeface="Arial" pitchFamily="34" charset="0"/>
              <a:buChar char="•"/>
            </a:pPr>
            <a:r>
              <a:rPr lang="en-US" sz="1600" dirty="0" smtClean="0"/>
              <a:t> 	The working hours for the teens were from 9am-3:00pm</a:t>
            </a:r>
          </a:p>
          <a:p>
            <a:pPr lvl="0">
              <a:buFont typeface="Arial" pitchFamily="34" charset="0"/>
              <a:buChar char="•"/>
            </a:pPr>
            <a:r>
              <a:rPr lang="en-US" sz="1600" dirty="0" smtClean="0"/>
              <a:t> 	The meeting place for the teens was at the HACC campus (Midtown). We wanted to introduce the teens to a college atmosphere.  We met at HACC Monday through Thursday.</a:t>
            </a:r>
          </a:p>
          <a:p>
            <a:pPr lvl="0">
              <a:buFont typeface="Arial" pitchFamily="34" charset="0"/>
              <a:buChar char="•"/>
            </a:pPr>
            <a:r>
              <a:rPr lang="en-US" sz="1600" dirty="0" smtClean="0"/>
              <a:t> 	We met at the Midtown Scholar Bookstore on Fridays.  Again, we wanted to introduce the teens to an educational reading environment.</a:t>
            </a:r>
            <a:endParaRPr lang="en-US" sz="1600" dirty="0"/>
          </a:p>
        </p:txBody>
      </p:sp>
    </p:spTree>
    <p:extLst>
      <p:ext uri="{BB962C8B-B14F-4D97-AF65-F5344CB8AC3E}">
        <p14:creationId xmlns:p14="http://schemas.microsoft.com/office/powerpoint/2010/main" xmlns="" val="407894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endParaRPr lang="en-US" sz="2400" dirty="0"/>
          </a:p>
        </p:txBody>
      </p:sp>
      <p:sp>
        <p:nvSpPr>
          <p:cNvPr id="3" name="Content Placeholder 2"/>
          <p:cNvSpPr>
            <a:spLocks noGrp="1"/>
          </p:cNvSpPr>
          <p:nvPr>
            <p:ph sz="quarter" idx="1"/>
          </p:nvPr>
        </p:nvSpPr>
        <p:spPr>
          <a:xfrm>
            <a:off x="457200" y="1219200"/>
            <a:ext cx="8229600" cy="4769005"/>
          </a:xfrm>
        </p:spPr>
        <p:txBody>
          <a:bodyPr>
            <a:normAutofit fontScale="70000" lnSpcReduction="20000"/>
          </a:bodyPr>
          <a:lstStyle/>
          <a:p>
            <a:pPr marL="114300" indent="0">
              <a:buNone/>
            </a:pPr>
            <a:endParaRPr lang="en-US" dirty="0"/>
          </a:p>
          <a:p>
            <a:pPr marL="114300" indent="0"/>
            <a:r>
              <a:rPr lang="en-US" b="1" dirty="0" smtClean="0"/>
              <a:t> Objective #1  The ETC was to help keep the City of Harrisburg clean by engaging in neighborhood clean-up, painting, riverfront clean-up, trash pickup, etc.</a:t>
            </a:r>
            <a:r>
              <a:rPr lang="en-US" dirty="0" smtClean="0"/>
              <a:t> </a:t>
            </a:r>
          </a:p>
          <a:p>
            <a:pPr marL="388620" lvl="1" indent="0"/>
            <a:r>
              <a:rPr lang="en-US" dirty="0" smtClean="0"/>
              <a:t>One of our main objectives was to get the teens to understand how important it was to keep their own community clean and help beautify the City. </a:t>
            </a:r>
          </a:p>
          <a:p>
            <a:pPr marL="388620" lvl="1" indent="0"/>
            <a:endParaRPr lang="en-US" dirty="0" smtClean="0"/>
          </a:p>
          <a:p>
            <a:pPr marL="114300" indent="0"/>
            <a:r>
              <a:rPr lang="en-US" b="1" dirty="0" smtClean="0"/>
              <a:t> Objective #2 Develop healthy eating habits and appreciate business concepts</a:t>
            </a:r>
            <a:r>
              <a:rPr lang="en-US" dirty="0" smtClean="0"/>
              <a:t> </a:t>
            </a:r>
          </a:p>
          <a:p>
            <a:pPr marL="388620" lvl="1" indent="0"/>
            <a:r>
              <a:rPr lang="en-US" dirty="0" smtClean="0"/>
              <a:t>The Learning Lunch Program was the perfect idea to educate our teens about the importance of healthy eating.  This program was designed to teach the teen’s healthy eating habits, restaurant etiquette, how different cultures and people in differing income levels view food, and the restaurant business and job opportunities of how to run a restaurant.  The Learning Lunch Program was also designed to give back to City owned restaurants</a:t>
            </a:r>
          </a:p>
          <a:p>
            <a:pPr marL="388620" lvl="1" indent="0"/>
            <a:endParaRPr lang="en-US" dirty="0" smtClean="0"/>
          </a:p>
          <a:p>
            <a:pPr marL="114300" indent="0"/>
            <a:r>
              <a:rPr lang="en-US" b="1" dirty="0" smtClean="0"/>
              <a:t> Objective #3 The teens would learn about different career opportunities</a:t>
            </a:r>
            <a:r>
              <a:rPr lang="en-US" dirty="0" smtClean="0"/>
              <a:t> </a:t>
            </a:r>
          </a:p>
          <a:p>
            <a:pPr marL="388620" lvl="1" indent="0"/>
            <a:r>
              <a:rPr lang="en-US" dirty="0" smtClean="0"/>
              <a:t>We designated Thursdays and Fridays for environmental and educational tours and speakers. </a:t>
            </a: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
        <p:nvSpPr>
          <p:cNvPr id="6" name="Title 1"/>
          <p:cNvSpPr txBox="1">
            <a:spLocks/>
          </p:cNvSpPr>
          <p:nvPr/>
        </p:nvSpPr>
        <p:spPr>
          <a:xfrm>
            <a:off x="609600" y="152400"/>
            <a:ext cx="8229600" cy="838200"/>
          </a:xfrm>
          <a:prstGeom prst="rect">
            <a:avLst/>
          </a:prstGeom>
        </p:spPr>
        <p:txBody>
          <a:bodyPr vert="horz" anchor="b"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
            </a:r>
            <a:br>
              <a:rPr kumimoji="0" lang="en-US" sz="3200" b="0" i="0" u="none" strike="noStrike" kern="1200" cap="none" spc="0" normalizeH="0" baseline="0" noProof="0" smtClean="0">
                <a:ln>
                  <a:noFill/>
                </a:ln>
                <a:solidFill>
                  <a:schemeClr val="tx2"/>
                </a:solidFill>
                <a:effectLst/>
                <a:uLnTx/>
                <a:uFillTx/>
                <a:latin typeface="+mj-lt"/>
                <a:ea typeface="+mj-ea"/>
                <a:cs typeface="+mj-cs"/>
              </a:rPr>
            </a:b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a:xfrm>
            <a:off x="609600" y="2040673"/>
            <a:ext cx="8229600" cy="990600"/>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
            </a:r>
            <a:br>
              <a:rPr kumimoji="0" lang="en-US" sz="3200" b="0" i="0" u="none" strike="noStrike" kern="1200" cap="none" spc="0" normalizeH="0" baseline="0" noProof="0" smtClean="0">
                <a:ln>
                  <a:noFill/>
                </a:ln>
                <a:solidFill>
                  <a:schemeClr val="tx2"/>
                </a:solidFill>
                <a:effectLst/>
                <a:uLnTx/>
                <a:uFillTx/>
                <a:latin typeface="+mj-lt"/>
                <a:ea typeface="+mj-ea"/>
                <a:cs typeface="+mj-cs"/>
              </a:rPr>
            </a:b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Rectangle 1"/>
          <p:cNvSpPr>
            <a:spLocks noChangeArrowheads="1"/>
          </p:cNvSpPr>
          <p:nvPr/>
        </p:nvSpPr>
        <p:spPr bwMode="auto">
          <a:xfrm>
            <a:off x="0" y="424189"/>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70C0"/>
                </a:solidFill>
                <a:latin typeface="+mj-lt"/>
                <a:ea typeface="Calibri" pitchFamily="34" charset="0"/>
                <a:cs typeface="Times New Roman" pitchFamily="18" charset="0"/>
              </a:rPr>
              <a:t>Environmental Teen Corp</a:t>
            </a:r>
            <a:r>
              <a:rPr kumimoji="0" lang="en-US" sz="2800" i="0" u="none" strike="noStrike" cap="none" normalizeH="0" baseline="0" dirty="0" smtClean="0">
                <a:ln>
                  <a:noFill/>
                </a:ln>
                <a:solidFill>
                  <a:srgbClr val="0070C0"/>
                </a:solidFill>
                <a:effectLst/>
                <a:latin typeface="+mj-lt"/>
                <a:ea typeface="Calibri" pitchFamily="34" charset="0"/>
                <a:cs typeface="Times New Roman" pitchFamily="18" charset="0"/>
              </a:rPr>
              <a:t> </a:t>
            </a:r>
            <a:endParaRPr kumimoji="0" lang="en-US" sz="2800" i="0" u="none" strike="noStrike" cap="none" normalizeH="0" baseline="0" dirty="0" smtClean="0">
              <a:ln>
                <a:noFill/>
              </a:ln>
              <a:solidFill>
                <a:srgbClr val="0070C0"/>
              </a:solidFill>
              <a:effectLst/>
              <a:latin typeface="+mj-lt"/>
              <a:cs typeface="Arial" pitchFamily="34" charset="0"/>
            </a:endParaRPr>
          </a:p>
        </p:txBody>
      </p:sp>
    </p:spTree>
    <p:extLst>
      <p:ext uri="{BB962C8B-B14F-4D97-AF65-F5344CB8AC3E}">
        <p14:creationId xmlns:p14="http://schemas.microsoft.com/office/powerpoint/2010/main" xmlns="" val="407894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07694"/>
            <a:ext cx="8229600" cy="4066673"/>
          </a:xfrm>
        </p:spPr>
        <p:txBody>
          <a:bodyPr>
            <a:normAutofit/>
          </a:bodyPr>
          <a:lstStyle/>
          <a:p>
            <a:endParaRPr lang="en-US" dirty="0" smtClean="0"/>
          </a:p>
          <a:p>
            <a:pPr>
              <a:buNone/>
            </a:pPr>
            <a:r>
              <a:rPr lang="en-US" b="1" dirty="0" smtClean="0"/>
              <a:t> </a:t>
            </a: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
        <p:nvSpPr>
          <p:cNvPr id="6" name="Rectangle 1"/>
          <p:cNvSpPr>
            <a:spLocks noChangeArrowheads="1"/>
          </p:cNvSpPr>
          <p:nvPr/>
        </p:nvSpPr>
        <p:spPr bwMode="auto">
          <a:xfrm>
            <a:off x="0" y="424189"/>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70C0"/>
                </a:solidFill>
                <a:latin typeface="+mj-lt"/>
                <a:ea typeface="Calibri" pitchFamily="34" charset="0"/>
                <a:cs typeface="Times New Roman" pitchFamily="18" charset="0"/>
              </a:rPr>
              <a:t>Environmental Teen Corp</a:t>
            </a:r>
            <a:r>
              <a:rPr kumimoji="0" lang="en-US" sz="2800" i="0" u="none" strike="noStrike" cap="none" normalizeH="0" baseline="0" dirty="0" smtClean="0">
                <a:ln>
                  <a:noFill/>
                </a:ln>
                <a:solidFill>
                  <a:srgbClr val="0070C0"/>
                </a:solidFill>
                <a:effectLst/>
                <a:latin typeface="+mj-lt"/>
                <a:ea typeface="Calibri" pitchFamily="34" charset="0"/>
                <a:cs typeface="Times New Roman" pitchFamily="18" charset="0"/>
              </a:rPr>
              <a:t> </a:t>
            </a:r>
            <a:endParaRPr kumimoji="0" lang="en-US" sz="2800" i="0" u="none" strike="noStrike" cap="none" normalizeH="0" baseline="0" dirty="0" smtClean="0">
              <a:ln>
                <a:noFill/>
              </a:ln>
              <a:solidFill>
                <a:srgbClr val="0070C0"/>
              </a:solidFill>
              <a:effectLst/>
              <a:latin typeface="+mj-lt"/>
              <a:cs typeface="Arial" pitchFamily="34" charset="0"/>
            </a:endParaRPr>
          </a:p>
        </p:txBody>
      </p:sp>
      <p:sp>
        <p:nvSpPr>
          <p:cNvPr id="7" name="Content Placeholder 2"/>
          <p:cNvSpPr txBox="1">
            <a:spLocks/>
          </p:cNvSpPr>
          <p:nvPr/>
        </p:nvSpPr>
        <p:spPr>
          <a:xfrm>
            <a:off x="457200" y="1219200"/>
            <a:ext cx="8229600" cy="4769005"/>
          </a:xfrm>
          <a:prstGeom prst="rect">
            <a:avLst/>
          </a:prstGeom>
        </p:spPr>
        <p:txBody>
          <a:bodyPr vert="horz">
            <a:normAutofit/>
          </a:bodyPr>
          <a:lstStyle/>
          <a:p>
            <a:pPr marL="114300" marR="0" lvl="0" indent="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2015,</a:t>
            </a:r>
            <a:r>
              <a:rPr kumimoji="0" lang="en-US" sz="2600" b="1" i="0" u="none" strike="noStrike" kern="1200" cap="none" spc="0" normalizeH="0" noProof="0" dirty="0" smtClean="0">
                <a:ln>
                  <a:noFill/>
                </a:ln>
                <a:solidFill>
                  <a:schemeClr val="tx1"/>
                </a:solidFill>
                <a:effectLst/>
                <a:uLnTx/>
                <a:uFillTx/>
                <a:latin typeface="+mn-lt"/>
                <a:ea typeface="+mn-ea"/>
                <a:cs typeface="+mn-cs"/>
              </a:rPr>
              <a:t> the program increased the number to 40 teens and 5 college student mentors.</a:t>
            </a: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388620" marR="0" lvl="1" indent="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114300" marR="0" lvl="0" indent="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2016,  the program</a:t>
            </a:r>
            <a:r>
              <a:rPr kumimoji="0" lang="en-US" sz="2600" b="1" i="0" u="none" strike="noStrike" kern="1200" cap="none" spc="0" normalizeH="0" noProof="0" dirty="0" smtClean="0">
                <a:ln>
                  <a:noFill/>
                </a:ln>
                <a:solidFill>
                  <a:schemeClr val="tx1"/>
                </a:solidFill>
                <a:effectLst/>
                <a:uLnTx/>
                <a:uFillTx/>
                <a:latin typeface="+mn-lt"/>
                <a:ea typeface="+mn-ea"/>
                <a:cs typeface="+mn-cs"/>
              </a:rPr>
              <a:t> is increasing to 80 </a:t>
            </a:r>
            <a:r>
              <a:rPr lang="en-US" sz="2600" b="1" dirty="0" smtClean="0"/>
              <a:t>teens and 8 college student mentors.   The program will last an additional two (2) weeks for a total of a month and a half.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388620" marR="0" lvl="1" indent="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n-US" sz="2300" b="0" i="0" u="none" strike="noStrike" kern="1200" cap="none" spc="0" normalizeH="0" baseline="0" noProof="0" dirty="0" smtClean="0">
                <a:ln>
                  <a:noFill/>
                </a:ln>
                <a:solidFill>
                  <a:schemeClr val="tx2"/>
                </a:solidFill>
                <a:effectLst/>
                <a:uLnTx/>
                <a:uFillTx/>
                <a:latin typeface="+mn-lt"/>
                <a:ea typeface="+mn-ea"/>
                <a:cs typeface="+mn-cs"/>
              </a:rPr>
              <a:t>Stipend</a:t>
            </a:r>
            <a:r>
              <a:rPr kumimoji="0" lang="en-US" sz="2300" b="0" i="0" u="none" strike="noStrike" kern="1200" cap="none" spc="0" normalizeH="0" noProof="0" dirty="0" smtClean="0">
                <a:ln>
                  <a:noFill/>
                </a:ln>
                <a:solidFill>
                  <a:schemeClr val="tx2"/>
                </a:solidFill>
                <a:effectLst/>
                <a:uLnTx/>
                <a:uFillTx/>
                <a:latin typeface="+mn-lt"/>
                <a:ea typeface="+mn-ea"/>
                <a:cs typeface="+mn-cs"/>
              </a:rPr>
              <a:t> increases to $1,500.</a:t>
            </a:r>
          </a:p>
          <a:p>
            <a:pPr marL="388620" marR="0" lvl="1" indent="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lang="en-US" sz="2300" baseline="0" dirty="0" smtClean="0">
                <a:solidFill>
                  <a:schemeClr val="tx2"/>
                </a:solidFill>
              </a:rPr>
              <a:t>The</a:t>
            </a:r>
            <a:r>
              <a:rPr lang="en-US" sz="2300" dirty="0" smtClean="0">
                <a:solidFill>
                  <a:schemeClr val="tx2"/>
                </a:solidFill>
              </a:rPr>
              <a:t> City will contribute $125,000 and Capital Region Water contribute another $50,000.</a:t>
            </a: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388620" marR="0" lvl="1" indent="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xmlns="" val="181984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07694"/>
            <a:ext cx="8229600" cy="4066673"/>
          </a:xfrm>
        </p:spPr>
        <p:txBody>
          <a:bodyPr>
            <a:normAutofit fontScale="92500" lnSpcReduction="20000"/>
          </a:bodyPr>
          <a:lstStyle/>
          <a:p>
            <a:endParaRPr lang="en-US" dirty="0" smtClean="0"/>
          </a:p>
          <a:p>
            <a:pPr>
              <a:buNone/>
            </a:pPr>
            <a:r>
              <a:rPr lang="en-US" b="1" dirty="0" smtClean="0"/>
              <a:t> July, 2014  | Capital Area Transit – NEWS RELEASE </a:t>
            </a:r>
            <a:endParaRPr lang="en-US" dirty="0" smtClean="0"/>
          </a:p>
          <a:p>
            <a:pPr>
              <a:buNone/>
            </a:pPr>
            <a:r>
              <a:rPr lang="en-US" dirty="0" smtClean="0"/>
              <a:t> </a:t>
            </a:r>
          </a:p>
          <a:p>
            <a:pPr>
              <a:buNone/>
            </a:pPr>
            <a:r>
              <a:rPr lang="en-US" b="1" dirty="0" smtClean="0"/>
              <a:t>CAT Hosts HHA Summer Youth Students Visit</a:t>
            </a:r>
            <a:endParaRPr lang="en-US" dirty="0" smtClean="0"/>
          </a:p>
          <a:p>
            <a:pPr>
              <a:buNone/>
            </a:pPr>
            <a:r>
              <a:rPr lang="en-US" dirty="0" smtClean="0"/>
              <a:t> </a:t>
            </a:r>
          </a:p>
          <a:p>
            <a:r>
              <a:rPr lang="en-US" dirty="0" smtClean="0"/>
              <a:t>(Harrisburg) – CAT staff will host a transit class for Harrisburg Housing Authority students in August as part of HHA’s summer growth program for youth.  The three-hour class will include a tour of CAT’s facility and a presentation of the environmental impact of using transit, as well as transit career options, and operational information.  For more information about the program, </a:t>
            </a:r>
            <a:r>
              <a:rPr lang="en-US" u="sng" dirty="0" smtClean="0">
                <a:hlinkClick r:id="rId2"/>
              </a:rPr>
              <a:t>visit here</a:t>
            </a:r>
            <a:r>
              <a:rPr lang="en-US" dirty="0" smtClean="0"/>
              <a:t>. </a:t>
            </a:r>
          </a:p>
          <a:p>
            <a:endParaRPr lang="en-US" dirty="0"/>
          </a:p>
        </p:txBody>
      </p:sp>
      <p:pic>
        <p:nvPicPr>
          <p:cNvPr id="4" name="Picture 3" descr="Gp20081_Harrisburg_logo.jpg"/>
          <p:cNvPicPr>
            <a:picLocks noChangeAspect="1"/>
          </p:cNvPicPr>
          <p:nvPr/>
        </p:nvPicPr>
        <p:blipFill>
          <a:blip r:embed="rId3"/>
          <a:stretch>
            <a:fillRect/>
          </a:stretch>
        </p:blipFill>
        <p:spPr>
          <a:xfrm>
            <a:off x="457200" y="5660231"/>
            <a:ext cx="1326995" cy="585255"/>
          </a:xfrm>
          <a:prstGeom prst="rect">
            <a:avLst/>
          </a:prstGeom>
        </p:spPr>
      </p:pic>
      <p:pic>
        <p:nvPicPr>
          <p:cNvPr id="5" name="Picture 4" descr="https://gallery.mailchimp.com/19c566f998fc0e5368732de96/images/image_13656981296851365698129e96477.jpg"/>
          <p:cNvPicPr/>
          <p:nvPr/>
        </p:nvPicPr>
        <p:blipFill>
          <a:blip r:embed="rId4" r:link="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275347" y="180975"/>
            <a:ext cx="6179720" cy="841709"/>
          </a:xfrm>
          <a:prstGeom prst="rect">
            <a:avLst/>
          </a:prstGeom>
          <a:noFill/>
          <a:ln>
            <a:noFill/>
          </a:ln>
        </p:spPr>
      </p:pic>
    </p:spTree>
    <p:extLst>
      <p:ext uri="{BB962C8B-B14F-4D97-AF65-F5344CB8AC3E}">
        <p14:creationId xmlns:p14="http://schemas.microsoft.com/office/powerpoint/2010/main" xmlns="" val="181984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History</a:t>
            </a:r>
            <a:endParaRPr lang="en-US" dirty="0">
              <a:ln w="500">
                <a:noFill/>
              </a:ln>
              <a:solidFill>
                <a:srgbClr val="0070C0"/>
              </a:solidFill>
            </a:endParaRPr>
          </a:p>
        </p:txBody>
      </p:sp>
      <p:sp>
        <p:nvSpPr>
          <p:cNvPr id="3" name="Content Placeholder 2"/>
          <p:cNvSpPr>
            <a:spLocks noGrp="1"/>
          </p:cNvSpPr>
          <p:nvPr>
            <p:ph sz="quarter" idx="1"/>
          </p:nvPr>
        </p:nvSpPr>
        <p:spPr>
          <a:xfrm>
            <a:off x="457200" y="1549442"/>
            <a:ext cx="8229600" cy="4110789"/>
          </a:xfrm>
        </p:spPr>
        <p:txBody>
          <a:bodyPr>
            <a:normAutofit fontScale="85000" lnSpcReduction="20000"/>
          </a:bodyPr>
          <a:lstStyle/>
          <a:p>
            <a:r>
              <a:rPr lang="en-US" dirty="0" smtClean="0"/>
              <a:t>1890s – Federal Government studies urban slums</a:t>
            </a:r>
          </a:p>
          <a:p>
            <a:endParaRPr lang="en-US" dirty="0"/>
          </a:p>
          <a:p>
            <a:r>
              <a:rPr lang="en-US" dirty="0" smtClean="0"/>
              <a:t>1937 – U.S. Housing Act establishes Public Housing Program</a:t>
            </a:r>
          </a:p>
          <a:p>
            <a:endParaRPr lang="en-US" dirty="0" smtClean="0"/>
          </a:p>
          <a:p>
            <a:r>
              <a:rPr lang="en-US" dirty="0" smtClean="0"/>
              <a:t>1940s-50s – Widespread construction of Public Housing</a:t>
            </a:r>
          </a:p>
          <a:p>
            <a:endParaRPr lang="en-US" dirty="0" smtClean="0"/>
          </a:p>
          <a:p>
            <a:r>
              <a:rPr lang="en-US" dirty="0" smtClean="0"/>
              <a:t>1960s – Social issues begin to </a:t>
            </a:r>
            <a:r>
              <a:rPr lang="en-US" dirty="0"/>
              <a:t>e</a:t>
            </a:r>
            <a:r>
              <a:rPr lang="en-US" dirty="0" smtClean="0"/>
              <a:t>merge in many large urban PH communities- </a:t>
            </a:r>
          </a:p>
          <a:p>
            <a:pPr lvl="2"/>
            <a:r>
              <a:rPr lang="en-US" dirty="0" smtClean="0"/>
              <a:t>Cabrini Green, Marcy Projects, Robert Taylor, etc.</a:t>
            </a:r>
          </a:p>
          <a:p>
            <a:pPr marL="114300" indent="0">
              <a:buNone/>
            </a:pPr>
            <a:endParaRPr lang="en-US" dirty="0"/>
          </a:p>
          <a:p>
            <a:pPr marL="114300" indent="0">
              <a:buNone/>
            </a:pPr>
            <a:endParaRPr lang="en-US" dirty="0" smtClean="0"/>
          </a:p>
          <a:p>
            <a:pPr marL="114300" indent="0" algn="r">
              <a:buNone/>
            </a:pPr>
            <a:r>
              <a:rPr lang="en-US" sz="1100" i="1" dirty="0" smtClean="0"/>
              <a:t>Source: U.S. Department of Housing &amp; Urban Development website</a:t>
            </a:r>
          </a:p>
          <a:p>
            <a:endParaRPr lang="en-US" dirty="0"/>
          </a:p>
          <a:p>
            <a:endParaRPr lang="en-US" dirty="0" smtClean="0"/>
          </a:p>
          <a:p>
            <a:endParaRPr lang="en-US" dirty="0"/>
          </a:p>
          <a:p>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3862220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65539" name="Picture 3" descr="C:\Users\smanns\Documents\City of Harrisburg\EAC\2015\Pictures\etc cleaning harrisburg.jpg"/>
          <p:cNvPicPr>
            <a:picLocks noGrp="1" noChangeAspect="1" noChangeArrowheads="1"/>
          </p:cNvPicPr>
          <p:nvPr>
            <p:ph sz="quarter" idx="1"/>
          </p:nvPr>
        </p:nvPicPr>
        <p:blipFill>
          <a:blip r:embed="rId3"/>
          <a:srcRect/>
          <a:stretch>
            <a:fillRect/>
          </a:stretch>
        </p:blipFill>
        <p:spPr bwMode="auto">
          <a:xfrm>
            <a:off x="1280583" y="477779"/>
            <a:ext cx="6909936" cy="5182452"/>
          </a:xfrm>
          <a:prstGeom prst="rect">
            <a:avLst/>
          </a:prstGeom>
          <a:noFill/>
        </p:spPr>
      </p:pic>
    </p:spTree>
    <p:extLst>
      <p:ext uri="{BB962C8B-B14F-4D97-AF65-F5344CB8AC3E}">
        <p14:creationId xmlns:p14="http://schemas.microsoft.com/office/powerpoint/2010/main" xmlns="" val="181984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67586" name="Picture 2" descr="C:\Users\smanns\Documents\City of Harrisburg\EAC\2014\Pictures\daily reading.jpg"/>
          <p:cNvPicPr>
            <a:picLocks noGrp="1" noChangeAspect="1" noChangeArrowheads="1"/>
          </p:cNvPicPr>
          <p:nvPr>
            <p:ph sz="quarter" idx="1"/>
          </p:nvPr>
        </p:nvPicPr>
        <p:blipFill>
          <a:blip r:embed="rId3"/>
          <a:srcRect/>
          <a:stretch>
            <a:fillRect/>
          </a:stretch>
        </p:blipFill>
        <p:spPr bwMode="auto">
          <a:xfrm>
            <a:off x="1140333" y="448228"/>
            <a:ext cx="6855092" cy="5144534"/>
          </a:xfrm>
          <a:prstGeom prst="rect">
            <a:avLst/>
          </a:prstGeom>
          <a:noFill/>
        </p:spPr>
      </p:pic>
    </p:spTree>
    <p:extLst>
      <p:ext uri="{BB962C8B-B14F-4D97-AF65-F5344CB8AC3E}">
        <p14:creationId xmlns:p14="http://schemas.microsoft.com/office/powerpoint/2010/main" xmlns="" val="181984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66562" name="Picture 2" descr="C:\Users\smanns\Documents\City of Harrisburg\EAC\2014\Pictures\15th and vernon.jpg"/>
          <p:cNvPicPr>
            <a:picLocks noGrp="1" noChangeAspect="1" noChangeArrowheads="1"/>
          </p:cNvPicPr>
          <p:nvPr>
            <p:ph sz="quarter" idx="1"/>
          </p:nvPr>
        </p:nvPicPr>
        <p:blipFill>
          <a:blip r:embed="rId3"/>
          <a:srcRect/>
          <a:stretch>
            <a:fillRect/>
          </a:stretch>
        </p:blipFill>
        <p:spPr bwMode="auto">
          <a:xfrm>
            <a:off x="1271239" y="1014761"/>
            <a:ext cx="6389649" cy="4645470"/>
          </a:xfrm>
          <a:prstGeom prst="rect">
            <a:avLst/>
          </a:prstGeom>
          <a:noFill/>
        </p:spPr>
      </p:pic>
    </p:spTree>
    <p:extLst>
      <p:ext uri="{BB962C8B-B14F-4D97-AF65-F5344CB8AC3E}">
        <p14:creationId xmlns:p14="http://schemas.microsoft.com/office/powerpoint/2010/main" xmlns="" val="181984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64514" name="Picture 2" descr="C:\Users\smanns\Documents\City of Harrisburg\EAC\2015\Pictures\conservation district.jpg"/>
          <p:cNvPicPr>
            <a:picLocks noGrp="1" noChangeAspect="1" noChangeArrowheads="1"/>
          </p:cNvPicPr>
          <p:nvPr>
            <p:ph sz="quarter" idx="1"/>
          </p:nvPr>
        </p:nvPicPr>
        <p:blipFill>
          <a:blip r:embed="rId3"/>
          <a:srcRect/>
          <a:stretch>
            <a:fillRect/>
          </a:stretch>
        </p:blipFill>
        <p:spPr bwMode="auto">
          <a:xfrm>
            <a:off x="1037064" y="299282"/>
            <a:ext cx="7147932" cy="5360949"/>
          </a:xfrm>
          <a:prstGeom prst="rect">
            <a:avLst/>
          </a:prstGeom>
          <a:noFill/>
        </p:spPr>
      </p:pic>
    </p:spTree>
    <p:extLst>
      <p:ext uri="{BB962C8B-B14F-4D97-AF65-F5344CB8AC3E}">
        <p14:creationId xmlns:p14="http://schemas.microsoft.com/office/powerpoint/2010/main" xmlns="" val="181984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pic>
        <p:nvPicPr>
          <p:cNvPr id="65538" name="Picture 2" descr="C:\Users\smanns\Documents\City of Harrisburg\EAC\2015\Pictures\etc at wildwood.jpg"/>
          <p:cNvPicPr>
            <a:picLocks noGrp="1" noChangeAspect="1" noChangeArrowheads="1"/>
          </p:cNvPicPr>
          <p:nvPr>
            <p:ph sz="quarter" idx="1"/>
          </p:nvPr>
        </p:nvPicPr>
        <p:blipFill>
          <a:blip r:embed="rId3"/>
          <a:srcRect/>
          <a:stretch>
            <a:fillRect/>
          </a:stretch>
        </p:blipFill>
        <p:spPr bwMode="auto">
          <a:xfrm>
            <a:off x="724829" y="256478"/>
            <a:ext cx="7598833" cy="5403753"/>
          </a:xfrm>
          <a:prstGeom prst="rect">
            <a:avLst/>
          </a:prstGeom>
          <a:noFill/>
        </p:spPr>
      </p:pic>
    </p:spTree>
    <p:extLst>
      <p:ext uri="{BB962C8B-B14F-4D97-AF65-F5344CB8AC3E}">
        <p14:creationId xmlns:p14="http://schemas.microsoft.com/office/powerpoint/2010/main" xmlns="" val="181984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26272" y="791737"/>
            <a:ext cx="6473935" cy="1701546"/>
          </a:xfrm>
        </p:spPr>
        <p:txBody>
          <a:bodyPr>
            <a:normAutofit/>
          </a:bodyPr>
          <a:lstStyle/>
          <a:p>
            <a:pPr eaLnBrk="1" fontAlgn="auto" hangingPunct="1">
              <a:spcAft>
                <a:spcPts val="0"/>
              </a:spcAft>
              <a:defRPr/>
            </a:pPr>
            <a:r>
              <a:rPr lang="en-US" altLang="en-US" sz="4000" b="1" i="1" dirty="0" smtClean="0">
                <a:solidFill>
                  <a:srgbClr val="0070C0"/>
                </a:solidFill>
                <a:latin typeface="Calibri" pitchFamily="34" charset="0"/>
              </a:rPr>
              <a:t>Inspired by…?</a:t>
            </a:r>
            <a:br>
              <a:rPr lang="en-US" altLang="en-US" sz="4000" b="1" i="1" dirty="0" smtClean="0">
                <a:solidFill>
                  <a:srgbClr val="0070C0"/>
                </a:solidFill>
                <a:latin typeface="Calibri" pitchFamily="34" charset="0"/>
              </a:rPr>
            </a:br>
            <a:endParaRPr lang="en-US" altLang="en-US" sz="4000" b="1" i="1" dirty="0" smtClean="0">
              <a:solidFill>
                <a:srgbClr val="0070C0"/>
              </a:solidFill>
              <a:latin typeface="Calibri" pitchFamily="34" charset="0"/>
            </a:endParaRPr>
          </a:p>
        </p:txBody>
      </p:sp>
      <p:pic>
        <p:nvPicPr>
          <p:cNvPr id="3" name="Picture 2" descr="Gp20081_Harrisburg_logo.jpg"/>
          <p:cNvPicPr>
            <a:picLocks noChangeAspect="1"/>
          </p:cNvPicPr>
          <p:nvPr/>
        </p:nvPicPr>
        <p:blipFill>
          <a:blip r:embed="rId2"/>
          <a:stretch>
            <a:fillRect/>
          </a:stretch>
        </p:blipFill>
        <p:spPr>
          <a:xfrm>
            <a:off x="457200" y="5660231"/>
            <a:ext cx="1326995" cy="585255"/>
          </a:xfrm>
          <a:prstGeom prst="rect">
            <a:avLst/>
          </a:prstGeom>
        </p:spPr>
      </p:pic>
      <p:sp>
        <p:nvSpPr>
          <p:cNvPr id="4" name="Rectangle 2"/>
          <p:cNvSpPr txBox="1">
            <a:spLocks noChangeArrowheads="1"/>
          </p:cNvSpPr>
          <p:nvPr/>
        </p:nvSpPr>
        <p:spPr>
          <a:xfrm>
            <a:off x="2193072" y="4304371"/>
            <a:ext cx="6473935" cy="1701546"/>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rPr>
              <a:t/>
            </a:r>
            <a:br>
              <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rPr>
            </a:br>
            <a:endPar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endParaRPr>
          </a:p>
        </p:txBody>
      </p:sp>
      <p:sp>
        <p:nvSpPr>
          <p:cNvPr id="6" name="Rectangle 2"/>
          <p:cNvSpPr txBox="1">
            <a:spLocks noChangeArrowheads="1"/>
          </p:cNvSpPr>
          <p:nvPr/>
        </p:nvSpPr>
        <p:spPr>
          <a:xfrm>
            <a:off x="680224" y="2493283"/>
            <a:ext cx="7815333" cy="2727460"/>
          </a:xfrm>
          <a:prstGeom prst="rect">
            <a:avLst/>
          </a:prstGeom>
        </p:spPr>
        <p:txBody>
          <a:bodyPr vert="horz" anchor="b" anchorCtr="0">
            <a:normAutofit fontScale="40000" lnSpcReduction="20000"/>
          </a:bodyPr>
          <a:lstStyle/>
          <a:p>
            <a:pPr lvl="0" defTabSz="914400" fontAlgn="base">
              <a:spcBef>
                <a:spcPct val="0"/>
              </a:spcBef>
              <a:spcAft>
                <a:spcPct val="0"/>
              </a:spcAft>
            </a:pPr>
            <a:r>
              <a:rPr lang="en-US" sz="4000" dirty="0" smtClean="0">
                <a:latin typeface="Arial" pitchFamily="34" charset="0"/>
                <a:ea typeface="Arial Unicode MS" pitchFamily="34" charset="-128"/>
                <a:cs typeface="Arial" pitchFamily="34" charset="0"/>
              </a:rPr>
              <a:t>A local teacher contacted our coordinator and said during the summer he would see the teens working and sometimes see them at the ETC "Learning Lunch".  During the first week of school, he had five of the ETC teens in his class.  He asked the kids about the program, the teens lit up with excitement and started talking about the program.  The kids were so engaged in talking about the program that the other students in the class were all asking how they could get into the program. </a:t>
            </a:r>
          </a:p>
          <a:p>
            <a:pPr lvl="0" defTabSz="914400" fontAlgn="base">
              <a:spcBef>
                <a:spcPct val="0"/>
              </a:spcBef>
              <a:spcAft>
                <a:spcPct val="0"/>
              </a:spcAft>
            </a:pPr>
            <a:endParaRPr lang="en-US" sz="4000" dirty="0" smtClean="0">
              <a:latin typeface="Arial" pitchFamily="34" charset="0"/>
              <a:ea typeface="Arial Unicode MS" pitchFamily="34" charset="-128"/>
              <a:cs typeface="Arial" pitchFamily="34" charset="0"/>
            </a:endParaRPr>
          </a:p>
          <a:p>
            <a:pPr lvl="0" defTabSz="914400" fontAlgn="base">
              <a:spcBef>
                <a:spcPct val="0"/>
              </a:spcBef>
              <a:spcAft>
                <a:spcPct val="0"/>
              </a:spcAft>
            </a:pPr>
            <a:endParaRPr lang="en-US" sz="800" dirty="0" smtClean="0">
              <a:latin typeface="Arial" pitchFamily="34" charset="0"/>
              <a:ea typeface="Arial Unicode MS" pitchFamily="34" charset="-128"/>
              <a:cs typeface="Arial" pitchFamily="34" charset="0"/>
            </a:endParaRPr>
          </a:p>
          <a:p>
            <a:pPr lvl="0" defTabSz="914400" eaLnBrk="0" fontAlgn="base" hangingPunct="0">
              <a:spcBef>
                <a:spcPct val="0"/>
              </a:spcBef>
              <a:spcAft>
                <a:spcPct val="0"/>
              </a:spcAft>
            </a:pPr>
            <a:r>
              <a:rPr lang="en-US" sz="4000" dirty="0" smtClean="0">
                <a:latin typeface="Arial" pitchFamily="34" charset="0"/>
                <a:ea typeface="Arial Unicode MS" pitchFamily="34" charset="-128"/>
                <a:cs typeface="Arial" pitchFamily="34" charset="0"/>
              </a:rPr>
              <a:t>The teacher praised the teens by saying he noticed a significant change in their maturity level and that in his opinion there was no other experience, other than the Summer Growth Program, that could have provided that change in maturity.</a:t>
            </a:r>
            <a:r>
              <a:rPr lang="en-US" sz="800" dirty="0" smtClean="0">
                <a:latin typeface="Arial" pitchFamily="34" charset="0"/>
                <a:ea typeface="Arial Unicode MS" pitchFamily="34" charset="-128"/>
                <a:cs typeface="Arial" pitchFamily="34" charset="0"/>
              </a:rPr>
              <a:t> </a:t>
            </a:r>
            <a:endParaRPr lang="en-US" sz="6000" dirty="0" smtClean="0">
              <a:latin typeface="Arial" pitchFamily="34" charset="0"/>
              <a:ea typeface="Arial Unicode MS" pitchFamily="34" charset="-128"/>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rPr>
              <a:t/>
            </a:r>
            <a:br>
              <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rPr>
            </a:br>
            <a:endParaRPr kumimoji="0" lang="en-US" altLang="en-US" sz="4000" b="1" i="1" u="none" strike="noStrike" kern="1200" cap="none" spc="0" normalizeH="0" baseline="0" noProof="0" dirty="0" smtClean="0">
              <a:ln>
                <a:noFill/>
              </a:ln>
              <a:solidFill>
                <a:srgbClr val="0070C0"/>
              </a:solidFill>
              <a:effectLst/>
              <a:uLnTx/>
              <a:uFillTx/>
              <a:latin typeface="Calibri" pitchFamily="34" charset="0"/>
              <a:ea typeface="+mj-ea"/>
              <a:cs typeface="+mj-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26272" y="1393902"/>
            <a:ext cx="6473935" cy="3641860"/>
          </a:xfrm>
        </p:spPr>
        <p:txBody>
          <a:bodyPr>
            <a:normAutofit/>
          </a:bodyPr>
          <a:lstStyle/>
          <a:p>
            <a:pPr eaLnBrk="1" fontAlgn="auto" hangingPunct="1">
              <a:spcAft>
                <a:spcPts val="0"/>
              </a:spcAft>
              <a:defRPr/>
            </a:pPr>
            <a:r>
              <a:rPr lang="en-US" altLang="en-US" sz="2000" dirty="0" smtClean="0">
                <a:ln w="500">
                  <a:noFill/>
                </a:ln>
                <a:solidFill>
                  <a:srgbClr val="0070C0"/>
                </a:solidFill>
                <a:latin typeface="Calibri" pitchFamily="34" charset="0"/>
              </a:rPr>
              <a:t>Contact information:</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Senghor Manns, CEO and President</a:t>
            </a:r>
            <a:br>
              <a:rPr lang="en-US" altLang="en-US" sz="2000" dirty="0" smtClean="0">
                <a:ln w="500">
                  <a:noFill/>
                </a:ln>
                <a:solidFill>
                  <a:srgbClr val="0070C0"/>
                </a:solidFill>
                <a:latin typeface="Calibri" pitchFamily="34" charset="0"/>
              </a:rPr>
            </a:br>
            <a:r>
              <a:rPr lang="en-US" altLang="en-US" sz="2000" i="1" dirty="0" smtClean="0">
                <a:ln w="500">
                  <a:noFill/>
                </a:ln>
                <a:solidFill>
                  <a:srgbClr val="0070C0"/>
                </a:solidFill>
                <a:latin typeface="Calibri" pitchFamily="34" charset="0"/>
              </a:rPr>
              <a:t>The Harrisburg Housing Authority</a:t>
            </a:r>
            <a:br>
              <a:rPr lang="en-US" altLang="en-US" sz="2000" i="1"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Email: </a:t>
            </a:r>
            <a:r>
              <a:rPr lang="en-US" altLang="en-US" sz="2000" i="1" dirty="0" smtClean="0">
                <a:ln w="500">
                  <a:noFill/>
                </a:ln>
                <a:solidFill>
                  <a:srgbClr val="0070C0"/>
                </a:solidFill>
                <a:latin typeface="Calibri" pitchFamily="34" charset="0"/>
              </a:rPr>
              <a:t>	</a:t>
            </a:r>
            <a:r>
              <a:rPr lang="en-US" altLang="en-US" sz="2000" dirty="0" smtClean="0">
                <a:ln w="500">
                  <a:noFill/>
                </a:ln>
                <a:solidFill>
                  <a:srgbClr val="0070C0"/>
                </a:solidFill>
                <a:latin typeface="Calibri" pitchFamily="34" charset="0"/>
                <a:hlinkClick r:id="rId2"/>
              </a:rPr>
              <a:t>smanns@harrisburghousing.org</a:t>
            </a:r>
            <a:r>
              <a:rPr lang="en-US" altLang="en-US" sz="2000" dirty="0" smtClean="0">
                <a:ln w="500">
                  <a:noFill/>
                </a:ln>
                <a:solidFill>
                  <a:srgbClr val="0070C0"/>
                </a:solidFill>
                <a:latin typeface="Calibri" pitchFamily="34" charset="0"/>
              </a:rPr>
              <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Phone: 	717-257-4945</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Address:	351 Chestnut St., 12</a:t>
            </a:r>
            <a:r>
              <a:rPr lang="en-US" altLang="en-US" sz="2000" baseline="30000" dirty="0" smtClean="0">
                <a:ln w="500">
                  <a:noFill/>
                </a:ln>
                <a:solidFill>
                  <a:srgbClr val="0070C0"/>
                </a:solidFill>
                <a:latin typeface="Calibri" pitchFamily="34" charset="0"/>
              </a:rPr>
              <a:t>th</a:t>
            </a:r>
            <a:r>
              <a:rPr lang="en-US" altLang="en-US" sz="2000" dirty="0" smtClean="0">
                <a:ln w="500">
                  <a:noFill/>
                </a:ln>
                <a:solidFill>
                  <a:srgbClr val="0070C0"/>
                </a:solidFill>
                <a:latin typeface="Calibri" pitchFamily="34" charset="0"/>
              </a:rPr>
              <a:t> floor </a:t>
            </a:r>
            <a:r>
              <a:rPr lang="en-US" altLang="en-US" sz="2000" dirty="0" err="1" smtClean="0">
                <a:ln w="500">
                  <a:noFill/>
                </a:ln>
                <a:solidFill>
                  <a:srgbClr val="0070C0"/>
                </a:solidFill>
                <a:latin typeface="Calibri" pitchFamily="34" charset="0"/>
              </a:rPr>
              <a:t>ste</a:t>
            </a:r>
            <a:r>
              <a:rPr lang="en-US" altLang="en-US" sz="2000" dirty="0" smtClean="0">
                <a:ln w="500">
                  <a:noFill/>
                </a:ln>
                <a:solidFill>
                  <a:srgbClr val="0070C0"/>
                </a:solidFill>
                <a:latin typeface="Calibri" pitchFamily="34" charset="0"/>
              </a:rPr>
              <a:t>.</a:t>
            </a:r>
            <a:br>
              <a:rPr lang="en-US" altLang="en-US" sz="2000" dirty="0" smtClean="0">
                <a:ln w="500">
                  <a:noFill/>
                </a:ln>
                <a:solidFill>
                  <a:srgbClr val="0070C0"/>
                </a:solidFill>
                <a:latin typeface="Calibri" pitchFamily="34" charset="0"/>
              </a:rPr>
            </a:br>
            <a:r>
              <a:rPr lang="en-US" altLang="en-US" sz="2000" dirty="0" smtClean="0">
                <a:ln w="500">
                  <a:noFill/>
                </a:ln>
                <a:solidFill>
                  <a:srgbClr val="0070C0"/>
                </a:solidFill>
                <a:latin typeface="Calibri" pitchFamily="34" charset="0"/>
              </a:rPr>
              <a:t>	Harrisburg, PA 17101</a:t>
            </a:r>
            <a:r>
              <a:rPr lang="en-US" altLang="en-US" sz="4000" dirty="0" smtClean="0">
                <a:latin typeface="Calibri" pitchFamily="34" charset="0"/>
              </a:rPr>
              <a:t/>
            </a:r>
            <a:br>
              <a:rPr lang="en-US" altLang="en-US" sz="4000" dirty="0" smtClean="0">
                <a:latin typeface="Calibri" pitchFamily="34" charset="0"/>
              </a:rPr>
            </a:br>
            <a:endParaRPr lang="en-US" altLang="en-US" sz="4000" dirty="0" smtClean="0">
              <a:latin typeface="Calibri" pitchFamily="34" charset="0"/>
            </a:endParaRPr>
          </a:p>
        </p:txBody>
      </p:sp>
      <p:pic>
        <p:nvPicPr>
          <p:cNvPr id="3" name="Picture 2" descr="Gp20081_Harrisburg_logo.jpg"/>
          <p:cNvPicPr>
            <a:picLocks noChangeAspect="1"/>
          </p:cNvPicPr>
          <p:nvPr/>
        </p:nvPicPr>
        <p:blipFill>
          <a:blip r:embed="rId3"/>
          <a:stretch>
            <a:fillRect/>
          </a:stretch>
        </p:blipFill>
        <p:spPr>
          <a:xfrm>
            <a:off x="457200" y="5660231"/>
            <a:ext cx="1326995" cy="585255"/>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noFill/>
                </a:ln>
                <a:solidFill>
                  <a:srgbClr val="0070C0"/>
                </a:solidFill>
              </a:rPr>
              <a:t>History (cont’d)</a:t>
            </a:r>
            <a:endParaRPr lang="en-US" dirty="0">
              <a:ln w="0">
                <a:noFill/>
              </a:ln>
              <a:solidFill>
                <a:srgbClr val="0070C0"/>
              </a:solidFill>
            </a:endParaRPr>
          </a:p>
        </p:txBody>
      </p:sp>
      <p:sp>
        <p:nvSpPr>
          <p:cNvPr id="3" name="Content Placeholder 2"/>
          <p:cNvSpPr>
            <a:spLocks noGrp="1"/>
          </p:cNvSpPr>
          <p:nvPr>
            <p:ph sz="quarter" idx="1"/>
          </p:nvPr>
        </p:nvSpPr>
        <p:spPr>
          <a:xfrm>
            <a:off x="457200" y="1219200"/>
            <a:ext cx="8229600" cy="4267200"/>
          </a:xfrm>
        </p:spPr>
        <p:txBody>
          <a:bodyPr>
            <a:normAutofit fontScale="85000" lnSpcReduction="20000"/>
          </a:bodyPr>
          <a:lstStyle/>
          <a:p>
            <a:endParaRPr lang="en-US" dirty="0"/>
          </a:p>
          <a:p>
            <a:r>
              <a:rPr lang="en-US" dirty="0"/>
              <a:t>1965 – Housing and Community Development Act creates the </a:t>
            </a:r>
            <a:r>
              <a:rPr lang="en-US" dirty="0" smtClean="0"/>
              <a:t>Department </a:t>
            </a:r>
            <a:r>
              <a:rPr lang="en-US" dirty="0"/>
              <a:t>of Housing &amp; Urban Development (HUD)</a:t>
            </a:r>
          </a:p>
          <a:p>
            <a:endParaRPr lang="en-US" dirty="0"/>
          </a:p>
          <a:p>
            <a:r>
              <a:rPr lang="en-US" dirty="0"/>
              <a:t>1974 – The Housing and Community Development Act establishes the Section 8 program </a:t>
            </a:r>
            <a:endParaRPr lang="en-US" dirty="0" smtClean="0"/>
          </a:p>
          <a:p>
            <a:endParaRPr lang="en-US" dirty="0"/>
          </a:p>
          <a:p>
            <a:r>
              <a:rPr lang="en-US" dirty="0" smtClean="0"/>
              <a:t>1990s – HUD establishes HOPE VI program to demolish some troubled Public Housing communities and replace with mixed-income developments</a:t>
            </a:r>
          </a:p>
          <a:p>
            <a:pPr marL="114300" indent="0">
              <a:buNone/>
            </a:pPr>
            <a:endParaRPr lang="en-US" dirty="0" smtClean="0"/>
          </a:p>
          <a:p>
            <a:pPr marL="114300" indent="0">
              <a:buNone/>
            </a:pPr>
            <a:endParaRPr lang="en-US" dirty="0"/>
          </a:p>
          <a:p>
            <a:pPr marL="114300" indent="0" algn="r">
              <a:buNone/>
            </a:pPr>
            <a:r>
              <a:rPr lang="en-US" sz="1100" i="1" dirty="0"/>
              <a:t>Source: U.S. Department of Housing &amp; Urban Development </a:t>
            </a:r>
            <a:r>
              <a:rPr lang="en-US" sz="1100" i="1" dirty="0" smtClean="0"/>
              <a:t>website</a:t>
            </a:r>
            <a:endParaRPr lang="en-US" sz="1100" i="1" dirty="0"/>
          </a:p>
          <a:p>
            <a:pPr marL="114300" indent="0">
              <a:buNone/>
            </a:pPr>
            <a:endParaRPr lang="en-US" dirty="0" smtClean="0"/>
          </a:p>
          <a:p>
            <a:pPr marL="114300" indent="0">
              <a:buNone/>
            </a:pPr>
            <a:endParaRPr lang="en-US" dirty="0"/>
          </a:p>
          <a:p>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1587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Background</a:t>
            </a:r>
            <a:endParaRPr lang="en-US" dirty="0">
              <a:ln w="500">
                <a:noFill/>
              </a:ln>
              <a:solidFill>
                <a:srgbClr val="0070C0"/>
              </a:solidFill>
            </a:endParaRPr>
          </a:p>
        </p:txBody>
      </p:sp>
      <p:sp>
        <p:nvSpPr>
          <p:cNvPr id="3" name="Content Placeholder 2"/>
          <p:cNvSpPr>
            <a:spLocks noGrp="1"/>
          </p:cNvSpPr>
          <p:nvPr>
            <p:ph sz="quarter" idx="1"/>
          </p:nvPr>
        </p:nvSpPr>
        <p:spPr>
          <a:xfrm>
            <a:off x="457200" y="1527717"/>
            <a:ext cx="8229600" cy="3769112"/>
          </a:xfrm>
        </p:spPr>
        <p:txBody>
          <a:bodyPr>
            <a:normAutofit fontScale="85000" lnSpcReduction="20000"/>
          </a:bodyPr>
          <a:lstStyle/>
          <a:p>
            <a:r>
              <a:rPr lang="en-US" dirty="0" smtClean="0"/>
              <a:t>Approximately 3,400 Housing Authorities in the U.S.</a:t>
            </a:r>
          </a:p>
          <a:p>
            <a:pPr lvl="1"/>
            <a:r>
              <a:rPr lang="en-US" dirty="0" smtClean="0"/>
              <a:t>Pennsylvania has 89 authorities.</a:t>
            </a:r>
          </a:p>
          <a:p>
            <a:endParaRPr lang="en-US" dirty="0"/>
          </a:p>
          <a:p>
            <a:r>
              <a:rPr lang="en-US" dirty="0"/>
              <a:t>Ranging in </a:t>
            </a:r>
            <a:r>
              <a:rPr lang="en-US" dirty="0" smtClean="0"/>
              <a:t>size from small towns to Philadelphia, PA  (HA is one of top ten largest in the nation at around17,000 affordable housing units and 18,500 HCV).</a:t>
            </a:r>
          </a:p>
          <a:p>
            <a:pPr lvl="1"/>
            <a:r>
              <a:rPr lang="en-US" dirty="0" smtClean="0"/>
              <a:t>HHA – 1,751 units in 10 locations</a:t>
            </a:r>
            <a:r>
              <a:rPr lang="en-US" sz="1400" dirty="0" smtClean="0"/>
              <a:t>*</a:t>
            </a:r>
            <a:r>
              <a:rPr lang="en-US" dirty="0" smtClean="0"/>
              <a:t> – built between 1940 – 1963 </a:t>
            </a:r>
            <a:r>
              <a:rPr lang="en-US" sz="1400" dirty="0" smtClean="0"/>
              <a:t>(*79 of the units are scattered single family units).   </a:t>
            </a:r>
          </a:p>
          <a:p>
            <a:endParaRPr lang="en-US" dirty="0"/>
          </a:p>
          <a:p>
            <a:r>
              <a:rPr lang="en-US" dirty="0" smtClean="0"/>
              <a:t>Approximately 1.2M units of Public Housing in the U.S.</a:t>
            </a:r>
          </a:p>
          <a:p>
            <a:endParaRPr lang="en-US" dirty="0"/>
          </a:p>
          <a:p>
            <a:r>
              <a:rPr lang="en-US" dirty="0" smtClean="0"/>
              <a:t>Approximately 2.1M Housing Choice Vouchers in the U.S.</a:t>
            </a:r>
            <a:endParaRPr lang="en-US" dirty="0"/>
          </a:p>
          <a:p>
            <a:endParaRPr lang="en-US" dirty="0" smtClean="0"/>
          </a:p>
          <a:p>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2142991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Structure</a:t>
            </a:r>
            <a:endParaRPr lang="en-US" dirty="0">
              <a:ln w="500">
                <a:noFill/>
              </a:ln>
              <a:solidFill>
                <a:srgbClr val="0070C0"/>
              </a:solidFill>
            </a:endParaRPr>
          </a:p>
        </p:txBody>
      </p:sp>
      <p:sp>
        <p:nvSpPr>
          <p:cNvPr id="3" name="Content Placeholder 2"/>
          <p:cNvSpPr>
            <a:spLocks noGrp="1"/>
          </p:cNvSpPr>
          <p:nvPr>
            <p:ph sz="quarter" idx="1"/>
          </p:nvPr>
        </p:nvSpPr>
        <p:spPr>
          <a:xfrm>
            <a:off x="457200" y="1661532"/>
            <a:ext cx="8229600" cy="4337824"/>
          </a:xfrm>
        </p:spPr>
        <p:txBody>
          <a:bodyPr>
            <a:normAutofit fontScale="77500" lnSpcReduction="20000"/>
          </a:bodyPr>
          <a:lstStyle/>
          <a:p>
            <a:r>
              <a:rPr lang="en-US" dirty="0" smtClean="0"/>
              <a:t>Housing Authorities are typically enabled under State law</a:t>
            </a:r>
          </a:p>
          <a:p>
            <a:endParaRPr lang="en-US" dirty="0"/>
          </a:p>
          <a:p>
            <a:r>
              <a:rPr lang="en-US" dirty="0" smtClean="0"/>
              <a:t>Serve local jurisdictions (Cities, Municipalities, Counties, </a:t>
            </a:r>
            <a:r>
              <a:rPr lang="en-US" dirty="0" err="1" smtClean="0"/>
              <a:t>etc</a:t>
            </a:r>
            <a:r>
              <a:rPr lang="en-US" dirty="0" smtClean="0"/>
              <a:t>)</a:t>
            </a:r>
          </a:p>
          <a:p>
            <a:endParaRPr lang="en-US" dirty="0"/>
          </a:p>
          <a:p>
            <a:r>
              <a:rPr lang="en-US" dirty="0" smtClean="0"/>
              <a:t>Administer mostly or exclusively Federal Funds </a:t>
            </a:r>
          </a:p>
          <a:p>
            <a:endParaRPr lang="en-US" dirty="0"/>
          </a:p>
          <a:p>
            <a:r>
              <a:rPr lang="en-US" dirty="0" smtClean="0"/>
              <a:t>Typically must comply with all federal, state and local regulations, laws and ordinances</a:t>
            </a:r>
          </a:p>
          <a:p>
            <a:endParaRPr lang="en-US" dirty="0" smtClean="0"/>
          </a:p>
          <a:p>
            <a:r>
              <a:rPr lang="en-US" dirty="0" smtClean="0"/>
              <a:t>Typical Appointing Entity = Unit of Local Government</a:t>
            </a:r>
          </a:p>
          <a:p>
            <a:endParaRPr lang="en-US" dirty="0" smtClean="0"/>
          </a:p>
          <a:p>
            <a:r>
              <a:rPr lang="en-US" dirty="0" smtClean="0"/>
              <a:t>In Harrisburg, the Mayor appoints the 5 member Board of Commissioners (including 1 Resident Representative)</a:t>
            </a:r>
          </a:p>
          <a:p>
            <a:pPr lvl="1"/>
            <a:r>
              <a:rPr lang="en-US" dirty="0" smtClean="0"/>
              <a:t>They serve five year (5) terms.</a:t>
            </a:r>
          </a:p>
          <a:p>
            <a:pPr lvl="1"/>
            <a:endParaRPr lang="en-US" dirty="0" smtClean="0"/>
          </a:p>
          <a:p>
            <a:endParaRPr lang="en-US" dirty="0"/>
          </a:p>
        </p:txBody>
      </p:sp>
    </p:spTree>
    <p:extLst>
      <p:ext uri="{BB962C8B-B14F-4D97-AF65-F5344CB8AC3E}">
        <p14:creationId xmlns:p14="http://schemas.microsoft.com/office/powerpoint/2010/main" xmlns="" val="3351968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Federal Partnership</a:t>
            </a:r>
            <a:endParaRPr lang="en-US" dirty="0">
              <a:ln w="500">
                <a:noFill/>
              </a:ln>
              <a:solidFill>
                <a:srgbClr val="0070C0"/>
              </a:solidFill>
            </a:endParaRPr>
          </a:p>
        </p:txBody>
      </p:sp>
      <p:sp>
        <p:nvSpPr>
          <p:cNvPr id="3" name="Content Placeholder 2"/>
          <p:cNvSpPr>
            <a:spLocks noGrp="1"/>
          </p:cNvSpPr>
          <p:nvPr>
            <p:ph sz="quarter" idx="1"/>
          </p:nvPr>
        </p:nvSpPr>
        <p:spPr>
          <a:xfrm>
            <a:off x="457200" y="1572322"/>
            <a:ext cx="8229600" cy="2884449"/>
          </a:xfrm>
        </p:spPr>
        <p:txBody>
          <a:bodyPr>
            <a:normAutofit fontScale="92500" lnSpcReduction="20000"/>
          </a:bodyPr>
          <a:lstStyle/>
          <a:p>
            <a:r>
              <a:rPr lang="en-US" dirty="0" smtClean="0"/>
              <a:t>Funds provided through the U.S. Department of Housing and Urban Development (HUD)</a:t>
            </a:r>
          </a:p>
          <a:p>
            <a:endParaRPr lang="en-US" dirty="0"/>
          </a:p>
          <a:p>
            <a:r>
              <a:rPr lang="en-US" dirty="0" smtClean="0"/>
              <a:t>HUD Regulations dictate the majority of Programmatic Policies</a:t>
            </a:r>
          </a:p>
          <a:p>
            <a:endParaRPr lang="en-US" dirty="0"/>
          </a:p>
          <a:p>
            <a:r>
              <a:rPr lang="en-US" dirty="0" smtClean="0"/>
              <a:t>Contractual agreement = Annual Contributions Contract (ACC)</a:t>
            </a: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1083621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Primary Programs</a:t>
            </a:r>
            <a:endParaRPr lang="en-US" dirty="0">
              <a:ln w="500">
                <a:noFill/>
              </a:ln>
              <a:solidFill>
                <a:srgbClr val="0070C0"/>
              </a:solidFill>
            </a:endParaRPr>
          </a:p>
        </p:txBody>
      </p:sp>
      <p:sp>
        <p:nvSpPr>
          <p:cNvPr id="3" name="Content Placeholder 2"/>
          <p:cNvSpPr>
            <a:spLocks noGrp="1"/>
          </p:cNvSpPr>
          <p:nvPr>
            <p:ph sz="quarter" idx="1"/>
          </p:nvPr>
        </p:nvSpPr>
        <p:spPr>
          <a:xfrm>
            <a:off x="457200" y="1219200"/>
            <a:ext cx="8229600" cy="4099932"/>
          </a:xfrm>
        </p:spPr>
        <p:txBody>
          <a:bodyPr>
            <a:normAutofit fontScale="70000" lnSpcReduction="20000"/>
          </a:bodyPr>
          <a:lstStyle/>
          <a:p>
            <a:r>
              <a:rPr lang="en-US" u="sng" dirty="0" smtClean="0"/>
              <a:t>Federal Funds rec’d in 2015:</a:t>
            </a:r>
          </a:p>
          <a:p>
            <a:pPr lvl="1"/>
            <a:r>
              <a:rPr lang="en-US" dirty="0" smtClean="0"/>
              <a:t>Harrisburg Housing Authority (HHA)  = approx. $22M</a:t>
            </a:r>
          </a:p>
          <a:p>
            <a:pPr marL="411480" lvl="1" indent="0">
              <a:buNone/>
            </a:pPr>
            <a:r>
              <a:rPr lang="en-US" dirty="0" smtClean="0"/>
              <a:t> </a:t>
            </a:r>
          </a:p>
          <a:p>
            <a:pPr marL="411480" lvl="1" indent="0">
              <a:buNone/>
            </a:pPr>
            <a:r>
              <a:rPr lang="en-US" dirty="0" smtClean="0"/>
              <a:t>To operate and support two programs that assist income qualified households</a:t>
            </a:r>
          </a:p>
          <a:p>
            <a:endParaRPr lang="en-US" dirty="0"/>
          </a:p>
          <a:p>
            <a:r>
              <a:rPr lang="en-US" u="sng" dirty="0" smtClean="0"/>
              <a:t>Public Housing (PH)</a:t>
            </a:r>
          </a:p>
          <a:p>
            <a:pPr marL="114300" indent="0">
              <a:buNone/>
            </a:pPr>
            <a:r>
              <a:rPr lang="en-US" dirty="0"/>
              <a:t>	</a:t>
            </a:r>
            <a:r>
              <a:rPr lang="en-US" dirty="0" smtClean="0"/>
              <a:t>Rental Units owned and operated by the HA – 	</a:t>
            </a:r>
          </a:p>
          <a:p>
            <a:pPr marL="114300" indent="0">
              <a:buNone/>
            </a:pPr>
            <a:r>
              <a:rPr lang="en-US" dirty="0" smtClean="0"/>
              <a:t>	participants pay 30% of household income towards rent</a:t>
            </a:r>
          </a:p>
          <a:p>
            <a:pPr marL="114300" indent="0">
              <a:buNone/>
            </a:pPr>
            <a:r>
              <a:rPr lang="en-US" dirty="0" smtClean="0"/>
              <a:t>		-For HHA a minimum rent of $50.</a:t>
            </a:r>
          </a:p>
          <a:p>
            <a:endParaRPr lang="en-US" dirty="0"/>
          </a:p>
          <a:p>
            <a:r>
              <a:rPr lang="en-US" u="sng" dirty="0" smtClean="0"/>
              <a:t>Housing Choice Voucher Program  (HCVP) </a:t>
            </a:r>
            <a:endParaRPr lang="en-US" u="sng" dirty="0"/>
          </a:p>
          <a:p>
            <a:pPr marL="114300" indent="0">
              <a:buNone/>
            </a:pPr>
            <a:r>
              <a:rPr lang="en-US" dirty="0" smtClean="0"/>
              <a:t>	Subsidies that support income qualified households within 	</a:t>
            </a:r>
            <a:r>
              <a:rPr lang="en-US" i="1" dirty="0" smtClean="0"/>
              <a:t>privately owned 	</a:t>
            </a:r>
            <a:r>
              <a:rPr lang="en-US" dirty="0" smtClean="0"/>
              <a:t>rental units – participants pay 30% of household income towards rent</a:t>
            </a:r>
            <a:endParaRPr lang="en-US"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3758374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ln w="500">
                  <a:noFill/>
                </a:ln>
                <a:solidFill>
                  <a:srgbClr val="0070C0"/>
                </a:solidFill>
              </a:rPr>
              <a:t>Typical Funds</a:t>
            </a:r>
            <a:endParaRPr lang="en-US" dirty="0">
              <a:ln w="500">
                <a:noFill/>
              </a:ln>
              <a:solidFill>
                <a:srgbClr val="0070C0"/>
              </a:solidFill>
            </a:endParaRPr>
          </a:p>
        </p:txBody>
      </p:sp>
      <p:sp>
        <p:nvSpPr>
          <p:cNvPr id="2" name="Content Placeholder 1"/>
          <p:cNvSpPr>
            <a:spLocks noGrp="1"/>
          </p:cNvSpPr>
          <p:nvPr>
            <p:ph sz="quarter" idx="1"/>
          </p:nvPr>
        </p:nvSpPr>
        <p:spPr>
          <a:xfrm>
            <a:off x="457200" y="1683834"/>
            <a:ext cx="8229600" cy="3233853"/>
          </a:xfrm>
        </p:spPr>
        <p:txBody>
          <a:bodyPr>
            <a:normAutofit/>
          </a:bodyPr>
          <a:lstStyle/>
          <a:p>
            <a:r>
              <a:rPr lang="en-US" sz="3200" dirty="0" smtClean="0"/>
              <a:t>Housing Choice Voucher (HAP – housing assistance payment)</a:t>
            </a:r>
          </a:p>
          <a:p>
            <a:r>
              <a:rPr lang="en-US" sz="3200" dirty="0" smtClean="0"/>
              <a:t>Capital Fund</a:t>
            </a:r>
          </a:p>
          <a:p>
            <a:r>
              <a:rPr lang="en-US" sz="3200" dirty="0" smtClean="0"/>
              <a:t>Operating Fund</a:t>
            </a:r>
          </a:p>
          <a:p>
            <a:r>
              <a:rPr lang="en-US" sz="3200" dirty="0" smtClean="0"/>
              <a:t>Resident Opportunity and Self- Sufficiency</a:t>
            </a:r>
          </a:p>
          <a:p>
            <a:pPr>
              <a:buNone/>
            </a:pPr>
            <a:endParaRPr lang="en-US" sz="3200" dirty="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500">
                  <a:noFill/>
                </a:ln>
                <a:solidFill>
                  <a:srgbClr val="0070C0"/>
                </a:solidFill>
              </a:rPr>
              <a:t>Mission</a:t>
            </a:r>
            <a:endParaRPr lang="en-US" dirty="0">
              <a:ln w="500">
                <a:noFill/>
              </a:ln>
              <a:solidFill>
                <a:srgbClr val="0070C0"/>
              </a:solidFill>
            </a:endParaRPr>
          </a:p>
        </p:txBody>
      </p:sp>
      <p:sp>
        <p:nvSpPr>
          <p:cNvPr id="3" name="Content Placeholder 2"/>
          <p:cNvSpPr>
            <a:spLocks noGrp="1"/>
          </p:cNvSpPr>
          <p:nvPr>
            <p:ph sz="quarter" idx="1"/>
          </p:nvPr>
        </p:nvSpPr>
        <p:spPr>
          <a:xfrm>
            <a:off x="457200" y="1219199"/>
            <a:ext cx="8229600" cy="4233747"/>
          </a:xfrm>
          <a:ln>
            <a:solidFill>
              <a:srgbClr val="FFFF00"/>
            </a:solidFill>
          </a:ln>
        </p:spPr>
        <p:txBody>
          <a:bodyPr>
            <a:normAutofit/>
          </a:bodyPr>
          <a:lstStyle/>
          <a:p>
            <a:r>
              <a:rPr lang="en-US" dirty="0" smtClean="0"/>
              <a:t>Provide decent, safe and affordable housing.</a:t>
            </a:r>
          </a:p>
          <a:p>
            <a:r>
              <a:rPr lang="en-US" dirty="0" smtClean="0"/>
              <a:t>HHA’s stated mission:</a:t>
            </a:r>
          </a:p>
          <a:p>
            <a:pPr lvl="1"/>
            <a:r>
              <a:rPr lang="en-US" dirty="0" smtClean="0"/>
              <a:t>Provide </a:t>
            </a:r>
            <a:r>
              <a:rPr lang="en-US" i="1" dirty="0" smtClean="0"/>
              <a:t>quality</a:t>
            </a:r>
            <a:r>
              <a:rPr lang="en-US" dirty="0" smtClean="0"/>
              <a:t> and </a:t>
            </a:r>
            <a:r>
              <a:rPr lang="en-US" i="1" dirty="0" smtClean="0"/>
              <a:t>affordable</a:t>
            </a:r>
            <a:r>
              <a:rPr lang="en-US" dirty="0" smtClean="0"/>
              <a:t> housing; </a:t>
            </a:r>
          </a:p>
          <a:p>
            <a:pPr lvl="1"/>
            <a:r>
              <a:rPr lang="en-US" dirty="0" smtClean="0"/>
              <a:t>Work unyieldingly towards improving the quality of </a:t>
            </a:r>
            <a:r>
              <a:rPr lang="en-US" i="1" dirty="0" smtClean="0"/>
              <a:t>life</a:t>
            </a:r>
            <a:r>
              <a:rPr lang="en-US" dirty="0" smtClean="0"/>
              <a:t> for our </a:t>
            </a:r>
            <a:r>
              <a:rPr lang="en-US" i="1" dirty="0" smtClean="0"/>
              <a:t>residents</a:t>
            </a:r>
            <a:r>
              <a:rPr lang="en-US" dirty="0" smtClean="0"/>
              <a:t>; </a:t>
            </a:r>
          </a:p>
          <a:p>
            <a:pPr lvl="1"/>
            <a:r>
              <a:rPr lang="en-US" b="1" dirty="0" smtClean="0"/>
              <a:t>Aggressively focus on </a:t>
            </a:r>
            <a:r>
              <a:rPr lang="en-US" b="1" i="1" dirty="0" smtClean="0"/>
              <a:t>programming</a:t>
            </a:r>
            <a:r>
              <a:rPr lang="en-US" b="1" dirty="0" smtClean="0"/>
              <a:t> for individual and family </a:t>
            </a:r>
            <a:r>
              <a:rPr lang="en-US" b="1" i="1" dirty="0" smtClean="0"/>
              <a:t>self-sufficiency</a:t>
            </a:r>
            <a:r>
              <a:rPr lang="en-US" dirty="0" smtClean="0"/>
              <a:t>; </a:t>
            </a:r>
          </a:p>
          <a:p>
            <a:pPr lvl="1"/>
            <a:r>
              <a:rPr lang="en-US" dirty="0" smtClean="0"/>
              <a:t>Develop and maximize assets and resources for the benefit of our business </a:t>
            </a:r>
            <a:r>
              <a:rPr lang="en-US" i="1" dirty="0" smtClean="0"/>
              <a:t>interests;  </a:t>
            </a:r>
            <a:r>
              <a:rPr lang="en-US" dirty="0" smtClean="0"/>
              <a:t>and </a:t>
            </a:r>
          </a:p>
          <a:p>
            <a:pPr lvl="1"/>
            <a:r>
              <a:rPr lang="en-US" dirty="0" smtClean="0"/>
              <a:t>Affirmatively promote </a:t>
            </a:r>
            <a:r>
              <a:rPr lang="en-US" i="1" dirty="0" smtClean="0"/>
              <a:t>fair housing</a:t>
            </a:r>
            <a:r>
              <a:rPr lang="en-US" dirty="0" smtClean="0"/>
              <a:t>.</a:t>
            </a:r>
          </a:p>
          <a:p>
            <a:endParaRPr lang="en-US" dirty="0" smtClean="0"/>
          </a:p>
          <a:p>
            <a:pPr lvl="1"/>
            <a:endParaRPr lang="en-US" dirty="0" smtClean="0"/>
          </a:p>
          <a:p>
            <a:endParaRPr lang="en-US" dirty="0" smtClean="0"/>
          </a:p>
          <a:p>
            <a:endParaRPr lang="en-US" dirty="0"/>
          </a:p>
          <a:p>
            <a:endParaRPr lang="en-US" dirty="0" smtClean="0"/>
          </a:p>
        </p:txBody>
      </p:sp>
      <p:pic>
        <p:nvPicPr>
          <p:cNvPr id="4" name="Picture 3" descr="Gp20081_Harrisburg_logo.jpg"/>
          <p:cNvPicPr>
            <a:picLocks noChangeAspect="1"/>
          </p:cNvPicPr>
          <p:nvPr/>
        </p:nvPicPr>
        <p:blipFill>
          <a:blip r:embed="rId2"/>
          <a:stretch>
            <a:fillRect/>
          </a:stretch>
        </p:blipFill>
        <p:spPr>
          <a:xfrm>
            <a:off x="457200" y="5660231"/>
            <a:ext cx="1326995" cy="585255"/>
          </a:xfrm>
          <a:prstGeom prst="rect">
            <a:avLst/>
          </a:prstGeom>
        </p:spPr>
      </p:pic>
    </p:spTree>
    <p:extLst>
      <p:ext uri="{BB962C8B-B14F-4D97-AF65-F5344CB8AC3E}">
        <p14:creationId xmlns:p14="http://schemas.microsoft.com/office/powerpoint/2010/main" xmlns="" val="1431142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2">
      <a:dk1>
        <a:sysClr val="windowText" lastClr="000000"/>
      </a:dk1>
      <a:lt1>
        <a:sysClr val="window" lastClr="FFFFFF"/>
      </a:lt1>
      <a:dk2>
        <a:srgbClr val="464653"/>
      </a:dk2>
      <a:lt2>
        <a:srgbClr val="DDE9EC"/>
      </a:lt2>
      <a:accent1>
        <a:srgbClr val="0033CC"/>
      </a:accent1>
      <a:accent2>
        <a:srgbClr val="FFC000"/>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713</TotalTime>
  <Words>1036</Words>
  <Application>Microsoft Office PowerPoint</Application>
  <PresentationFormat>On-screen Show (4:3)</PresentationFormat>
  <Paragraphs>176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 Plenary Discussion re:  Public Housing Authorities</vt:lpstr>
      <vt:lpstr>History</vt:lpstr>
      <vt:lpstr>History (cont’d)</vt:lpstr>
      <vt:lpstr>Background</vt:lpstr>
      <vt:lpstr>Structure</vt:lpstr>
      <vt:lpstr>Federal Partnership</vt:lpstr>
      <vt:lpstr>Primary Programs</vt:lpstr>
      <vt:lpstr>Typical Funds</vt:lpstr>
      <vt:lpstr>Mission</vt:lpstr>
      <vt:lpstr> Housing Choice Voucher</vt:lpstr>
      <vt:lpstr> </vt:lpstr>
      <vt:lpstr>State of Public Housing</vt:lpstr>
      <vt:lpstr>Losing Ground</vt:lpstr>
      <vt:lpstr>Breaking down the numbers:         Capital Funds for PHAs</vt:lpstr>
      <vt:lpstr>A New Frontier for Public Housing Authorities</vt:lpstr>
      <vt:lpstr> </vt:lpstr>
      <vt:lpstr> </vt:lpstr>
      <vt:lpstr>Slide 18</vt:lpstr>
      <vt:lpstr>Slide 19</vt:lpstr>
      <vt:lpstr>Slide 20</vt:lpstr>
      <vt:lpstr>Slide 21</vt:lpstr>
      <vt:lpstr>Slide 22</vt:lpstr>
      <vt:lpstr>Slide 23</vt:lpstr>
      <vt:lpstr>Slide 24</vt:lpstr>
      <vt:lpstr>Inspired by…? </vt:lpstr>
      <vt:lpstr>Contact information:  Senghor Manns, CEO and President The Harrisburg Housing Authority Email:  smanns@harrisburghousing.org Phone:  717-257-4945  Address: 351 Chestnut St., 12th floor ste.  Harrisburg, PA 17101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Public Housing Authorities</dc:title>
  <dc:creator>Colleen J</dc:creator>
  <cp:lastModifiedBy>Stephen Scanlon</cp:lastModifiedBy>
  <cp:revision>78</cp:revision>
  <dcterms:created xsi:type="dcterms:W3CDTF">2015-03-04T01:01:40Z</dcterms:created>
  <dcterms:modified xsi:type="dcterms:W3CDTF">2016-07-02T20:32:15Z</dcterms:modified>
</cp:coreProperties>
</file>