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6" r:id="rId2"/>
    <p:sldId id="257" r:id="rId3"/>
    <p:sldId id="258" r:id="rId4"/>
    <p:sldId id="268" r:id="rId5"/>
    <p:sldId id="267" r:id="rId6"/>
    <p:sldId id="275" r:id="rId7"/>
    <p:sldId id="259" r:id="rId8"/>
    <p:sldId id="265" r:id="rId9"/>
    <p:sldId id="269" r:id="rId10"/>
    <p:sldId id="272" r:id="rId11"/>
    <p:sldId id="260" r:id="rId12"/>
    <p:sldId id="270" r:id="rId13"/>
    <p:sldId id="274" r:id="rId14"/>
    <p:sldId id="262" r:id="rId15"/>
    <p:sldId id="278" r:id="rId16"/>
    <p:sldId id="263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569" autoAdjust="0"/>
    <p:restoredTop sz="94660"/>
  </p:normalViewPr>
  <p:slideViewPr>
    <p:cSldViewPr>
      <p:cViewPr>
        <p:scale>
          <a:sx n="64" d="100"/>
          <a:sy n="64" d="100"/>
        </p:scale>
        <p:origin x="-129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BDB47-B8BA-464D-BC38-416595C645BF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E67B-8DDD-4699-BEB5-2FB354D2F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7053F-3532-411F-950B-DCEE6D8AA9FC}" type="datetime1">
              <a:rPr lang="en-US" smtClean="0"/>
              <a:pPr/>
              <a:t>7/2/2016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FA6F-3F73-4E93-B653-BFB608BE5B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EBD3-5823-47F4-BD2C-13A0D80972FE}" type="datetime1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FA6F-3F73-4E93-B653-BFB608BE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59CA-B8BA-4C79-AC17-C4F67CC1B954}" type="datetime1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FA6F-3F73-4E93-B653-BFB608BE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621D-6BCD-42E1-BD01-A611E79148C1}" type="datetime1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FA6F-3F73-4E93-B653-BFB608BE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AA18-5BA8-47E7-A0AB-6884B5D6DD4F}" type="datetime1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4DEFA6F-3F73-4E93-B653-BFB608BE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886F-E0D6-49E5-95FF-A765A631AEB4}" type="datetime1">
              <a:rPr lang="en-US" smtClean="0"/>
              <a:pPr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FA6F-3F73-4E93-B653-BFB608BE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BC9E-7B2D-4B6E-B8AF-444EA0163835}" type="datetime1">
              <a:rPr lang="en-US" smtClean="0"/>
              <a:pPr/>
              <a:t>7/2/2016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FA6F-3F73-4E93-B653-BFB608BE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AF38-EC12-49DA-905C-4E5E3732B5DD}" type="datetime1">
              <a:rPr lang="en-US" smtClean="0"/>
              <a:pPr/>
              <a:t>7/2/2016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FA6F-3F73-4E93-B653-BFB608BE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E711-9364-47C4-ACF5-7ACCB6DBCAD3}" type="datetime1">
              <a:rPr lang="en-US" smtClean="0"/>
              <a:pPr/>
              <a:t>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FA6F-3F73-4E93-B653-BFB608BE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F48C-B8A8-44B9-A063-6BFF218649A6}" type="datetime1">
              <a:rPr lang="en-US" smtClean="0"/>
              <a:pPr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FA6F-3F73-4E93-B653-BFB608BE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AC32-BD1E-4A0E-9E34-0B738028AED3}" type="datetime1">
              <a:rPr lang="en-US" smtClean="0"/>
              <a:pPr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FA6F-3F73-4E93-B653-BFB608BE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A26851-5074-41DB-B899-FA2400625E16}" type="datetime1">
              <a:rPr lang="en-US" smtClean="0"/>
              <a:pPr/>
              <a:t>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DEFA6F-3F73-4E93-B653-BFB608BE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mold/mold_remediation.html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cdc.gov/mold/stachy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ucares.com/forestry/topics/documents/14e-mold.pdf" TargetMode="External"/><Relationship Id="rId5" Type="http://schemas.openxmlformats.org/officeDocument/2006/relationships/hyperlink" Target="http://www.mda.state.mn.us/en/sitecore/content/Global/MDADocs/licensing/chemicals/antimicrobialreport.aspx" TargetMode="External"/><Relationship Id="rId4" Type="http://schemas.openxmlformats.org/officeDocument/2006/relationships/hyperlink" Target="http://www.iaqa.org/education/general_info.ht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S2TzpW8Pcx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oldspo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43000" y="1752600"/>
            <a:ext cx="716279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MOLD</a:t>
            </a:r>
            <a:endParaRPr lang="en-US" sz="2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4398496"/>
            <a:ext cx="7239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The New Four Letter Word</a:t>
            </a:r>
          </a:p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“Gone” </a:t>
            </a:r>
            <a:endParaRPr lang="en-US" sz="7200" b="1" dirty="0">
              <a:solidFill>
                <a:srgbClr val="FF0000"/>
              </a:solidFill>
            </a:endParaRPr>
          </a:p>
        </p:txBody>
      </p:sp>
      <p:pic>
        <p:nvPicPr>
          <p:cNvPr id="8" name="Picture 7" descr="C:\Users\Owner\Documents\Universal Services\Creative Library\new ME logo idea 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248401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b="0" dirty="0" smtClean="0"/>
              <a:t>The MoldExterm System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SMTS A </a:t>
            </a:r>
          </a:p>
          <a:p>
            <a:pPr lvl="1"/>
            <a:r>
              <a:rPr lang="en-US" sz="2000" dirty="0" smtClean="0"/>
              <a:t>Kills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sz="2000" dirty="0" smtClean="0"/>
              <a:t>a wide range of bacteria, and viruses, such as: resistant strains of  </a:t>
            </a:r>
            <a:r>
              <a:rPr lang="en-US" sz="2000" i="1" dirty="0" smtClean="0"/>
              <a:t>E coli, MRSA, Salmonella </a:t>
            </a:r>
            <a:r>
              <a:rPr lang="en-US" sz="2000" i="1" dirty="0" err="1" smtClean="0"/>
              <a:t>enterica</a:t>
            </a:r>
            <a:r>
              <a:rPr lang="en-US" sz="2000" i="1" dirty="0" smtClean="0"/>
              <a:t>, RSV, Herpes Simplex Type 1 and 2 and Hepatitis B and C.</a:t>
            </a:r>
          </a:p>
          <a:p>
            <a:r>
              <a:rPr lang="en-US" sz="2400" dirty="0" smtClean="0"/>
              <a:t>SMTS B </a:t>
            </a:r>
          </a:p>
          <a:p>
            <a:pPr lvl="1"/>
            <a:r>
              <a:rPr lang="en-US" sz="2000" dirty="0" smtClean="0"/>
              <a:t>*Long lasting and backed by Manufacturer’s Warrantee</a:t>
            </a:r>
            <a:r>
              <a:rPr lang="en-US" sz="2000" i="1" dirty="0" smtClean="0"/>
              <a:t> </a:t>
            </a:r>
          </a:p>
          <a:p>
            <a:r>
              <a:rPr lang="en-US" sz="2400" dirty="0" smtClean="0"/>
              <a:t>Both Products are Non-Staining and can be used on porous and non-porous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lvl="2"/>
            <a:r>
              <a:rPr lang="en-US" sz="1800" dirty="0" smtClean="0"/>
              <a:t>*With appropriate renewal system </a:t>
            </a:r>
          </a:p>
        </p:txBody>
      </p:sp>
      <p:pic>
        <p:nvPicPr>
          <p:cNvPr id="5" name="Picture 4" descr="C:\Users\Owner\Documents\Universal Services\Creative Library\new ME logo idea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248401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Dehumidification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can purchase them at any Big Box Store</a:t>
            </a:r>
          </a:p>
          <a:p>
            <a:r>
              <a:rPr lang="en-US" dirty="0" smtClean="0"/>
              <a:t>Over the Internet</a:t>
            </a:r>
          </a:p>
          <a:p>
            <a:r>
              <a:rPr lang="en-US" dirty="0" smtClean="0"/>
              <a:t>We only use Approved Dehumidifiers (Typically a Santa Fe or the Comfort-Aire Dehumidifier room Dehumidifier)</a:t>
            </a:r>
          </a:p>
          <a:p>
            <a:pPr lvl="1"/>
            <a:r>
              <a:rPr lang="en-US" dirty="0" smtClean="0"/>
              <a:t>Santa Fe</a:t>
            </a:r>
          </a:p>
          <a:p>
            <a:pPr lvl="2"/>
            <a:r>
              <a:rPr lang="en-US" dirty="0" smtClean="0"/>
              <a:t>11 </a:t>
            </a:r>
            <a:r>
              <a:rPr lang="en-US" dirty="0" err="1" smtClean="0"/>
              <a:t>Merv</a:t>
            </a:r>
            <a:r>
              <a:rPr lang="en-US" dirty="0" smtClean="0"/>
              <a:t> Filter</a:t>
            </a:r>
          </a:p>
          <a:p>
            <a:pPr lvl="2"/>
            <a:r>
              <a:rPr lang="en-US" dirty="0" smtClean="0"/>
              <a:t>12.5 Gallons in one day</a:t>
            </a:r>
          </a:p>
          <a:p>
            <a:pPr lvl="2"/>
            <a:r>
              <a:rPr lang="en-US" dirty="0" smtClean="0"/>
              <a:t>5.5 amps</a:t>
            </a:r>
          </a:p>
          <a:p>
            <a:pPr lvl="3"/>
            <a:r>
              <a:rPr lang="en-US" dirty="0" smtClean="0"/>
              <a:t>Saves money on conventional units</a:t>
            </a:r>
          </a:p>
          <a:p>
            <a:pPr lvl="3"/>
            <a:r>
              <a:rPr lang="en-US" dirty="0" smtClean="0"/>
              <a:t>Saves on Electric Bills</a:t>
            </a:r>
          </a:p>
          <a:p>
            <a:pPr lvl="2"/>
            <a:r>
              <a:rPr lang="en-US" dirty="0" smtClean="0"/>
              <a:t>Top Quality Units</a:t>
            </a:r>
          </a:p>
          <a:p>
            <a:pPr lvl="2"/>
            <a:r>
              <a:rPr lang="en-US" dirty="0" smtClean="0"/>
              <a:t>Best available in the market</a:t>
            </a:r>
            <a:endParaRPr lang="en-US" dirty="0"/>
          </a:p>
        </p:txBody>
      </p:sp>
      <p:pic>
        <p:nvPicPr>
          <p:cNvPr id="5" name="Picture 4" descr="C:\Users\Owner\Documents\Universal Services\Creative Library\new ME logo idea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248401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MoldExterm System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709160"/>
          </a:xfrm>
        </p:spPr>
        <p:txBody>
          <a:bodyPr/>
          <a:lstStyle/>
          <a:p>
            <a:r>
              <a:rPr lang="en-US" dirty="0" smtClean="0"/>
              <a:t>Complete Mold Treatment and Prevention System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W</a:t>
            </a:r>
            <a:r>
              <a:rPr lang="en-US" sz="3200" dirty="0" smtClean="0"/>
              <a:t> </a:t>
            </a:r>
            <a:r>
              <a:rPr lang="en-US" sz="3200" dirty="0" err="1" smtClean="0"/>
              <a:t>ater</a:t>
            </a:r>
            <a:r>
              <a:rPr lang="en-US" sz="3200" dirty="0" smtClean="0"/>
              <a:t> Intrusion Inspection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</a:t>
            </a:r>
            <a:r>
              <a:rPr lang="en-US" sz="3200" dirty="0" err="1" smtClean="0"/>
              <a:t>rticulate</a:t>
            </a:r>
            <a:r>
              <a:rPr lang="en-US" sz="3200" dirty="0" smtClean="0"/>
              <a:t> the new technology</a:t>
            </a:r>
            <a:endParaRPr lang="en-US" sz="3000" dirty="0" smtClean="0"/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T</a:t>
            </a:r>
            <a:r>
              <a:rPr lang="en-US" sz="3200" dirty="0" smtClean="0"/>
              <a:t> </a:t>
            </a:r>
            <a:r>
              <a:rPr lang="en-US" sz="3200" dirty="0" err="1" smtClean="0"/>
              <a:t>reat</a:t>
            </a:r>
            <a:r>
              <a:rPr lang="en-US" sz="3200" dirty="0" smtClean="0"/>
              <a:t> the mold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E</a:t>
            </a:r>
            <a:r>
              <a:rPr lang="en-US" sz="3200" dirty="0" smtClean="0"/>
              <a:t> </a:t>
            </a:r>
            <a:r>
              <a:rPr lang="en-US" sz="3200" dirty="0" err="1" smtClean="0"/>
              <a:t>liminates</a:t>
            </a:r>
            <a:r>
              <a:rPr lang="en-US" sz="3200" dirty="0" smtClean="0"/>
              <a:t> its return 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R</a:t>
            </a:r>
            <a:r>
              <a:rPr lang="en-US" sz="3200" dirty="0" smtClean="0"/>
              <a:t> </a:t>
            </a:r>
            <a:r>
              <a:rPr lang="en-US" sz="3200" dirty="0" err="1" smtClean="0"/>
              <a:t>enewable</a:t>
            </a:r>
            <a:r>
              <a:rPr lang="en-US" sz="3200" dirty="0" smtClean="0"/>
              <a:t> warranty</a:t>
            </a:r>
            <a:endParaRPr lang="en-US" sz="3200" dirty="0"/>
          </a:p>
        </p:txBody>
      </p:sp>
      <p:pic>
        <p:nvPicPr>
          <p:cNvPr id="5" name="Picture 4" descr="C:\Users\Owner\Documents\Universal Services\Creative Library\new ME logo idea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248401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Mold in the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ways Mold will grow in the wall</a:t>
            </a:r>
          </a:p>
          <a:p>
            <a:pPr lvl="1"/>
            <a:r>
              <a:rPr lang="en-US" dirty="0" smtClean="0"/>
              <a:t>Dryer vent vented into a wall void</a:t>
            </a:r>
          </a:p>
          <a:p>
            <a:pPr lvl="1"/>
            <a:r>
              <a:rPr lang="en-US" dirty="0" smtClean="0"/>
              <a:t>Cold Air duct running in the wall against a warm  wall</a:t>
            </a:r>
          </a:p>
          <a:p>
            <a:pPr lvl="1"/>
            <a:r>
              <a:rPr lang="en-US" dirty="0" smtClean="0"/>
              <a:t>Plumbing Leak</a:t>
            </a:r>
          </a:p>
          <a:p>
            <a:pPr lvl="1"/>
            <a:r>
              <a:rPr lang="en-US" dirty="0" smtClean="0"/>
              <a:t>Flooding where there is subsequent damage to wallboard</a:t>
            </a:r>
          </a:p>
          <a:p>
            <a:pPr lvl="1"/>
            <a:r>
              <a:rPr lang="en-US" dirty="0" smtClean="0"/>
              <a:t>Heavy water intrusion into insulation and drywall</a:t>
            </a:r>
          </a:p>
          <a:p>
            <a:pPr lvl="1"/>
            <a:endParaRPr lang="en-US" dirty="0"/>
          </a:p>
        </p:txBody>
      </p:sp>
      <p:pic>
        <p:nvPicPr>
          <p:cNvPr id="5" name="Picture 4" descr="C:\Users\Owner\Documents\Universal Services\Creative Library\new ME logo idea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248401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Additional Support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 smtClean="0"/>
              <a:t>CDC </a:t>
            </a:r>
          </a:p>
          <a:p>
            <a:pPr lvl="1"/>
            <a:r>
              <a:rPr lang="en-US" sz="2500" dirty="0" smtClean="0">
                <a:hlinkClick r:id="rId2"/>
              </a:rPr>
              <a:t>http://www.cdc.gov/mold/stachy.htm</a:t>
            </a:r>
            <a:endParaRPr lang="en-US" sz="2500" dirty="0" smtClean="0"/>
          </a:p>
          <a:p>
            <a:r>
              <a:rPr lang="en-US" sz="2900" dirty="0" smtClean="0"/>
              <a:t>EPA</a:t>
            </a:r>
          </a:p>
          <a:p>
            <a:pPr lvl="1"/>
            <a:r>
              <a:rPr lang="en-US" sz="2500" dirty="0" smtClean="0">
                <a:hlinkClick r:id="rId3"/>
              </a:rPr>
              <a:t>http://www.epa.gov/mold/mold_remediation.html</a:t>
            </a:r>
            <a:endParaRPr lang="en-US" sz="2500" dirty="0" smtClean="0"/>
          </a:p>
          <a:p>
            <a:r>
              <a:rPr lang="en-US" sz="2900" dirty="0" smtClean="0"/>
              <a:t>IAQA</a:t>
            </a:r>
          </a:p>
          <a:p>
            <a:pPr lvl="1"/>
            <a:r>
              <a:rPr lang="en-US" sz="2500" dirty="0" smtClean="0">
                <a:hlinkClick r:id="rId4"/>
              </a:rPr>
              <a:t>http://www.iaqa.org/education/general_info.htm</a:t>
            </a:r>
            <a:endParaRPr lang="en-US" sz="2500" dirty="0" smtClean="0"/>
          </a:p>
          <a:p>
            <a:r>
              <a:rPr lang="en-US" sz="2900" dirty="0" smtClean="0"/>
              <a:t>Minnesota</a:t>
            </a:r>
          </a:p>
          <a:p>
            <a:pPr lvl="1"/>
            <a:r>
              <a:rPr lang="en-US" sz="2500" dirty="0" smtClean="0">
                <a:hlinkClick r:id="rId5"/>
              </a:rPr>
              <a:t>http://www.mda.state.mn.us/en/sitecore/content/Global/MDADocs/licensing/chemicals/antimicrobialreport.aspx</a:t>
            </a:r>
            <a:endParaRPr lang="en-US" sz="2500" dirty="0" smtClean="0"/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900" dirty="0" smtClean="0"/>
              <a:t>Mississippi State University Extension Service</a:t>
            </a:r>
            <a:r>
              <a:rPr lang="en-US" sz="3200" b="1" dirty="0" smtClean="0"/>
              <a:t> </a:t>
            </a:r>
            <a:r>
              <a:rPr lang="en-US" sz="2900" b="1" dirty="0" smtClean="0"/>
              <a:t>Department of Forestry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700" b="1" dirty="0" smtClean="0"/>
              <a:t>Controlling Mold Growth When Cleaning Flooded and/or Rain-Wetted Homes</a:t>
            </a:r>
            <a:endParaRPr lang="en-US" sz="2900" dirty="0" smtClean="0"/>
          </a:p>
          <a:p>
            <a:pPr lvl="1"/>
            <a:r>
              <a:rPr lang="en-US" sz="2500" dirty="0" smtClean="0">
                <a:hlinkClick r:id="rId6"/>
              </a:rPr>
              <a:t>http://msucares.com/forestry/topics/documents/14e-mold.pdf</a:t>
            </a:r>
            <a:endParaRPr lang="en-US" sz="2500" dirty="0" smtClean="0"/>
          </a:p>
          <a:p>
            <a:pPr lvl="1">
              <a:buNone/>
            </a:pPr>
            <a:endParaRPr lang="en-US" sz="2500" b="1" dirty="0" smtClean="0"/>
          </a:p>
        </p:txBody>
      </p:sp>
      <p:pic>
        <p:nvPicPr>
          <p:cNvPr id="5" name="Picture 4" descr="C:\Users\Owner\Documents\Universal Services\Creative Library\new ME logo idea 1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6248401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Company Information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Family owned since (when)</a:t>
            </a:r>
          </a:p>
          <a:p>
            <a:r>
              <a:rPr lang="en-US" dirty="0" smtClean="0"/>
              <a:t>Owner Operated means you could call the owners if needed</a:t>
            </a:r>
          </a:p>
          <a:p>
            <a:r>
              <a:rPr lang="en-US" dirty="0" smtClean="0"/>
              <a:t>Fully Trained personnel to make sure the job is done correctly</a:t>
            </a:r>
          </a:p>
          <a:p>
            <a:r>
              <a:rPr lang="en-US" dirty="0" smtClean="0"/>
              <a:t>Guaranteed Service to give you the peace of mind</a:t>
            </a:r>
          </a:p>
          <a:p>
            <a:r>
              <a:rPr lang="en-US" dirty="0" smtClean="0"/>
              <a:t>MoldExterm Partner to assure you receive the best and newest technology</a:t>
            </a:r>
          </a:p>
          <a:p>
            <a:r>
              <a:rPr lang="en-US" dirty="0" smtClean="0"/>
              <a:t># of locations to help serve you fast and efficient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Conclusion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Technology</a:t>
            </a:r>
            <a:endParaRPr lang="en-US" i="1" u="sng" dirty="0" smtClean="0"/>
          </a:p>
          <a:p>
            <a:r>
              <a:rPr lang="en-US" dirty="0" smtClean="0"/>
              <a:t>Backed by Manufacturer</a:t>
            </a:r>
          </a:p>
          <a:p>
            <a:r>
              <a:rPr lang="en-US" dirty="0" smtClean="0"/>
              <a:t>MoldExterm Brand</a:t>
            </a:r>
          </a:p>
          <a:p>
            <a:r>
              <a:rPr lang="en-US" dirty="0" smtClean="0"/>
              <a:t>Renewable System</a:t>
            </a:r>
          </a:p>
          <a:p>
            <a:r>
              <a:rPr lang="en-US" dirty="0" smtClean="0"/>
              <a:t>Most Importantly </a:t>
            </a:r>
          </a:p>
          <a:p>
            <a:pPr lvl="1"/>
            <a:r>
              <a:rPr lang="en-US" i="1" u="sng" dirty="0" smtClean="0"/>
              <a:t>Our Guarantee and Commitment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C:\Users\Owner\Documents\Universal Services\Creative Library\new ME logo idea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248401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Questions</a:t>
            </a:r>
            <a:endParaRPr lang="en-US" sz="48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the HVAC folks talking about Humidification?</a:t>
            </a:r>
          </a:p>
          <a:p>
            <a:r>
              <a:rPr lang="en-US" dirty="0" smtClean="0"/>
              <a:t>What about Mold in the Walls?</a:t>
            </a:r>
          </a:p>
          <a:p>
            <a:r>
              <a:rPr lang="en-US" dirty="0" smtClean="0"/>
              <a:t>Why not rip it out?</a:t>
            </a:r>
          </a:p>
          <a:p>
            <a:r>
              <a:rPr lang="en-US" dirty="0" smtClean="0"/>
              <a:t>What is the Guarantee?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C:\Users\Owner\Documents\Universal Services\Creative Library\new ME logo idea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248401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Overview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Mold</a:t>
            </a:r>
          </a:p>
          <a:p>
            <a:r>
              <a:rPr lang="en-US" dirty="0" smtClean="0"/>
              <a:t>Available Options</a:t>
            </a:r>
          </a:p>
          <a:p>
            <a:r>
              <a:rPr lang="en-US" dirty="0" smtClean="0"/>
              <a:t>Inventor of Technology</a:t>
            </a:r>
          </a:p>
          <a:p>
            <a:r>
              <a:rPr lang="en-US" dirty="0" smtClean="0"/>
              <a:t>MoldExterm System </a:t>
            </a:r>
          </a:p>
          <a:p>
            <a:pPr lvl="1"/>
            <a:r>
              <a:rPr lang="en-US" dirty="0" smtClean="0"/>
              <a:t>Utilizing the New Technology Surface Management Treatment System (SMTS) A &amp; B</a:t>
            </a:r>
          </a:p>
          <a:p>
            <a:pPr lvl="1"/>
            <a:r>
              <a:rPr lang="en-US" dirty="0" smtClean="0"/>
              <a:t>Dehumidification</a:t>
            </a:r>
          </a:p>
          <a:p>
            <a:r>
              <a:rPr lang="en-US" dirty="0" smtClean="0"/>
              <a:t>Benefits of System</a:t>
            </a:r>
          </a:p>
          <a:p>
            <a:r>
              <a:rPr lang="en-US" dirty="0" smtClean="0"/>
              <a:t>Mold in the Wall</a:t>
            </a:r>
          </a:p>
          <a:p>
            <a:r>
              <a:rPr lang="en-US" dirty="0" smtClean="0"/>
              <a:t>Additional Supporting Information</a:t>
            </a:r>
          </a:p>
          <a:p>
            <a:r>
              <a:rPr lang="en-US" dirty="0" smtClean="0"/>
              <a:t>Company Information</a:t>
            </a:r>
          </a:p>
          <a:p>
            <a:r>
              <a:rPr lang="en-US" dirty="0" smtClean="0"/>
              <a:t>Conclusion / Questions</a:t>
            </a:r>
          </a:p>
          <a:p>
            <a:endParaRPr lang="en-US" dirty="0"/>
          </a:p>
        </p:txBody>
      </p:sp>
      <p:pic>
        <p:nvPicPr>
          <p:cNvPr id="6" name="Picture 5" descr="C:\Users\Owner\Documents\Universal Services\Creative Library\new ME logo idea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248401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Mold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 smtClean="0"/>
              <a:t>Myths</a:t>
            </a:r>
          </a:p>
          <a:p>
            <a:pPr lvl="1"/>
            <a:r>
              <a:rPr lang="en-US" sz="4000" dirty="0" smtClean="0"/>
              <a:t>Bleach kills mold</a:t>
            </a:r>
          </a:p>
          <a:p>
            <a:pPr lvl="1"/>
            <a:r>
              <a:rPr lang="en-US" sz="4000" dirty="0" smtClean="0"/>
              <a:t>Dead mold is fine</a:t>
            </a:r>
          </a:p>
          <a:p>
            <a:pPr lvl="1"/>
            <a:r>
              <a:rPr lang="en-US" sz="4000" dirty="0" smtClean="0"/>
              <a:t>Not all molds are harmful</a:t>
            </a:r>
          </a:p>
          <a:p>
            <a:r>
              <a:rPr lang="en-US" sz="4500" dirty="0" smtClean="0"/>
              <a:t>Truth</a:t>
            </a:r>
          </a:p>
          <a:p>
            <a:pPr lvl="1"/>
            <a:r>
              <a:rPr lang="en-US" sz="4000" dirty="0" smtClean="0"/>
              <a:t>There are over 100,000 different molds</a:t>
            </a:r>
            <a:endParaRPr lang="en-US" sz="4100" dirty="0" smtClean="0"/>
          </a:p>
          <a:p>
            <a:pPr lvl="1"/>
            <a:r>
              <a:rPr lang="en-US" sz="4100" dirty="0" smtClean="0"/>
              <a:t>Mold needs four things to grow and populate</a:t>
            </a:r>
          </a:p>
          <a:p>
            <a:pPr marL="1648206" lvl="2" indent="-742950">
              <a:buFont typeface="+mj-lt"/>
              <a:buAutoNum type="arabicPeriod"/>
            </a:pPr>
            <a:r>
              <a:rPr lang="en-US" sz="3900" dirty="0" smtClean="0"/>
              <a:t>Moisture</a:t>
            </a:r>
          </a:p>
          <a:p>
            <a:pPr marL="1648206" lvl="2" indent="-742950">
              <a:buFont typeface="+mj-lt"/>
              <a:buAutoNum type="arabicPeriod"/>
            </a:pPr>
            <a:r>
              <a:rPr lang="en-US" sz="3800" dirty="0" smtClean="0"/>
              <a:t>Temperature</a:t>
            </a:r>
          </a:p>
          <a:p>
            <a:pPr marL="1648206" lvl="2" indent="-742950">
              <a:buFont typeface="+mj-lt"/>
              <a:buAutoNum type="arabicPeriod"/>
            </a:pPr>
            <a:r>
              <a:rPr lang="en-US" sz="3800" dirty="0" smtClean="0"/>
              <a:t>Moving Air/Oxygen</a:t>
            </a:r>
          </a:p>
          <a:p>
            <a:pPr marL="1648206" lvl="2" indent="-742950">
              <a:buFont typeface="+mj-lt"/>
              <a:buAutoNum type="arabicPeriod"/>
            </a:pPr>
            <a:r>
              <a:rPr lang="en-US" sz="3800" dirty="0" smtClean="0"/>
              <a:t>Carbohydrates </a:t>
            </a:r>
          </a:p>
          <a:p>
            <a:pPr marL="2279142" lvl="5" indent="-742950"/>
            <a:r>
              <a:rPr lang="en-US" sz="3400" dirty="0" smtClean="0"/>
              <a:t>Anything that was living at some point</a:t>
            </a:r>
          </a:p>
          <a:p>
            <a:pPr lvl="1"/>
            <a:endParaRPr lang="en-US" dirty="0"/>
          </a:p>
        </p:txBody>
      </p:sp>
      <p:pic>
        <p:nvPicPr>
          <p:cNvPr id="5" name="Picture 4" descr="C:\Users\Owner\Documents\Universal Services\Creative Library\new ME logo idea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248401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Mold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/>
              <a:t>Most Common Molds</a:t>
            </a:r>
          </a:p>
          <a:p>
            <a:pPr lvl="1"/>
            <a:r>
              <a:rPr lang="en-US" sz="4000" b="1" dirty="0" err="1" smtClean="0"/>
              <a:t>Stachybotrys</a:t>
            </a:r>
            <a:r>
              <a:rPr lang="en-US" sz="4000" dirty="0" smtClean="0"/>
              <a:t> produces airborne toxins. These molds can cause breathing difficulties, dizziness, memory and hearing loss, and flulike symptoms.</a:t>
            </a:r>
          </a:p>
          <a:p>
            <a:pPr lvl="1"/>
            <a:r>
              <a:rPr lang="en-US" sz="4000" b="1" dirty="0" err="1" smtClean="0"/>
              <a:t>Cladosporium</a:t>
            </a:r>
            <a:r>
              <a:rPr lang="en-US" sz="4000" b="1" dirty="0" smtClean="0"/>
              <a:t> and </a:t>
            </a:r>
            <a:r>
              <a:rPr lang="en-US" sz="4000" b="1" dirty="0" err="1" smtClean="0"/>
              <a:t>Penicillium</a:t>
            </a:r>
            <a:r>
              <a:rPr lang="en-US" sz="4000" dirty="0" smtClean="0"/>
              <a:t> are more commonly found molds but these molds can cause allergic reactions, asthma, breathing problems, sinus infections, headaches, coughing and eye and throat irritation.</a:t>
            </a:r>
          </a:p>
          <a:p>
            <a:pPr lvl="1"/>
            <a:r>
              <a:rPr lang="en-US" sz="4000" b="1" dirty="0" err="1" smtClean="0"/>
              <a:t>Memnoniella</a:t>
            </a:r>
            <a:r>
              <a:rPr lang="en-US" sz="4000" b="1" dirty="0" smtClean="0"/>
              <a:t> and </a:t>
            </a:r>
            <a:r>
              <a:rPr lang="en-US" sz="4000" b="1" dirty="0" err="1" smtClean="0"/>
              <a:t>Aspergillus</a:t>
            </a:r>
            <a:r>
              <a:rPr lang="en-US" sz="4000" dirty="0" smtClean="0"/>
              <a:t> </a:t>
            </a:r>
            <a:r>
              <a:rPr lang="en-US" sz="4000" dirty="0" err="1" smtClean="0"/>
              <a:t>versicolor</a:t>
            </a:r>
            <a:r>
              <a:rPr lang="en-US" sz="4000" dirty="0" smtClean="0"/>
              <a:t> are two types of mold that can produce airborne toxins. They produce </a:t>
            </a:r>
            <a:r>
              <a:rPr lang="en-US" sz="4000" dirty="0" err="1" smtClean="0"/>
              <a:t>mycotoxins</a:t>
            </a:r>
            <a:r>
              <a:rPr lang="en-US" sz="4000" dirty="0" smtClean="0"/>
              <a:t> and can cause even worse problems. These problems are chronic fatigue, loss of balance and memory, irritability and difficulty speaking.</a:t>
            </a:r>
          </a:p>
          <a:p>
            <a:pPr lvl="1"/>
            <a:endParaRPr lang="en-US" dirty="0"/>
          </a:p>
        </p:txBody>
      </p:sp>
      <p:pic>
        <p:nvPicPr>
          <p:cNvPr id="5" name="Picture 4" descr="C:\Users\Owner\Documents\Universal Services\Creative Library\new ME logo idea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248401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%20=%20mold_various_typ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6" name="Picture 5" descr="C:\Users\Owner\Documents\Universal Services\Creative Library\new ME logo idea 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8458200" cy="5791200"/>
          </a:xfrm>
          <a:prstGeom prst="rect">
            <a:avLst/>
          </a:prstGeom>
        </p:spPr>
      </p:pic>
      <p:pic>
        <p:nvPicPr>
          <p:cNvPr id="6" name="Picture 5" descr="C:\Users\Owner\Documents\Universal Services\Creative Library\new ME logo idea 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248401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Options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Remediation</a:t>
            </a:r>
          </a:p>
          <a:p>
            <a:pPr marL="1042416" lvl="1" indent="-457200"/>
            <a:r>
              <a:rPr lang="en-US" dirty="0" smtClean="0"/>
              <a:t>It is like ripping out asbestos? </a:t>
            </a:r>
          </a:p>
          <a:p>
            <a:pPr marL="1362456" lvl="2" indent="-457200"/>
            <a:r>
              <a:rPr lang="en-US" dirty="0" smtClean="0"/>
              <a:t>Expensive</a:t>
            </a:r>
          </a:p>
          <a:p>
            <a:pPr marL="1362456" lvl="2" indent="-457200"/>
            <a:r>
              <a:rPr lang="en-US" dirty="0" smtClean="0"/>
              <a:t>The old way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Dry Ice</a:t>
            </a:r>
          </a:p>
          <a:p>
            <a:pPr marL="1042416" lvl="1" indent="-457200"/>
            <a:r>
              <a:rPr lang="en-US" dirty="0" smtClean="0"/>
              <a:t>What? </a:t>
            </a:r>
            <a:r>
              <a:rPr lang="en-US" dirty="0">
                <a:hlinkClick r:id="rId2"/>
              </a:rPr>
              <a:t>http://www.youtube.com/watch?v=S2TzpW8Pcx8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r>
              <a:rPr lang="en-US" dirty="0" err="1" smtClean="0"/>
              <a:t>CalTrex</a:t>
            </a:r>
            <a:endParaRPr lang="en-US" dirty="0" smtClean="0"/>
          </a:p>
          <a:p>
            <a:pPr marL="1042416" lvl="1" indent="-457200"/>
            <a:r>
              <a:rPr lang="en-US" dirty="0" smtClean="0"/>
              <a:t>Will pit metals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Bora Care Mold Care</a:t>
            </a:r>
          </a:p>
          <a:p>
            <a:pPr marL="1042416" lvl="1" indent="-457200"/>
            <a:r>
              <a:rPr lang="en-US" dirty="0" smtClean="0"/>
              <a:t>Can’t be used on non-porous surfaces and does not seal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Bleach</a:t>
            </a:r>
          </a:p>
          <a:p>
            <a:pPr marL="1042416" lvl="1" indent="-457200"/>
            <a:r>
              <a:rPr lang="en-US" dirty="0" smtClean="0"/>
              <a:t>Chlorine Gas</a:t>
            </a:r>
          </a:p>
          <a:p>
            <a:pPr marL="1042416" lvl="1" indent="-457200"/>
            <a:r>
              <a:rPr lang="en-US" dirty="0" smtClean="0"/>
              <a:t>Pushes mold deeper in wood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Do nothing</a:t>
            </a:r>
          </a:p>
          <a:p>
            <a:pPr marL="1042416" lvl="1" indent="-457200"/>
            <a:r>
              <a:rPr lang="en-US" dirty="0" smtClean="0"/>
              <a:t>Not an option when wanting to rent space or keep tenants or sell a house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C:\Users\Owner\Documents\Universal Services\Creative Library\new ME logo idea 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248401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Inventor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Leonard Pinchuk</a:t>
            </a:r>
          </a:p>
          <a:p>
            <a:pPr lvl="1"/>
            <a:r>
              <a:rPr lang="en-US" dirty="0" smtClean="0"/>
              <a:t>World-renowned expert in the field of biomaterials and medical devices </a:t>
            </a:r>
          </a:p>
          <a:p>
            <a:pPr lvl="1"/>
            <a:r>
              <a:rPr lang="en-US" dirty="0" smtClean="0"/>
              <a:t>He is a Serial Inventor with over 85 patents </a:t>
            </a:r>
          </a:p>
          <a:p>
            <a:pPr lvl="2"/>
            <a:r>
              <a:rPr lang="en-US" dirty="0" smtClean="0"/>
              <a:t>Invention of the nylon angioplasty balloon </a:t>
            </a:r>
          </a:p>
          <a:p>
            <a:pPr lvl="2"/>
            <a:r>
              <a:rPr lang="en-US" dirty="0" smtClean="0"/>
              <a:t>Angioplasty Stent  </a:t>
            </a:r>
          </a:p>
          <a:p>
            <a:pPr lvl="2"/>
            <a:r>
              <a:rPr lang="en-US" dirty="0" smtClean="0"/>
              <a:t>Polymer Delivery System  (PDS)</a:t>
            </a:r>
          </a:p>
          <a:p>
            <a:pPr lvl="2"/>
            <a:r>
              <a:rPr lang="en-US" dirty="0" smtClean="0"/>
              <a:t>SMTS B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9" descr="Len Pinchu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10000"/>
            <a:ext cx="2590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Owner\Documents\Universal Services\Creative Library\new ME logo idea 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248401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New Technology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Surface Management Treatment System </a:t>
            </a:r>
            <a:r>
              <a:rPr lang="en-US" dirty="0" smtClean="0"/>
              <a:t>SMTS™ is a two part application used to control bacteria, fungus and mold by cleaning, killing and preventing their return to treated areas. 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b="1" dirty="0" smtClean="0"/>
              <a:t>SMTS A </a:t>
            </a:r>
            <a:r>
              <a:rPr lang="en-US" dirty="0" smtClean="0"/>
              <a:t>is an EPA registered, multi-purpose, anti-microbial, based in quaternary ammonium salts. It is a bactericide, </a:t>
            </a:r>
            <a:r>
              <a:rPr lang="en-US" dirty="0" err="1" smtClean="0"/>
              <a:t>virucide</a:t>
            </a:r>
            <a:r>
              <a:rPr lang="en-US" dirty="0" smtClean="0"/>
              <a:t>, disinfectant, fungicide, cleaner, mildew stat and deodorizer. 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b="1" dirty="0" smtClean="0"/>
              <a:t>SMTS B </a:t>
            </a:r>
            <a:r>
              <a:rPr lang="en-US" dirty="0" smtClean="0"/>
              <a:t>is our unique, proprietary, patented sealer. </a:t>
            </a:r>
          </a:p>
        </p:txBody>
      </p:sp>
      <p:pic>
        <p:nvPicPr>
          <p:cNvPr id="5" name="Picture 4" descr="C:\Users\Owner\Documents\Universal Services\Creative Library\new ME logo idea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248401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11618</TotalTime>
  <Words>719</Words>
  <Application>Microsoft Office PowerPoint</Application>
  <PresentationFormat>On-screen Show (4:3)</PresentationFormat>
  <Paragraphs>129</Paragraphs>
  <Slides>17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Slide 1</vt:lpstr>
      <vt:lpstr>Overview</vt:lpstr>
      <vt:lpstr>Mold</vt:lpstr>
      <vt:lpstr>Mold</vt:lpstr>
      <vt:lpstr>Slide 5</vt:lpstr>
      <vt:lpstr>Slide 6</vt:lpstr>
      <vt:lpstr>Options</vt:lpstr>
      <vt:lpstr>Inventor</vt:lpstr>
      <vt:lpstr>New Technology</vt:lpstr>
      <vt:lpstr>The MoldExterm System</vt:lpstr>
      <vt:lpstr>Dehumidification</vt:lpstr>
      <vt:lpstr>The MoldExterm System</vt:lpstr>
      <vt:lpstr>Mold in the Wall</vt:lpstr>
      <vt:lpstr>Additional Support</vt:lpstr>
      <vt:lpstr>Company Information</vt:lpstr>
      <vt:lpstr>Conclusion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Patrick Quigley</dc:creator>
  <cp:lastModifiedBy>Stephen Scanlon</cp:lastModifiedBy>
  <cp:revision>24</cp:revision>
  <dcterms:created xsi:type="dcterms:W3CDTF">2010-10-08T15:37:04Z</dcterms:created>
  <dcterms:modified xsi:type="dcterms:W3CDTF">2016-07-02T19:28:12Z</dcterms:modified>
</cp:coreProperties>
</file>