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8"/>
  </p:notesMasterIdLst>
  <p:sldIdLst>
    <p:sldId id="257" r:id="rId2"/>
    <p:sldId id="258" r:id="rId3"/>
    <p:sldId id="264" r:id="rId4"/>
    <p:sldId id="265" r:id="rId5"/>
    <p:sldId id="267" r:id="rId6"/>
    <p:sldId id="266"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A177AD"/>
    <a:srgbClr val="8D6B40"/>
    <a:srgbClr val="8FAB42"/>
    <a:srgbClr val="CECC42"/>
    <a:srgbClr val="F5A242"/>
    <a:srgbClr val="F57545"/>
    <a:srgbClr val="86A5D9"/>
    <a:srgbClr val="E1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7096" autoAdjust="0"/>
  </p:normalViewPr>
  <p:slideViewPr>
    <p:cSldViewPr>
      <p:cViewPr>
        <p:scale>
          <a:sx n="43" d="100"/>
          <a:sy n="43" d="100"/>
        </p:scale>
        <p:origin x="-1470" y="-72"/>
      </p:cViewPr>
      <p:guideLst>
        <p:guide orient="horz" pos="229"/>
        <p:guide orient="horz" pos="4080"/>
        <p:guide orient="horz" pos="2173"/>
        <p:guide pos="336"/>
        <p:guide pos="55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10" d="100"/>
          <a:sy n="110" d="100"/>
        </p:scale>
        <p:origin x="-1806" y="22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67514-8C90-48F4-981E-93F0FFA18632}" type="datetimeFigureOut">
              <a:rPr lang="en-US" smtClean="0"/>
              <a:pPr/>
              <a:t>5/4/2014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C7B028-1434-453D-8CE4-C175A206B512}" type="slidenum">
              <a:rPr lang="en-US" smtClean="0"/>
              <a:pPr/>
              <a:t>‹#›</a:t>
            </a:fld>
            <a:endParaRPr lang="en-US" dirty="0"/>
          </a:p>
        </p:txBody>
      </p:sp>
    </p:spTree>
    <p:extLst>
      <p:ext uri="{BB962C8B-B14F-4D97-AF65-F5344CB8AC3E}">
        <p14:creationId xmlns:p14="http://schemas.microsoft.com/office/powerpoint/2010/main" val="3077825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7B028-1434-453D-8CE4-C175A206B512}"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latin typeface="Verdana" pitchFamily="34" charset="0"/>
              </a:rPr>
              <a:t>Financial Reform … the rules were passed by Congress in 2010 as part of the Dodd-Frank Act.  Let me be very clear, Financial Reform is federal law; it’s not credit policy.</a:t>
            </a:r>
          </a:p>
          <a:p>
            <a:endParaRPr lang="en-US" sz="1000" dirty="0" smtClean="0">
              <a:latin typeface="Verdana" pitchFamily="34" charset="0"/>
            </a:endParaRPr>
          </a:p>
          <a:p>
            <a:r>
              <a:rPr lang="en-US" sz="1000" dirty="0" smtClean="0">
                <a:latin typeface="Verdana" pitchFamily="34" charset="0"/>
              </a:rPr>
              <a:t>It affects every consumers who uses a bank and applies for a mortgage. Following the law is not optional. You don’t get to choose which Financial Reform rules you follow and the rules you won’t.</a:t>
            </a:r>
          </a:p>
          <a:p>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Financial Reform affects every mortgage lender … retail, correspondent and brokers, and it’s bringing changes that will reshape the financial services industry.  </a:t>
            </a:r>
          </a:p>
          <a:p>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Getting Financial Reform right matters. In the simplest of terms … we have to show that we work to the highest standards and follow processes that do right by our customers. </a:t>
            </a:r>
          </a:p>
          <a:p>
            <a:endParaRPr lang="en-US" sz="1000" dirty="0" smtClean="0">
              <a:latin typeface="Verdana" pitchFamily="34" charset="0"/>
            </a:endParaRPr>
          </a:p>
          <a:p>
            <a:r>
              <a:rPr lang="en-US" sz="1000" dirty="0" smtClean="0">
                <a:latin typeface="Verdana" pitchFamily="34" charset="0"/>
              </a:rPr>
              <a:t>At Wells Fargo, all applications for Retail Mortgage transactions taken on or after Dec. 7, 2013 are subject to the rules.</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p:txBody>
      </p:sp>
      <p:sp>
        <p:nvSpPr>
          <p:cNvPr id="4" name="Slide Number Placeholder 3"/>
          <p:cNvSpPr>
            <a:spLocks noGrp="1"/>
          </p:cNvSpPr>
          <p:nvPr>
            <p:ph type="sldNum" sz="quarter" idx="10"/>
          </p:nvPr>
        </p:nvSpPr>
        <p:spPr/>
        <p:txBody>
          <a:bodyPr/>
          <a:lstStyle/>
          <a:p>
            <a:fld id="{65C7B028-1434-453D-8CE4-C175A206B512}" type="slidenum">
              <a:rPr lang="en-US" smtClean="0"/>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Beginning  in January 2014, all mortgage lenders are required to assess and document a borrower’s ability to repay his or her loan. The final rule specifies certain requirements for meeting Ability to Repay on all mortgage and home equity loans. Every mortgage and home equity loan secured by a dwelling must meet these ability-to-repay requirements.</a:t>
            </a:r>
          </a:p>
          <a:p>
            <a:endParaRPr lang="en-US" dirty="0" smtClean="0"/>
          </a:p>
          <a:p>
            <a:r>
              <a:rPr lang="en-US" dirty="0" smtClean="0"/>
              <a:t>At Wells Fargo, we already consider a consumer’s ability to repay . Under the new regulations, all lenders will be held to the same common and specific standards. Team members must review a consumer’s financial status and verify information using reasonably reliable third-party records. At a minimum, we will use  eight underwriting standards in the assessment of a borrower’s ability to repay his or her loan.</a:t>
            </a:r>
          </a:p>
          <a:p>
            <a:endParaRPr lang="en-US" dirty="0" smtClean="0"/>
          </a:p>
          <a:p>
            <a:r>
              <a:rPr lang="en-US" dirty="0" smtClean="0"/>
              <a:t>Lenders will be presumed to have complied with the Ability-to-Repay rule if the loan meets the criteria of a Qualified Mortgage</a:t>
            </a:r>
          </a:p>
          <a:p>
            <a:endParaRPr lang="en-US" dirty="0" smtClean="0"/>
          </a:p>
          <a:p>
            <a:r>
              <a:rPr lang="en-US" dirty="0" smtClean="0"/>
              <a:t>It’s important to note: lenders have no latitude to adjust or waive documentation requirements. If a loan is conditioned for two months of bank statements and the customer only wants to provide one month, we can’t satisfy the conditions on the loan. We must the additional documentation or we can’t originate the loan.</a:t>
            </a:r>
          </a:p>
          <a:p>
            <a:endParaRPr lang="en-US" dirty="0" smtClean="0"/>
          </a:p>
          <a:p>
            <a:r>
              <a:rPr lang="en-US" dirty="0" smtClean="0"/>
              <a:t>At Wells Fargo, the rule applies for all credit applications taken on or after Dec. 7, 2013.</a:t>
            </a:r>
          </a:p>
        </p:txBody>
      </p:sp>
      <p:sp>
        <p:nvSpPr>
          <p:cNvPr id="4" name="Slide Number Placeholder 3"/>
          <p:cNvSpPr>
            <a:spLocks noGrp="1"/>
          </p:cNvSpPr>
          <p:nvPr>
            <p:ph type="sldNum" sz="quarter" idx="10"/>
          </p:nvPr>
        </p:nvSpPr>
        <p:spPr/>
        <p:txBody>
          <a:bodyPr/>
          <a:lstStyle/>
          <a:p>
            <a:fld id="{65C7B028-1434-453D-8CE4-C175A206B512}" type="slidenum">
              <a:rPr lang="en-US" smtClean="0"/>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Wells Fargo will primarily originate qualified mortgages to document our compliance with the ability-to-repay requirements.  A reasonable , good-faith ability-to-repay evaluation must include these eight underwriting criteria:</a:t>
            </a:r>
          </a:p>
          <a:p>
            <a:endParaRPr lang="en-US" dirty="0" smtClean="0"/>
          </a:p>
          <a:p>
            <a:pPr marL="228600" indent="-228600">
              <a:buFont typeface="+mj-lt"/>
              <a:buAutoNum type="arabicPeriod"/>
            </a:pPr>
            <a:r>
              <a:rPr lang="en-US" dirty="0" smtClean="0"/>
              <a:t>Current or reasonable expected income or assets that the customer will use to repay the loan</a:t>
            </a:r>
          </a:p>
          <a:p>
            <a:pPr marL="228600" indent="-228600">
              <a:buFont typeface="+mj-lt"/>
              <a:buAutoNum type="arabicPeriod"/>
            </a:pPr>
            <a:r>
              <a:rPr lang="en-US" dirty="0" smtClean="0"/>
              <a:t>Current employment status</a:t>
            </a:r>
          </a:p>
          <a:p>
            <a:pPr marL="228600" indent="-228600">
              <a:buFont typeface="+mj-lt"/>
              <a:buAutoNum type="arabicPeriod"/>
            </a:pPr>
            <a:r>
              <a:rPr lang="en-US" dirty="0" smtClean="0"/>
              <a:t>Credit history</a:t>
            </a:r>
          </a:p>
          <a:p>
            <a:pPr marL="228600" indent="-228600">
              <a:buFont typeface="+mj-lt"/>
              <a:buAutoNum type="arabicPeriod"/>
            </a:pPr>
            <a:r>
              <a:rPr lang="en-US" dirty="0" smtClean="0"/>
              <a:t>Monthly mortgage payment-calculated using the fully-indexed rate and the monthly, fully amortizing payment</a:t>
            </a:r>
          </a:p>
          <a:p>
            <a:pPr marL="228600" indent="-228600">
              <a:buFont typeface="+mj-lt"/>
              <a:buAutoNum type="arabicPeriod"/>
            </a:pPr>
            <a:r>
              <a:rPr lang="en-US" dirty="0" smtClean="0"/>
              <a:t>Monthly payments on simultaneous loans associated with the property</a:t>
            </a:r>
          </a:p>
          <a:p>
            <a:pPr marL="228600" indent="-228600">
              <a:buFont typeface="+mj-lt"/>
              <a:buAutoNum type="arabicPeriod"/>
            </a:pPr>
            <a:r>
              <a:rPr lang="en-US" dirty="0" smtClean="0"/>
              <a:t>Monthly payments for other mortgage-related obligations, such as property taxes</a:t>
            </a:r>
          </a:p>
          <a:p>
            <a:pPr marL="228600" indent="-228600">
              <a:buFont typeface="+mj-lt"/>
              <a:buAutoNum type="arabicPeriod"/>
            </a:pPr>
            <a:r>
              <a:rPr lang="en-US" dirty="0" smtClean="0"/>
              <a:t>Other debt obligations, alimony and child-support</a:t>
            </a:r>
          </a:p>
          <a:p>
            <a:pPr marL="228600" indent="-228600">
              <a:buFont typeface="+mj-lt"/>
              <a:buAutoNum type="arabicPeriod"/>
            </a:pPr>
            <a:r>
              <a:rPr lang="en-US" dirty="0" smtClean="0"/>
              <a:t>Monthly debt payment, including he mortgage, compared to monthly income—the debt-to-income ratio or DTI.</a:t>
            </a:r>
          </a:p>
          <a:p>
            <a:pPr marL="228600" indent="-228600">
              <a:buFont typeface="+mj-lt"/>
              <a:buAutoNum type="arabicPeriod"/>
            </a:pPr>
            <a:endParaRPr lang="en-US" dirty="0" smtClean="0"/>
          </a:p>
          <a:p>
            <a:pPr marL="228600" indent="-228600"/>
            <a:r>
              <a:rPr lang="en-US" dirty="0" smtClean="0"/>
              <a:t>Because we’re required to verify information that shows a borrower can afford the </a:t>
            </a:r>
          </a:p>
          <a:p>
            <a:pPr marL="228600" indent="-228600"/>
            <a:r>
              <a:rPr lang="en-US" dirty="0" smtClean="0"/>
              <a:t>loan they are receiving, we are expected to fully document his or her ability to replay.</a:t>
            </a:r>
          </a:p>
        </p:txBody>
      </p:sp>
      <p:sp>
        <p:nvSpPr>
          <p:cNvPr id="4" name="Slide Number Placeholder 3"/>
          <p:cNvSpPr>
            <a:spLocks noGrp="1"/>
          </p:cNvSpPr>
          <p:nvPr>
            <p:ph type="sldNum" sz="quarter" idx="10"/>
          </p:nvPr>
        </p:nvSpPr>
        <p:spPr/>
        <p:txBody>
          <a:bodyPr/>
          <a:lstStyle/>
          <a:p>
            <a:fld id="{65C7B028-1434-453D-8CE4-C175A206B512}" type="slidenum">
              <a:rPr lang="en-US" smtClean="0"/>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72000"/>
          </a:xfrm>
        </p:spPr>
        <p:txBody>
          <a:bodyPr>
            <a:normAutofit lnSpcReduction="10000"/>
          </a:bodyPr>
          <a:lstStyle/>
          <a:p>
            <a:r>
              <a:rPr lang="en-US" dirty="0" smtClean="0"/>
              <a:t>Only loans meeting specific product, documentation, points/fees and underwriting requirements can be classified as Qualified Mortgages, including </a:t>
            </a:r>
          </a:p>
          <a:p>
            <a:endParaRPr lang="en-US" dirty="0" smtClean="0"/>
          </a:p>
          <a:p>
            <a:pPr>
              <a:buFont typeface="Arial" pitchFamily="34" charset="0"/>
              <a:buChar char="•"/>
            </a:pPr>
            <a:r>
              <a:rPr lang="en-US" dirty="0" smtClean="0"/>
              <a:t> No term longer than 30 years</a:t>
            </a:r>
          </a:p>
          <a:p>
            <a:pPr>
              <a:buFont typeface="Arial" pitchFamily="34" charset="0"/>
              <a:buChar char="•"/>
            </a:pPr>
            <a:r>
              <a:rPr lang="en-US" dirty="0" smtClean="0"/>
              <a:t> No balloon payments</a:t>
            </a:r>
          </a:p>
          <a:p>
            <a:pPr>
              <a:buFont typeface="Arial" pitchFamily="34" charset="0"/>
              <a:buChar char="•"/>
            </a:pPr>
            <a:r>
              <a:rPr lang="en-US" dirty="0" smtClean="0"/>
              <a:t> No principal amount increases, such as negative amortization</a:t>
            </a:r>
          </a:p>
          <a:p>
            <a:pPr>
              <a:buFont typeface="Arial" pitchFamily="34" charset="0"/>
              <a:buChar char="•"/>
            </a:pPr>
            <a:r>
              <a:rPr lang="en-US" dirty="0" smtClean="0"/>
              <a:t> No interest-only loans</a:t>
            </a:r>
          </a:p>
          <a:p>
            <a:pPr marL="60325" indent="-60325">
              <a:buFont typeface="Arial" pitchFamily="34" charset="0"/>
              <a:buChar char="•"/>
            </a:pPr>
            <a:r>
              <a:rPr lang="en-US" dirty="0" smtClean="0"/>
              <a:t> If the loan is an ARM, we must use the maximum rate applicable for the first five years.</a:t>
            </a:r>
          </a:p>
          <a:p>
            <a:endParaRPr lang="en-US" dirty="0" smtClean="0"/>
          </a:p>
          <a:p>
            <a:r>
              <a:rPr lang="en-US" dirty="0" smtClean="0"/>
              <a:t>Qualified Mortgages can’t have excessive upfront points and fees. Compensation paid to loan originators is included in the points and fees cap. </a:t>
            </a:r>
          </a:p>
          <a:p>
            <a:endParaRPr lang="en-US" dirty="0" smtClean="0"/>
          </a:p>
          <a:p>
            <a:r>
              <a:rPr lang="en-US" b="1" dirty="0" smtClean="0"/>
              <a:t>Underwriting</a:t>
            </a:r>
            <a:r>
              <a:rPr lang="en-US" b="1" baseline="0" dirty="0" smtClean="0"/>
              <a:t> requirements</a:t>
            </a:r>
            <a:endParaRPr lang="en-US" b="1" dirty="0" smtClean="0"/>
          </a:p>
          <a:p>
            <a:r>
              <a:rPr lang="en-US" sz="1200" b="1" i="1" kern="1200" dirty="0" smtClean="0">
                <a:solidFill>
                  <a:schemeClr val="tx1"/>
                </a:solidFill>
                <a:latin typeface="+mn-lt"/>
                <a:ea typeface="+mn-ea"/>
                <a:cs typeface="+mn-cs"/>
              </a:rPr>
              <a:t>The easiest way to explain this is that the 43% DTI applies to non-conforming loans, CDMP, HUD 184 and Home Equity.  If a DTI exceeds 43% on loans that fall into these categories (non-conforming, CDMP, HUD184 and Home Equity), the loan is not considered a QM transaction. It is non-QM.</a:t>
            </a:r>
          </a:p>
          <a:p>
            <a:r>
              <a:rPr lang="en-US" sz="1200" b="1" i="1"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For agency loans (FHA, VA, Conventional Conforming, USDA), it is business as usual.  Continue to follow our normal Credit Policy guidelines. </a:t>
            </a:r>
          </a:p>
          <a:p>
            <a:endParaRPr lang="en-US" dirty="0" smtClean="0"/>
          </a:p>
          <a:p>
            <a:r>
              <a:rPr lang="en-US" b="1" dirty="0" smtClean="0">
                <a:solidFill>
                  <a:srgbClr val="FF0000"/>
                </a:solidFill>
              </a:rPr>
              <a:t>The following comments help with the actual bullets</a:t>
            </a:r>
            <a:r>
              <a:rPr lang="en-US" b="1" baseline="0" dirty="0" smtClean="0">
                <a:solidFill>
                  <a:srgbClr val="FF0000"/>
                </a:solidFill>
              </a:rPr>
              <a:t> on the slide</a:t>
            </a:r>
            <a:endParaRPr lang="en-US" b="1" dirty="0" smtClean="0">
              <a:solidFill>
                <a:srgbClr val="FF0000"/>
              </a:solidFill>
            </a:endParaRPr>
          </a:p>
          <a:p>
            <a:r>
              <a:rPr lang="en-US" dirty="0" smtClean="0"/>
              <a:t>To be a qualified mortgage, the borrower’s debt-to-income can’t exceed 43 percent. This aspect of the QM rule is intended to prevent consumers from taking on mortgage debt they can’t afford. </a:t>
            </a:r>
          </a:p>
          <a:p>
            <a:endParaRPr lang="en-US" dirty="0" smtClean="0"/>
          </a:p>
          <a:p>
            <a:r>
              <a:rPr lang="en-US" dirty="0" smtClean="0"/>
              <a:t>For a temporary, transitional period ending in January 2021, loans that don’t have a 43 percent debt-to-income ratio, but meet government affordability or other standards such as being eligible for purchase by Fannie Mae or Freddie Mac will also be considered Qualified Mortgages. VA, FHA, Rural Housing Service and other government-insured loans are subject to the QM rules unless they issue their own QM definition as prescribed in the statute. </a:t>
            </a:r>
          </a:p>
          <a:p>
            <a:endParaRPr lang="en-US" dirty="0" smtClean="0"/>
          </a:p>
          <a:p>
            <a:r>
              <a:rPr lang="en-US" dirty="0" smtClean="0"/>
              <a:t>These consistent standards should ensure that the financial reform concepts are applied uniformly across the industry and help assure sustainable homeownership.</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5C7B028-1434-453D-8CE4-C175A206B512}"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6" name="Picture 15" descr="WFHM_logo_corp_for-PPT.jpg"/>
          <p:cNvPicPr>
            <a:picLocks noChangeAspect="1"/>
          </p:cNvPicPr>
          <p:nvPr userDrawn="1"/>
        </p:nvPicPr>
        <p:blipFill>
          <a:blip r:embed="rId2" cstate="print"/>
          <a:stretch>
            <a:fillRect/>
          </a:stretch>
        </p:blipFill>
        <p:spPr>
          <a:xfrm>
            <a:off x="5260976" y="0"/>
            <a:ext cx="3892168" cy="6858000"/>
          </a:xfrm>
          <a:prstGeom prst="rect">
            <a:avLst/>
          </a:prstGeom>
        </p:spPr>
      </p:pic>
      <p:sp>
        <p:nvSpPr>
          <p:cNvPr id="3" name="Subtitle 2"/>
          <p:cNvSpPr>
            <a:spLocks noGrp="1"/>
          </p:cNvSpPr>
          <p:nvPr>
            <p:ph type="subTitle" idx="1" hasCustomPrompt="1"/>
          </p:nvPr>
        </p:nvSpPr>
        <p:spPr>
          <a:xfrm>
            <a:off x="457200" y="3657600"/>
            <a:ext cx="6400800" cy="914400"/>
          </a:xfrm>
          <a:noFill/>
          <a:ln w="9525">
            <a:noFill/>
            <a:miter lim="800000"/>
            <a:headEnd/>
            <a:tailEnd/>
          </a:ln>
          <a:effectLst/>
        </p:spPr>
        <p:txBody>
          <a:bodyPr vert="horz" wrap="square" lIns="91440" tIns="0" rIns="91440" bIns="45720" numCol="1" anchor="t" anchorCtr="0" compatLnSpc="1">
            <a:prstTxWarp prst="textNoShape">
              <a:avLst/>
            </a:prstTxWarp>
            <a:normAutofit/>
          </a:bodyPr>
          <a:lstStyle>
            <a:lvl1pPr marL="0" indent="0" algn="l" rtl="0" eaLnBrk="1" fontAlgn="base" hangingPunct="1">
              <a:lnSpc>
                <a:spcPct val="120000"/>
              </a:lnSpc>
              <a:spcBef>
                <a:spcPct val="20000"/>
              </a:spcBef>
              <a:spcAft>
                <a:spcPct val="0"/>
              </a:spcAft>
              <a:buFont typeface="Wingdings" pitchFamily="2" charset="2"/>
              <a:buNone/>
              <a:defRPr lang="en-US" sz="1800" b="1" baseline="0" dirty="0">
                <a:solidFill>
                  <a:srgbClr val="00000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Presenter Name</a:t>
            </a:r>
            <a:br>
              <a:rPr lang="en-US" dirty="0" smtClean="0"/>
            </a:b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fld id="{0E49032C-FC1D-455E-94CE-D351C1237721}" type="slidenum">
              <a:rPr lang="en-US" smtClean="0"/>
              <a:pPr/>
              <a:t>‹#›</a:t>
            </a:fld>
            <a:endParaRPr lang="en-US" dirty="0"/>
          </a:p>
        </p:txBody>
      </p:sp>
      <p:sp>
        <p:nvSpPr>
          <p:cNvPr id="7" name="Line 9"/>
          <p:cNvSpPr>
            <a:spLocks noChangeShapeType="1"/>
          </p:cNvSpPr>
          <p:nvPr/>
        </p:nvSpPr>
        <p:spPr bwMode="auto">
          <a:xfrm>
            <a:off x="554038" y="3430588"/>
            <a:ext cx="5775325" cy="0"/>
          </a:xfrm>
          <a:prstGeom prst="line">
            <a:avLst/>
          </a:prstGeom>
          <a:noFill/>
          <a:ln w="38100">
            <a:solidFill>
              <a:schemeClr val="tx1"/>
            </a:solidFill>
            <a:round/>
            <a:headEnd/>
            <a:tailEnd/>
          </a:ln>
          <a:effectLst/>
        </p:spPr>
        <p:txBody>
          <a:bodyPr wrap="none" anchor="ctr"/>
          <a:lstStyle/>
          <a:p>
            <a:endParaRPr lang="en-US" dirty="0"/>
          </a:p>
        </p:txBody>
      </p:sp>
      <p:sp>
        <p:nvSpPr>
          <p:cNvPr id="17" name="Text Placeholder 16"/>
          <p:cNvSpPr>
            <a:spLocks noGrp="1"/>
          </p:cNvSpPr>
          <p:nvPr>
            <p:ph type="body" sz="quarter" idx="15" hasCustomPrompt="1"/>
          </p:nvPr>
        </p:nvSpPr>
        <p:spPr>
          <a:xfrm>
            <a:off x="438150" y="5791200"/>
            <a:ext cx="2819400" cy="762000"/>
          </a:xfrm>
        </p:spPr>
        <p:txBody>
          <a:bodyPr>
            <a:noAutofit/>
          </a:bodyPr>
          <a:lstStyle>
            <a:lvl1pPr marL="0" indent="0">
              <a:buNone/>
              <a:defRPr sz="12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dirty="0" smtClean="0"/>
              <a:t>Location</a:t>
            </a:r>
            <a:br>
              <a:rPr lang="en-US" dirty="0" smtClean="0"/>
            </a:br>
            <a:r>
              <a:rPr lang="en-US" dirty="0" smtClean="0"/>
              <a:t>Date</a:t>
            </a:r>
            <a:endParaRPr lang="en-US" dirty="0"/>
          </a:p>
        </p:txBody>
      </p:sp>
      <p:sp>
        <p:nvSpPr>
          <p:cNvPr id="11" name="Line 9"/>
          <p:cNvSpPr>
            <a:spLocks noChangeShapeType="1"/>
          </p:cNvSpPr>
          <p:nvPr/>
        </p:nvSpPr>
        <p:spPr bwMode="auto">
          <a:xfrm>
            <a:off x="554038" y="3430588"/>
            <a:ext cx="5775325" cy="0"/>
          </a:xfrm>
          <a:prstGeom prst="line">
            <a:avLst/>
          </a:prstGeom>
          <a:noFill/>
          <a:ln w="38100">
            <a:solidFill>
              <a:schemeClr val="tx1"/>
            </a:solidFill>
            <a:round/>
            <a:headEnd/>
            <a:tailEnd/>
          </a:ln>
          <a:effectLst/>
        </p:spPr>
        <p:txBody>
          <a:bodyPr wrap="none" anchor="ctr"/>
          <a:lstStyle/>
          <a:p>
            <a:endParaRPr lang="en-US" dirty="0"/>
          </a:p>
        </p:txBody>
      </p:sp>
      <p:sp>
        <p:nvSpPr>
          <p:cNvPr id="13" name="Line 9"/>
          <p:cNvSpPr>
            <a:spLocks noChangeShapeType="1"/>
          </p:cNvSpPr>
          <p:nvPr/>
        </p:nvSpPr>
        <p:spPr bwMode="auto">
          <a:xfrm>
            <a:off x="554038" y="3430588"/>
            <a:ext cx="5775325" cy="0"/>
          </a:xfrm>
          <a:prstGeom prst="line">
            <a:avLst/>
          </a:prstGeom>
          <a:noFill/>
          <a:ln w="38100">
            <a:solidFill>
              <a:schemeClr val="tx1"/>
            </a:solidFill>
            <a:round/>
            <a:headEnd/>
            <a:tailEnd/>
          </a:ln>
          <a:effectLst/>
        </p:spPr>
        <p:txBody>
          <a:bodyPr wrap="none" anchor="ctr"/>
          <a:lstStyle/>
          <a:p>
            <a:endParaRPr lang="en-US" dirty="0"/>
          </a:p>
        </p:txBody>
      </p:sp>
      <p:sp>
        <p:nvSpPr>
          <p:cNvPr id="12" name="Line 9"/>
          <p:cNvSpPr>
            <a:spLocks noChangeShapeType="1"/>
          </p:cNvSpPr>
          <p:nvPr/>
        </p:nvSpPr>
        <p:spPr bwMode="auto">
          <a:xfrm>
            <a:off x="554038" y="3430588"/>
            <a:ext cx="5775325" cy="0"/>
          </a:xfrm>
          <a:prstGeom prst="line">
            <a:avLst/>
          </a:prstGeom>
          <a:noFill/>
          <a:ln w="38100">
            <a:solidFill>
              <a:schemeClr val="tx1"/>
            </a:solidFill>
            <a:round/>
            <a:headEnd/>
            <a:tailEnd/>
          </a:ln>
          <a:effectLst/>
        </p:spPr>
        <p:txBody>
          <a:bodyPr wrap="none" anchor="ctr"/>
          <a:lstStyle/>
          <a:p>
            <a:endParaRPr lang="en-US" dirty="0"/>
          </a:p>
        </p:txBody>
      </p:sp>
      <p:sp>
        <p:nvSpPr>
          <p:cNvPr id="15" name="Line 9"/>
          <p:cNvSpPr>
            <a:spLocks noChangeShapeType="1"/>
          </p:cNvSpPr>
          <p:nvPr userDrawn="1"/>
        </p:nvSpPr>
        <p:spPr bwMode="auto">
          <a:xfrm flipV="1">
            <a:off x="554038" y="3429000"/>
            <a:ext cx="7599362" cy="1588"/>
          </a:xfrm>
          <a:prstGeom prst="line">
            <a:avLst/>
          </a:prstGeom>
          <a:noFill/>
          <a:ln w="38100">
            <a:solidFill>
              <a:schemeClr val="tx1"/>
            </a:solidFill>
            <a:round/>
            <a:headEnd/>
            <a:tailEnd/>
          </a:ln>
          <a:effectLst/>
        </p:spPr>
        <p:txBody>
          <a:bodyPr wrap="none" anchor="ctr"/>
          <a:lstStyle/>
          <a:p>
            <a:endParaRPr lang="en-US" dirty="0"/>
          </a:p>
        </p:txBody>
      </p:sp>
      <p:sp>
        <p:nvSpPr>
          <p:cNvPr id="2" name="Title 1"/>
          <p:cNvSpPr>
            <a:spLocks noGrp="1"/>
          </p:cNvSpPr>
          <p:nvPr>
            <p:ph type="ctrTitle"/>
          </p:nvPr>
        </p:nvSpPr>
        <p:spPr>
          <a:xfrm>
            <a:off x="457200" y="1828800"/>
            <a:ext cx="7772400" cy="1470025"/>
          </a:xfr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5000"/>
              </a:lnSpc>
              <a:spcBef>
                <a:spcPct val="0"/>
              </a:spcBef>
              <a:spcAft>
                <a:spcPct val="0"/>
              </a:spcAft>
              <a:defRPr lang="en-US" sz="5000" dirty="0">
                <a:solidFill>
                  <a:schemeClr val="tx2"/>
                </a:solidFill>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29328"/>
            <a:ext cx="8229600" cy="5047672"/>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FE100-FD22-4EF3-91E9-8B26CB37D694}" type="datetime1">
              <a:rPr lang="en-US" smtClean="0"/>
              <a:pPr/>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2286000"/>
            <a:ext cx="8229600" cy="3840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6F6343-5C7A-4ECA-83CD-AA64DF51D6ED}" type="datetime1">
              <a:rPr lang="en-US" smtClean="0"/>
              <a:pPr/>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33400" y="3200401"/>
            <a:ext cx="7772400" cy="5334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sub-headline</a:t>
            </a:r>
          </a:p>
        </p:txBody>
      </p:sp>
      <p:sp>
        <p:nvSpPr>
          <p:cNvPr id="4" name="Date Placeholder 3"/>
          <p:cNvSpPr>
            <a:spLocks noGrp="1"/>
          </p:cNvSpPr>
          <p:nvPr>
            <p:ph type="dt" sz="half" idx="10"/>
          </p:nvPr>
        </p:nvSpPr>
        <p:spPr/>
        <p:txBody>
          <a:bodyPr/>
          <a:lstStyle/>
          <a:p>
            <a:fld id="{F0D8839A-9AF8-4BAE-A7F2-D66991E6B218}" type="datetime1">
              <a:rPr lang="en-US" smtClean="0"/>
              <a:pPr/>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dirty="0"/>
          </a:p>
        </p:txBody>
      </p:sp>
      <p:sp>
        <p:nvSpPr>
          <p:cNvPr id="7" name="Title 6"/>
          <p:cNvSpPr>
            <a:spLocks noGrp="1"/>
          </p:cNvSpPr>
          <p:nvPr>
            <p:ph type="title"/>
          </p:nvPr>
        </p:nvSpPr>
        <p:spPr>
          <a:xfrm>
            <a:off x="457200" y="2304288"/>
            <a:ext cx="8343900" cy="1143000"/>
          </a:xfrm>
        </p:spPr>
        <p:txBody>
          <a:bodyPr/>
          <a:lstStyle>
            <a:lvl1pPr>
              <a:defRPr sz="5000"/>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AE155-B782-4A4F-9263-41CD33211F27}" type="datetime1">
              <a:rPr lang="en-US" smtClean="0"/>
              <a:pPr/>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4CC5B-55D3-4751-A27B-0DB048C831D8}" type="datetime1">
              <a:rPr lang="en-US" smtClean="0"/>
              <a:pPr/>
              <a:t>5/4/2014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94AF7-01A5-4F17-933E-F9D477B732F3}" type="datetime1">
              <a:rPr lang="en-US" smtClean="0"/>
              <a:pPr/>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FE63F-167B-4206-916C-AF5F6C660CF0}" type="datetime1">
              <a:rPr lang="en-US" smtClean="0"/>
              <a:pPr/>
              <a:t>5/4/2014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49032C-FC1D-455E-94CE-D351C123772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ote P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88" y="1422399"/>
            <a:ext cx="8537294" cy="5072529"/>
          </a:xfrm>
        </p:spPr>
        <p:txBody>
          <a:bodyPr vert="horz" lIns="91440" tIns="45720" rIns="91440" bIns="45720" rtlCol="0">
            <a:normAutofit/>
          </a:bodyPr>
          <a:lstStyle>
            <a:lvl1pPr marL="342900" indent="-166688" algn="l" defTabSz="914400" rtl="0" eaLnBrk="1" latinLnBrk="0" hangingPunct="1">
              <a:spcBef>
                <a:spcPct val="20000"/>
              </a:spcBef>
              <a:buFont typeface="Wingdings" pitchFamily="2" charset="2"/>
              <a:buNone/>
              <a:defRPr lang="en-US" sz="2800" kern="1200" dirty="0" smtClean="0">
                <a:solidFill>
                  <a:schemeClr val="bg1"/>
                </a:solidFill>
                <a:latin typeface="Verdana" pitchFamily="34" charset="0"/>
                <a:ea typeface="+mn-ea"/>
                <a:cs typeface="+mn-cs"/>
              </a:defRPr>
            </a:lvl1pPr>
          </a:lstStyle>
          <a:p>
            <a:r>
              <a:rPr lang="en-US" dirty="0" smtClean="0"/>
              <a:t>“Quote”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D6593877-4C68-4DDB-A1D9-5FE6E15E7DF0}" type="datetime1">
              <a:rPr lang="en-US" smtClean="0"/>
              <a:pPr/>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49032C-FC1D-455E-94CE-D351C1237721}" type="slidenum">
              <a:rPr lang="en-US" smtClean="0"/>
              <a:pPr/>
              <a:t>‹#›</a:t>
            </a:fld>
            <a:endParaRPr lang="en-US" dirty="0"/>
          </a:p>
        </p:txBody>
      </p:sp>
      <p:sp>
        <p:nvSpPr>
          <p:cNvPr id="9" name="Text Placeholder 8"/>
          <p:cNvSpPr>
            <a:spLocks noGrp="1"/>
          </p:cNvSpPr>
          <p:nvPr>
            <p:ph type="body" sz="quarter" idx="13" hasCustomPrompt="1"/>
          </p:nvPr>
        </p:nvSpPr>
        <p:spPr>
          <a:xfrm>
            <a:off x="4948238" y="3495675"/>
            <a:ext cx="3470275" cy="403225"/>
          </a:xfrm>
        </p:spPr>
        <p:txBody>
          <a:bodyPr>
            <a:normAutofit/>
          </a:bodyPr>
          <a:lstStyle>
            <a:lvl1pPr marL="0" indent="0" algn="r">
              <a:buNone/>
              <a:defRPr sz="1800" i="1">
                <a:solidFill>
                  <a:schemeClr val="bg1"/>
                </a:solidFill>
              </a:defRPr>
            </a:lvl1pPr>
          </a:lstStyle>
          <a:p>
            <a:pPr lvl="0"/>
            <a:r>
              <a:rPr lang="en-US" dirty="0" smtClean="0"/>
              <a:t>— Source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629400"/>
            <a:ext cx="2133600" cy="228600"/>
          </a:xfrm>
          <a:prstGeom prst="rect">
            <a:avLst/>
          </a:prstGeom>
        </p:spPr>
        <p:txBody>
          <a:bodyPr vert="horz" lIns="91440" tIns="45720" rIns="91440" bIns="45720" rtlCol="0" anchor="ctr"/>
          <a:lstStyle>
            <a:lvl1pPr algn="l">
              <a:defRPr sz="1200">
                <a:solidFill>
                  <a:schemeClr val="tx1">
                    <a:tint val="75000"/>
                  </a:schemeClr>
                </a:solidFill>
              </a:defRPr>
            </a:lvl1pPr>
          </a:lstStyle>
          <a:p>
            <a:fld id="{52BD92AA-6099-4021-AEE0-5566E53DACDA}" type="datetime1">
              <a:rPr lang="en-US" smtClean="0"/>
              <a:pPr/>
              <a:t>5/4/2014</a:t>
            </a:fld>
            <a:endParaRPr lang="en-US" dirty="0"/>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fld id="{0E49032C-FC1D-455E-94CE-D351C12377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hf hdr="0" ftr="0" dt="0"/>
  <p:txStyles>
    <p:titleStyle>
      <a:lvl1pPr algn="l" defTabSz="914400" rtl="0" eaLnBrk="1" fontAlgn="base" latinLnBrk="0" hangingPunct="1">
        <a:lnSpc>
          <a:spcPct val="105000"/>
        </a:lnSpc>
        <a:spcBef>
          <a:spcPct val="0"/>
        </a:spcBef>
        <a:spcAft>
          <a:spcPct val="0"/>
        </a:spcAft>
        <a:buNone/>
        <a:defRPr lang="en-US" sz="3200" kern="1200" dirty="0">
          <a:solidFill>
            <a:schemeClr val="tx2"/>
          </a:solidFill>
          <a:latin typeface="+mj-lt"/>
          <a:ea typeface="+mj-ea"/>
          <a:cs typeface="+mj-cs"/>
        </a:defRPr>
      </a:lvl1pPr>
    </p:titleStyle>
    <p:bodyStyle>
      <a:lvl1pPr marL="342900" indent="-342900" algn="l" defTabSz="914400" rtl="0" eaLnBrk="1" latinLnBrk="0" hangingPunct="1">
        <a:spcBef>
          <a:spcPts val="1200"/>
        </a:spcBef>
        <a:buFont typeface="Wingdings" pitchFamily="2" charset="2"/>
        <a:buChar char="§"/>
        <a:defRPr sz="2400" kern="1200">
          <a:solidFill>
            <a:schemeClr val="tx1"/>
          </a:solidFill>
          <a:latin typeface="Verdana" pitchFamily="34" charset="0"/>
          <a:ea typeface="+mn-ea"/>
          <a:cs typeface="+mn-cs"/>
        </a:defRPr>
      </a:lvl1pPr>
      <a:lvl2pPr marL="742950" indent="-285750" algn="l" defTabSz="914400" rtl="0" eaLnBrk="1" latinLnBrk="0" hangingPunct="1">
        <a:spcBef>
          <a:spcPts val="1200"/>
        </a:spcBef>
        <a:buFont typeface="Verdana"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ts val="1200"/>
        </a:spcBef>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ts val="1200"/>
        </a:spcBef>
        <a:buFont typeface="Wingdings" pitchFamily="2" charset="2"/>
        <a:buChar char="§"/>
        <a:defRPr sz="1600" kern="1200">
          <a:solidFill>
            <a:schemeClr val="tx1"/>
          </a:solidFill>
          <a:latin typeface="Verdana" pitchFamily="34" charset="0"/>
          <a:ea typeface="+mn-ea"/>
          <a:cs typeface="+mn-cs"/>
        </a:defRPr>
      </a:lvl4pPr>
      <a:lvl5pPr marL="2057400" indent="-228600" algn="l" defTabSz="914400" rtl="0" eaLnBrk="1" latinLnBrk="0" hangingPunct="1">
        <a:spcBef>
          <a:spcPts val="1200"/>
        </a:spcBef>
        <a:buFont typeface="Wingdings" pitchFamily="2" charset="2"/>
        <a:buChar char="§"/>
        <a:defRPr sz="16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874" name="Rectangle 2"/>
          <p:cNvSpPr>
            <a:spLocks noGrp="1" noChangeArrowheads="1"/>
          </p:cNvSpPr>
          <p:nvPr>
            <p:ph type="ctrTitle"/>
          </p:nvPr>
        </p:nvSpPr>
        <p:spPr/>
        <p:txBody>
          <a:bodyPr/>
          <a:lstStyle/>
          <a:p>
            <a:r>
              <a:rPr lang="en-US" dirty="0" smtClean="0"/>
              <a:t>Lending in a </a:t>
            </a:r>
            <a:br>
              <a:rPr lang="en-US" dirty="0" smtClean="0"/>
            </a:br>
            <a:r>
              <a:rPr lang="en-US" dirty="0" smtClean="0"/>
              <a:t>Financial Reform World</a:t>
            </a:r>
            <a:endParaRPr lang="en-US" dirty="0"/>
          </a:p>
        </p:txBody>
      </p:sp>
      <p:sp>
        <p:nvSpPr>
          <p:cNvPr id="1487875" name="Rectangle 3"/>
          <p:cNvSpPr>
            <a:spLocks noGrp="1" noChangeArrowheads="1"/>
          </p:cNvSpPr>
          <p:nvPr>
            <p:ph type="subTitle" idx="1"/>
          </p:nvPr>
        </p:nvSpPr>
        <p:spPr>
          <a:xfrm>
            <a:off x="457200" y="3657600"/>
            <a:ext cx="6400800" cy="1447800"/>
          </a:xfrm>
        </p:spPr>
        <p:txBody>
          <a:bodyPr>
            <a:normAutofit/>
          </a:bodyPr>
          <a:lstStyle/>
          <a:p>
            <a:r>
              <a:rPr lang="en-US" dirty="0" smtClean="0"/>
              <a:t>Greg Scagliotti</a:t>
            </a:r>
            <a:br>
              <a:rPr lang="en-US" dirty="0" smtClean="0"/>
            </a:br>
            <a:r>
              <a:rPr lang="en-US" b="0" dirty="0" smtClean="0"/>
              <a:t>Area Sales Manager</a:t>
            </a:r>
          </a:p>
          <a:p>
            <a:r>
              <a:rPr lang="en-US" b="0" dirty="0" smtClean="0"/>
              <a:t>Wells Fargo Home Mortgage</a:t>
            </a:r>
            <a:endParaRPr lang="en-US" b="0" dirty="0"/>
          </a:p>
        </p:txBody>
      </p:sp>
      <p:sp>
        <p:nvSpPr>
          <p:cNvPr id="16" name="Text Placeholder 15"/>
          <p:cNvSpPr>
            <a:spLocks noGrp="1"/>
          </p:cNvSpPr>
          <p:nvPr>
            <p:ph type="body" sz="quarter" idx="15"/>
          </p:nvPr>
        </p:nvSpPr>
        <p:spPr/>
        <p:txBody>
          <a:bodyPr/>
          <a:lstStyle/>
          <a:p>
            <a:r>
              <a:rPr lang="en-US" sz="1800" dirty="0" smtClean="0"/>
              <a:t>April 29</a:t>
            </a:r>
            <a:r>
              <a:rPr lang="en-US" sz="1800" baseline="30000" dirty="0" smtClean="0"/>
              <a:t>th</a:t>
            </a:r>
            <a:r>
              <a:rPr lang="en-US" sz="1800" dirty="0" smtClean="0"/>
              <a:t>, 2014</a:t>
            </a:r>
            <a:endParaRPr lang="en-US" sz="1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p:txBody>
          <a:bodyPr/>
          <a:lstStyle/>
          <a:p>
            <a:r>
              <a:rPr lang="en-US" dirty="0" smtClean="0"/>
              <a:t>Financial Reform</a:t>
            </a:r>
            <a:br>
              <a:rPr lang="en-US" dirty="0" smtClean="0"/>
            </a:br>
            <a:r>
              <a:rPr lang="en-US" dirty="0" smtClean="0"/>
              <a:t/>
            </a:r>
            <a:br>
              <a:rPr lang="en-US" dirty="0" smtClean="0"/>
            </a:br>
            <a:r>
              <a:rPr lang="en-US" dirty="0" smtClean="0"/>
              <a:t/>
            </a:r>
            <a:br>
              <a:rPr lang="en-US" dirty="0" smtClean="0"/>
            </a:br>
            <a:endParaRPr lang="en-US" sz="2000" dirty="0">
              <a:solidFill>
                <a:schemeClr val="tx1"/>
              </a:solidFill>
              <a:latin typeface="+mn-lt"/>
            </a:endParaRPr>
          </a:p>
        </p:txBody>
      </p:sp>
      <p:sp>
        <p:nvSpPr>
          <p:cNvPr id="7" name="Content Placeholder 6"/>
          <p:cNvSpPr>
            <a:spLocks noGrp="1"/>
          </p:cNvSpPr>
          <p:nvPr>
            <p:ph idx="1"/>
          </p:nvPr>
        </p:nvSpPr>
        <p:spPr>
          <a:xfrm>
            <a:off x="457200" y="1066800"/>
            <a:ext cx="8229600" cy="5047672"/>
          </a:xfrm>
        </p:spPr>
        <p:txBody>
          <a:bodyPr>
            <a:normAutofit/>
          </a:bodyPr>
          <a:lstStyle/>
          <a:p>
            <a:pPr>
              <a:lnSpc>
                <a:spcPct val="110000"/>
              </a:lnSpc>
              <a:spcBef>
                <a:spcPts val="0"/>
              </a:spcBef>
              <a:buNone/>
            </a:pPr>
            <a:r>
              <a:rPr lang="en-US" b="1" dirty="0" smtClean="0"/>
              <a:t>It’s the law.</a:t>
            </a:r>
          </a:p>
          <a:p>
            <a:pPr>
              <a:lnSpc>
                <a:spcPct val="110000"/>
              </a:lnSpc>
              <a:spcBef>
                <a:spcPts val="0"/>
              </a:spcBef>
              <a:buNone/>
            </a:pPr>
            <a:endParaRPr lang="en-US" b="1" dirty="0" smtClean="0"/>
          </a:p>
          <a:p>
            <a:pPr>
              <a:lnSpc>
                <a:spcPct val="110000"/>
              </a:lnSpc>
              <a:spcBef>
                <a:spcPts val="0"/>
              </a:spcBef>
              <a:buNone/>
            </a:pPr>
            <a:endParaRPr lang="en-US" b="1" dirty="0" smtClean="0"/>
          </a:p>
          <a:p>
            <a:pPr>
              <a:lnSpc>
                <a:spcPct val="110000"/>
              </a:lnSpc>
              <a:spcBef>
                <a:spcPts val="0"/>
              </a:spcBef>
              <a:buNone/>
            </a:pPr>
            <a:r>
              <a:rPr lang="en-US" sz="2000" dirty="0" smtClean="0"/>
              <a:t>—	Affects </a:t>
            </a:r>
            <a:r>
              <a:rPr lang="en-US" sz="2000" b="1" dirty="0" smtClean="0"/>
              <a:t>every customer </a:t>
            </a:r>
            <a:r>
              <a:rPr lang="en-US" sz="2000" dirty="0" smtClean="0"/>
              <a:t>who applies for credit, uses a bank or buys insurance</a:t>
            </a:r>
          </a:p>
          <a:p>
            <a:pPr>
              <a:lnSpc>
                <a:spcPct val="110000"/>
              </a:lnSpc>
              <a:spcBef>
                <a:spcPts val="0"/>
              </a:spcBef>
              <a:buNone/>
            </a:pPr>
            <a:endParaRPr lang="en-US" sz="2000" dirty="0" smtClean="0"/>
          </a:p>
          <a:p>
            <a:pPr>
              <a:lnSpc>
                <a:spcPct val="110000"/>
              </a:lnSpc>
              <a:spcBef>
                <a:spcPts val="0"/>
              </a:spcBef>
              <a:buNone/>
            </a:pPr>
            <a:endParaRPr lang="en-US" sz="2000" dirty="0" smtClean="0"/>
          </a:p>
          <a:p>
            <a:pPr>
              <a:lnSpc>
                <a:spcPct val="110000"/>
              </a:lnSpc>
              <a:spcBef>
                <a:spcPts val="0"/>
              </a:spcBef>
              <a:buNone/>
            </a:pPr>
            <a:r>
              <a:rPr lang="en-US" sz="2000" dirty="0" smtClean="0"/>
              <a:t>— </a:t>
            </a:r>
            <a:r>
              <a:rPr lang="en-US" sz="2000" b="1" dirty="0" smtClean="0"/>
              <a:t>Zero discretion</a:t>
            </a:r>
            <a:r>
              <a:rPr lang="en-US" sz="2000" dirty="0" smtClean="0"/>
              <a:t>: you don’t get to choose what rules to follow or not follow</a:t>
            </a:r>
          </a:p>
          <a:p>
            <a:pPr>
              <a:lnSpc>
                <a:spcPct val="110000"/>
              </a:lnSpc>
              <a:spcBef>
                <a:spcPts val="0"/>
              </a:spcBef>
              <a:buNone/>
            </a:pPr>
            <a:endParaRPr lang="en-US" sz="2000" dirty="0" smtClean="0"/>
          </a:p>
          <a:p>
            <a:pPr>
              <a:lnSpc>
                <a:spcPct val="110000"/>
              </a:lnSpc>
              <a:spcBef>
                <a:spcPts val="0"/>
              </a:spcBef>
              <a:buNone/>
            </a:pPr>
            <a:endParaRPr lang="en-US" sz="2000" dirty="0" smtClean="0"/>
          </a:p>
          <a:p>
            <a:pPr>
              <a:lnSpc>
                <a:spcPct val="110000"/>
              </a:lnSpc>
              <a:spcBef>
                <a:spcPts val="0"/>
              </a:spcBef>
              <a:buNone/>
            </a:pPr>
            <a:r>
              <a:rPr lang="en-US" sz="2000" dirty="0" smtClean="0"/>
              <a:t>— Mortgage rules </a:t>
            </a:r>
            <a:r>
              <a:rPr lang="en-US" sz="2000" b="1" dirty="0" smtClean="0"/>
              <a:t>apply to all</a:t>
            </a:r>
            <a:r>
              <a:rPr lang="en-US" sz="2000" dirty="0" smtClean="0"/>
              <a:t> home-loan lenders</a:t>
            </a:r>
          </a:p>
          <a:p>
            <a:pPr>
              <a:lnSpc>
                <a:spcPct val="110000"/>
              </a:lnSpc>
              <a:spcBef>
                <a:spcPts val="0"/>
              </a:spcBef>
              <a:buNone/>
            </a:pPr>
            <a:endParaRPr lang="en-US" sz="2000" dirty="0" smtClean="0"/>
          </a:p>
          <a:p>
            <a:pPr>
              <a:lnSpc>
                <a:spcPct val="110000"/>
              </a:lnSpc>
              <a:spcBef>
                <a:spcPts val="0"/>
              </a:spcBef>
              <a:buNone/>
            </a:pPr>
            <a:endParaRPr lang="en-US" dirty="0" smtClean="0"/>
          </a:p>
          <a:p>
            <a:pPr>
              <a:lnSpc>
                <a:spcPct val="110000"/>
              </a:lnSpc>
              <a:spcBef>
                <a:spcPts val="0"/>
              </a:spcBef>
              <a:buNone/>
            </a:pPr>
            <a:endParaRPr lang="en-US" sz="2300" dirty="0" smtClean="0"/>
          </a:p>
          <a:p>
            <a:pPr>
              <a:lnSpc>
                <a:spcPct val="110000"/>
              </a:lnSpc>
              <a:spcBef>
                <a:spcPts val="0"/>
              </a:spcBef>
              <a:buFont typeface="Arial" pitchFamily="34" charset="0"/>
              <a:buChar char="•"/>
            </a:pPr>
            <a:endParaRPr lang="en-US" b="1" dirty="0" smtClean="0"/>
          </a:p>
          <a:p>
            <a:pPr>
              <a:lnSpc>
                <a:spcPct val="110000"/>
              </a:lnSpc>
              <a:spcBef>
                <a:spcPts val="0"/>
              </a:spcBef>
              <a:buFont typeface="Arial" pitchFamily="34" charset="0"/>
              <a:buChar char="•"/>
            </a:pPr>
            <a:endParaRPr lang="en-US" b="1" dirty="0" smtClean="0"/>
          </a:p>
          <a:p>
            <a:pPr>
              <a:lnSpc>
                <a:spcPct val="110000"/>
              </a:lnSpc>
              <a:spcBef>
                <a:spcPts val="0"/>
              </a:spcBef>
              <a:buFont typeface="Arial" pitchFamily="34" charset="0"/>
              <a:buChar char="•"/>
            </a:pPr>
            <a:endParaRPr lang="en-US" b="1" dirty="0" smtClean="0"/>
          </a:p>
          <a:p>
            <a:pPr>
              <a:lnSpc>
                <a:spcPct val="110000"/>
              </a:lnSpc>
              <a:spcBef>
                <a:spcPts val="0"/>
              </a:spcBef>
              <a:buFont typeface="Arial" pitchFamily="34" charset="0"/>
              <a:buChar char="•"/>
            </a:pPr>
            <a:endParaRPr lang="en-US" b="1" dirty="0" smtClean="0"/>
          </a:p>
        </p:txBody>
      </p:sp>
      <p:sp>
        <p:nvSpPr>
          <p:cNvPr id="6" name="Slide Number Placeholder 5"/>
          <p:cNvSpPr>
            <a:spLocks noGrp="1"/>
          </p:cNvSpPr>
          <p:nvPr>
            <p:ph type="sldNum" sz="quarter" idx="12"/>
          </p:nvPr>
        </p:nvSpPr>
        <p:spPr/>
        <p:txBody>
          <a:bodyPr/>
          <a:lstStyle/>
          <a:p>
            <a:fld id="{0E49032C-FC1D-455E-94CE-D351C1237721}" type="slidenum">
              <a:rPr lang="en-US" smtClean="0"/>
              <a:pPr/>
              <a:t>1</a:t>
            </a:fld>
            <a:endParaRPr lang="en-US" dirty="0"/>
          </a:p>
        </p:txBody>
      </p:sp>
      <p:sp>
        <p:nvSpPr>
          <p:cNvPr id="8" name="TextBox 7"/>
          <p:cNvSpPr txBox="1"/>
          <p:nvPr/>
        </p:nvSpPr>
        <p:spPr>
          <a:xfrm>
            <a:off x="4953000" y="1447800"/>
            <a:ext cx="914400" cy="914400"/>
          </a:xfrm>
          <a:prstGeom prst="rect">
            <a:avLst/>
          </a:prstGeom>
        </p:spPr>
        <p:txBody>
          <a:bodyPr vert="horz" wrap="none" lIns="91440" tIns="45720" rIns="91440" bIns="45720" rtlCol="0">
            <a:normAutofit/>
          </a:bodyPr>
          <a:lstStyle/>
          <a:p>
            <a:pPr marL="342900" indent="-342900" algn="l" defTabSz="914400" rtl="0" eaLnBrk="1" latinLnBrk="0" hangingPunct="1">
              <a:spcBef>
                <a:spcPts val="800"/>
              </a:spcBef>
            </a:pPr>
            <a:endParaRPr lang="en-US" sz="1400" kern="1200" dirty="0" smtClean="0">
              <a:solidFill>
                <a:schemeClr val="tx1"/>
              </a:solidFill>
              <a:latin typeface="Verdana" pitchFamily="34" charset="0"/>
              <a:ea typeface="+mn-ea"/>
              <a:cs typeface="+mn-cs"/>
            </a:endParaRPr>
          </a:p>
        </p:txBody>
      </p:sp>
      <p:sp>
        <p:nvSpPr>
          <p:cNvPr id="9" name="TextBox 8"/>
          <p:cNvSpPr txBox="1"/>
          <p:nvPr/>
        </p:nvSpPr>
        <p:spPr>
          <a:xfrm>
            <a:off x="457200" y="990600"/>
            <a:ext cx="8229600" cy="685800"/>
          </a:xfrm>
          <a:prstGeom prst="rect">
            <a:avLst/>
          </a:prstGeom>
        </p:spPr>
        <p:txBody>
          <a:bodyPr vert="horz" wrap="square" lIns="91440" tIns="45720" rIns="91440" bIns="45720" rtlCol="0">
            <a:normAutofit/>
          </a:bodyPr>
          <a:lstStyle/>
          <a:p>
            <a:pPr marL="342900" indent="-342900" algn="l" defTabSz="914400" rtl="0" eaLnBrk="1" latinLnBrk="0" hangingPunct="1">
              <a:spcBef>
                <a:spcPts val="800"/>
              </a:spcBef>
            </a:pPr>
            <a:endParaRPr lang="en-US" sz="1400" kern="1200" dirty="0" smtClean="0">
              <a:solidFill>
                <a:schemeClr val="tx1"/>
              </a:solidFill>
              <a:latin typeface="Verdana" pitchFamily="34" charset="0"/>
              <a:ea typeface="+mn-ea"/>
              <a:cs typeface="+mn-cs"/>
            </a:endParaRPr>
          </a:p>
        </p:txBody>
      </p:sp>
      <p:sp>
        <p:nvSpPr>
          <p:cNvPr id="11" name="Rectangle 10"/>
          <p:cNvSpPr/>
          <p:nvPr/>
        </p:nvSpPr>
        <p:spPr>
          <a:xfrm>
            <a:off x="1586979" y="6341676"/>
            <a:ext cx="239168" cy="276999"/>
          </a:xfrm>
          <a:prstGeom prst="rect">
            <a:avLst/>
          </a:prstGeom>
        </p:spPr>
        <p:txBody>
          <a:bodyPr wrap="none">
            <a:spAutoFit/>
          </a:bodyPr>
          <a:lstStyle/>
          <a:p>
            <a:r>
              <a:rPr lang="en-US" sz="1200" dirty="0" smtClean="0">
                <a:solidFill>
                  <a:prstClr val="white"/>
                </a:solidFill>
              </a:rPr>
              <a:t>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p:txBody>
          <a:bodyPr/>
          <a:lstStyle/>
          <a:p>
            <a:r>
              <a:rPr lang="en-US" dirty="0" smtClean="0"/>
              <a:t>Ability to Repay/Qualified Mortgage</a:t>
            </a:r>
            <a:br>
              <a:rPr lang="en-US" dirty="0" smtClean="0"/>
            </a:br>
            <a:endParaRPr lang="en-US" sz="2000" dirty="0">
              <a:solidFill>
                <a:schemeClr val="tx1"/>
              </a:solidFill>
              <a:latin typeface="+mn-lt"/>
            </a:endParaRPr>
          </a:p>
        </p:txBody>
      </p:sp>
      <p:sp>
        <p:nvSpPr>
          <p:cNvPr id="7" name="Content Placeholder 6"/>
          <p:cNvSpPr>
            <a:spLocks noGrp="1"/>
          </p:cNvSpPr>
          <p:nvPr>
            <p:ph idx="1"/>
          </p:nvPr>
        </p:nvSpPr>
        <p:spPr>
          <a:xfrm>
            <a:off x="457200" y="1066800"/>
            <a:ext cx="8229600" cy="5047672"/>
          </a:xfrm>
        </p:spPr>
        <p:txBody>
          <a:bodyPr>
            <a:normAutofit/>
          </a:bodyPr>
          <a:lstStyle/>
          <a:p>
            <a:pPr marL="225425" lvl="1" indent="-225425">
              <a:spcBef>
                <a:spcPts val="0"/>
              </a:spcBef>
              <a:buNone/>
            </a:pPr>
            <a:r>
              <a:rPr lang="en-US" b="1" dirty="0" smtClean="0"/>
              <a:t>Basic directive: </a:t>
            </a:r>
            <a:r>
              <a:rPr lang="en-US" dirty="0" smtClean="0"/>
              <a:t>before closing a loan, make a </a:t>
            </a:r>
            <a:r>
              <a:rPr lang="en-US" b="1" dirty="0" smtClean="0"/>
              <a:t>reasonable </a:t>
            </a:r>
          </a:p>
          <a:p>
            <a:pPr marL="225425" lvl="1" indent="-225425">
              <a:spcBef>
                <a:spcPts val="0"/>
              </a:spcBef>
              <a:buNone/>
            </a:pPr>
            <a:r>
              <a:rPr lang="en-US" b="1" dirty="0" smtClean="0"/>
              <a:t>and good faith determination </a:t>
            </a:r>
            <a:r>
              <a:rPr lang="en-US" dirty="0" smtClean="0"/>
              <a:t>that the customer can repay</a:t>
            </a:r>
          </a:p>
          <a:p>
            <a:pPr marL="225425" lvl="1" indent="-225425">
              <a:spcBef>
                <a:spcPts val="0"/>
              </a:spcBef>
              <a:buNone/>
            </a:pPr>
            <a:r>
              <a:rPr lang="en-US" dirty="0" smtClean="0"/>
              <a:t>the debt.</a:t>
            </a:r>
          </a:p>
          <a:p>
            <a:pPr marL="225425" lvl="1" indent="-225425">
              <a:spcBef>
                <a:spcPts val="0"/>
              </a:spcBef>
              <a:buNone/>
            </a:pPr>
            <a:endParaRPr lang="en-US" sz="2000" dirty="0" smtClean="0"/>
          </a:p>
          <a:p>
            <a:pPr marL="225425" lvl="1" indent="-225425">
              <a:spcBef>
                <a:spcPts val="0"/>
              </a:spcBef>
              <a:buNone/>
            </a:pPr>
            <a:endParaRPr lang="en-US" sz="2000" dirty="0" smtClean="0"/>
          </a:p>
          <a:p>
            <a:pPr marL="625475" lvl="2" indent="-225425">
              <a:spcBef>
                <a:spcPts val="600"/>
              </a:spcBef>
              <a:spcAft>
                <a:spcPts val="600"/>
              </a:spcAft>
            </a:pPr>
            <a:r>
              <a:rPr lang="en-US" sz="2000" dirty="0" smtClean="0"/>
              <a:t>At Wells Fargo, applies to loan applications taken on or after Dec. 7, 2013</a:t>
            </a:r>
          </a:p>
          <a:p>
            <a:pPr marL="625475" lvl="2" indent="-225425">
              <a:spcBef>
                <a:spcPts val="600"/>
              </a:spcBef>
              <a:spcAft>
                <a:spcPts val="600"/>
              </a:spcAft>
            </a:pPr>
            <a:endParaRPr lang="en-US" sz="2000" dirty="0" smtClean="0"/>
          </a:p>
          <a:p>
            <a:pPr marL="625475" lvl="2" indent="-225425">
              <a:spcBef>
                <a:spcPts val="600"/>
              </a:spcBef>
              <a:spcAft>
                <a:spcPts val="600"/>
              </a:spcAft>
            </a:pPr>
            <a:r>
              <a:rPr lang="en-US" sz="2000" dirty="0" smtClean="0"/>
              <a:t>Lenders have no latitude to adjust or waive documentation requirements. </a:t>
            </a:r>
            <a:r>
              <a:rPr lang="en-US" sz="2000" b="1" dirty="0" smtClean="0"/>
              <a:t>Documentation guidelines must be followed exactly.</a:t>
            </a:r>
            <a:endParaRPr lang="en-US" sz="2000" dirty="0" smtClean="0"/>
          </a:p>
          <a:p>
            <a:pPr marL="625475" lvl="2" indent="-225425">
              <a:spcBef>
                <a:spcPts val="600"/>
              </a:spcBef>
              <a:spcAft>
                <a:spcPts val="600"/>
              </a:spcAft>
              <a:buNone/>
            </a:pPr>
            <a:endParaRPr lang="en-US" sz="2000" dirty="0" smtClean="0"/>
          </a:p>
          <a:p>
            <a:pPr marL="225425" lvl="1" indent="-225425">
              <a:spcBef>
                <a:spcPts val="600"/>
              </a:spcBef>
              <a:spcAft>
                <a:spcPts val="600"/>
              </a:spcAft>
              <a:buNone/>
            </a:pPr>
            <a:endParaRPr lang="en-US" sz="2200" dirty="0" smtClean="0"/>
          </a:p>
          <a:p>
            <a:pPr marL="225425" lvl="1" indent="-225425">
              <a:spcBef>
                <a:spcPts val="0"/>
              </a:spcBef>
              <a:buNone/>
            </a:pPr>
            <a:endParaRPr lang="en-US" sz="2400" dirty="0" smtClean="0"/>
          </a:p>
          <a:p>
            <a:pPr marL="225425" lvl="1" indent="-225425">
              <a:spcBef>
                <a:spcPts val="0"/>
              </a:spcBef>
              <a:buNone/>
            </a:pPr>
            <a:endParaRPr lang="en-US" sz="2400" dirty="0" smtClean="0"/>
          </a:p>
          <a:p>
            <a:pPr marL="625475" lvl="2" indent="-225425">
              <a:spcBef>
                <a:spcPts val="0"/>
              </a:spcBef>
              <a:buNone/>
            </a:pPr>
            <a:endParaRPr lang="en-US" dirty="0" smtClean="0"/>
          </a:p>
          <a:p>
            <a:pPr marL="625475" lvl="2" indent="-225425">
              <a:spcBef>
                <a:spcPts val="0"/>
              </a:spcBef>
              <a:buFont typeface="Wingdings" pitchFamily="2" charset="2"/>
              <a:buChar char="§"/>
            </a:pPr>
            <a:endParaRPr lang="en-US" dirty="0" smtClean="0"/>
          </a:p>
          <a:p>
            <a:pPr marL="625475" lvl="2" indent="-225425">
              <a:spcBef>
                <a:spcPts val="0"/>
              </a:spcBef>
              <a:buFont typeface="Wingdings" pitchFamily="2" charset="2"/>
              <a:buChar char="§"/>
            </a:pPr>
            <a:endParaRPr lang="en-US" b="1"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p:txBody>
          <a:bodyPr/>
          <a:lstStyle/>
          <a:p>
            <a:r>
              <a:rPr lang="en-US" dirty="0" smtClean="0"/>
              <a:t>Ability to Repay</a:t>
            </a:r>
            <a:br>
              <a:rPr lang="en-US" dirty="0" smtClean="0"/>
            </a:br>
            <a:endParaRPr lang="en-US" sz="2000" dirty="0">
              <a:solidFill>
                <a:schemeClr val="tx1"/>
              </a:solidFill>
              <a:latin typeface="+mn-lt"/>
            </a:endParaRPr>
          </a:p>
        </p:txBody>
      </p:sp>
      <p:sp>
        <p:nvSpPr>
          <p:cNvPr id="7" name="Content Placeholder 6"/>
          <p:cNvSpPr>
            <a:spLocks noGrp="1"/>
          </p:cNvSpPr>
          <p:nvPr>
            <p:ph idx="1"/>
          </p:nvPr>
        </p:nvSpPr>
        <p:spPr>
          <a:xfrm>
            <a:off x="457200" y="1066800"/>
            <a:ext cx="8229600" cy="3124200"/>
          </a:xfrm>
        </p:spPr>
        <p:txBody>
          <a:bodyPr>
            <a:normAutofit/>
          </a:bodyPr>
          <a:lstStyle/>
          <a:p>
            <a:pPr marL="225425" lvl="1" indent="-225425">
              <a:spcBef>
                <a:spcPts val="0"/>
              </a:spcBef>
              <a:buNone/>
            </a:pPr>
            <a:r>
              <a:rPr lang="en-US" sz="2400" dirty="0" smtClean="0"/>
              <a:t>A highlight of the new rules includes an ability-to-</a:t>
            </a:r>
          </a:p>
          <a:p>
            <a:pPr marL="225425" lvl="1" indent="-225425">
              <a:spcBef>
                <a:spcPts val="0"/>
              </a:spcBef>
              <a:buNone/>
            </a:pPr>
            <a:r>
              <a:rPr lang="en-US" sz="2400" dirty="0" smtClean="0"/>
              <a:t>repay standard: </a:t>
            </a:r>
          </a:p>
          <a:p>
            <a:pPr marL="225425" lvl="1" indent="-225425">
              <a:spcBef>
                <a:spcPts val="0"/>
              </a:spcBef>
              <a:buNone/>
            </a:pPr>
            <a:endParaRPr lang="en-US" sz="2400" dirty="0" smtClean="0"/>
          </a:p>
          <a:p>
            <a:pPr marL="225425" lvl="1" indent="-225425">
              <a:spcBef>
                <a:spcPts val="0"/>
              </a:spcBef>
              <a:buNone/>
            </a:pPr>
            <a:endParaRPr lang="en-US" sz="2400" dirty="0" smtClean="0"/>
          </a:p>
          <a:p>
            <a:pPr marL="225425" lvl="1" indent="-225425">
              <a:spcBef>
                <a:spcPts val="0"/>
              </a:spcBef>
              <a:buNone/>
            </a:pPr>
            <a:endParaRPr lang="en-US" sz="2400" dirty="0" smtClean="0"/>
          </a:p>
          <a:p>
            <a:pPr marL="225425" lvl="1" indent="-225425">
              <a:spcBef>
                <a:spcPts val="0"/>
              </a:spcBef>
              <a:buNone/>
            </a:pPr>
            <a:endParaRPr lang="en-US" sz="2400" dirty="0" smtClean="0"/>
          </a:p>
          <a:p>
            <a:pPr marL="225425" lvl="1" indent="-225425">
              <a:spcBef>
                <a:spcPts val="0"/>
              </a:spcBef>
              <a:buNone/>
            </a:pPr>
            <a:endParaRPr lang="en-US" sz="2400" dirty="0" smtClean="0"/>
          </a:p>
          <a:p>
            <a:pPr marL="225425" lvl="1" indent="-225425">
              <a:spcBef>
                <a:spcPts val="0"/>
              </a:spcBef>
              <a:buNone/>
            </a:pPr>
            <a:endParaRPr lang="en-US" sz="1400" dirty="0" smtClean="0"/>
          </a:p>
          <a:p>
            <a:pPr marL="1316038" lvl="4" indent="-333375">
              <a:spcBef>
                <a:spcPts val="0"/>
              </a:spcBef>
              <a:buNone/>
            </a:pPr>
            <a:endParaRPr lang="en-US" b="1" kern="1200" dirty="0" smtClean="0">
              <a:solidFill>
                <a:srgbClr val="688FCF"/>
              </a:solidFill>
              <a:latin typeface="Verdana" pitchFamily="34" charset="0"/>
              <a:ea typeface="MS PGothic"/>
              <a:cs typeface="MS PGothic"/>
            </a:endParaRPr>
          </a:p>
          <a:p>
            <a:pPr marL="57150" lvl="1" indent="0">
              <a:spcBef>
                <a:spcPts val="0"/>
              </a:spcBef>
              <a:buNone/>
            </a:pPr>
            <a:endParaRPr lang="en-US" dirty="0" smtClean="0"/>
          </a:p>
          <a:p>
            <a:pPr marL="57150" lvl="1" indent="0">
              <a:spcBef>
                <a:spcPts val="0"/>
              </a:spcBef>
              <a:buNone/>
            </a:pPr>
            <a:endParaRPr lang="en-US" sz="1400" dirty="0" smtClean="0"/>
          </a:p>
          <a:p>
            <a:pPr marL="225425" lvl="1" indent="-225425">
              <a:spcBef>
                <a:spcPts val="0"/>
              </a:spcBef>
              <a:buFont typeface="Wingdings" pitchFamily="2" charset="2"/>
              <a:buChar char="§"/>
            </a:pPr>
            <a:endParaRPr lang="en-US" sz="6400" dirty="0" smtClean="0"/>
          </a:p>
          <a:p>
            <a:pPr marL="225425" lvl="1" indent="-225425">
              <a:spcBef>
                <a:spcPts val="0"/>
              </a:spcBef>
              <a:buNone/>
            </a:pPr>
            <a:endParaRPr lang="en-US" sz="6400" dirty="0" smtClean="0"/>
          </a:p>
        </p:txBody>
      </p:sp>
      <p:sp>
        <p:nvSpPr>
          <p:cNvPr id="6" name="Slide Number Placeholder 5"/>
          <p:cNvSpPr>
            <a:spLocks noGrp="1"/>
          </p:cNvSpPr>
          <p:nvPr>
            <p:ph type="sldNum" sz="quarter" idx="4294967295"/>
          </p:nvPr>
        </p:nvSpPr>
        <p:spPr>
          <a:xfrm>
            <a:off x="7010400" y="6629400"/>
            <a:ext cx="2133600" cy="228600"/>
          </a:xfrm>
          <a:prstGeom prst="rect">
            <a:avLst/>
          </a:prstGeom>
        </p:spPr>
        <p:txBody>
          <a:bodyPr/>
          <a:lstStyle/>
          <a:p>
            <a:fld id="{0E49032C-FC1D-455E-94CE-D351C1237721}" type="slidenum">
              <a:rPr lang="en-US" smtClean="0"/>
              <a:pPr/>
              <a:t>3</a:t>
            </a:fld>
            <a:endParaRPr lang="en-US" dirty="0"/>
          </a:p>
        </p:txBody>
      </p:sp>
      <p:sp>
        <p:nvSpPr>
          <p:cNvPr id="5" name="Rectangle 4"/>
          <p:cNvSpPr/>
          <p:nvPr/>
        </p:nvSpPr>
        <p:spPr>
          <a:xfrm>
            <a:off x="533400" y="2133600"/>
            <a:ext cx="8077200" cy="1524000"/>
          </a:xfrm>
          <a:prstGeom prst="rect">
            <a:avLst/>
          </a:prstGeom>
          <a:solidFill>
            <a:srgbClr val="688F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Borrowers</a:t>
            </a:r>
            <a:r>
              <a:rPr lang="en-US" sz="2400" dirty="0" smtClean="0"/>
              <a:t> </a:t>
            </a:r>
            <a:r>
              <a:rPr lang="en-US" sz="2400" b="1" dirty="0" smtClean="0"/>
              <a:t>must provide</a:t>
            </a:r>
            <a:r>
              <a:rPr lang="en-US" sz="2400" dirty="0" smtClean="0"/>
              <a:t>—</a:t>
            </a:r>
            <a:r>
              <a:rPr lang="en-US" sz="2400" b="1" dirty="0" smtClean="0"/>
              <a:t>lenders must verify </a:t>
            </a:r>
            <a:endParaRPr lang="en-US" sz="2400" dirty="0" smtClean="0"/>
          </a:p>
          <a:p>
            <a:pPr algn="ctr"/>
            <a:r>
              <a:rPr lang="en-US" sz="2400" dirty="0" smtClean="0"/>
              <a:t>information documenting that the borrower </a:t>
            </a:r>
          </a:p>
          <a:p>
            <a:pPr algn="ctr"/>
            <a:r>
              <a:rPr lang="en-US" sz="2400" b="1" dirty="0" smtClean="0"/>
              <a:t>can afford </a:t>
            </a:r>
            <a:r>
              <a:rPr lang="en-US" sz="2400" dirty="0" smtClean="0"/>
              <a:t>the loan they are receiving.</a:t>
            </a:r>
          </a:p>
        </p:txBody>
      </p:sp>
      <p:sp>
        <p:nvSpPr>
          <p:cNvPr id="9" name="TextBox 8"/>
          <p:cNvSpPr txBox="1"/>
          <p:nvPr/>
        </p:nvSpPr>
        <p:spPr>
          <a:xfrm>
            <a:off x="1596571" y="3964900"/>
            <a:ext cx="7112000" cy="2215991"/>
          </a:xfrm>
          <a:prstGeom prst="rect">
            <a:avLst/>
          </a:prstGeom>
          <a:noFill/>
        </p:spPr>
        <p:txBody>
          <a:bodyPr wrap="square" rtlCol="0">
            <a:spAutoFit/>
          </a:bodyPr>
          <a:lstStyle/>
          <a:p>
            <a:pPr marL="225425" lvl="1" indent="-225425">
              <a:spcBef>
                <a:spcPts val="0"/>
              </a:spcBef>
              <a:buNone/>
            </a:pPr>
            <a:endParaRPr lang="en-US" sz="1400" dirty="0" smtClean="0"/>
          </a:p>
          <a:p>
            <a:pPr marL="228600" lvl="4" indent="-228600">
              <a:spcBef>
                <a:spcPts val="0"/>
              </a:spcBef>
              <a:buFont typeface="Arial" pitchFamily="34" charset="0"/>
              <a:buChar char="•"/>
            </a:pPr>
            <a:r>
              <a:rPr lang="en-US" sz="1600" dirty="0" smtClean="0"/>
              <a:t>Before a loan can be approved, borrowers must prove they have sufficient assets or income to repay  their mortgage or home equity loan</a:t>
            </a:r>
          </a:p>
          <a:p>
            <a:pPr marL="228600" lvl="4" indent="-228600">
              <a:spcBef>
                <a:spcPts val="0"/>
              </a:spcBef>
              <a:buFont typeface="Arial" pitchFamily="34" charset="0"/>
              <a:buChar char="•"/>
            </a:pPr>
            <a:endParaRPr lang="en-US" sz="1600" dirty="0" smtClean="0"/>
          </a:p>
          <a:p>
            <a:pPr marL="228600" lvl="4" indent="-228600">
              <a:spcBef>
                <a:spcPts val="0"/>
              </a:spcBef>
              <a:buFont typeface="Arial" pitchFamily="34" charset="0"/>
              <a:buChar char="•"/>
            </a:pPr>
            <a:r>
              <a:rPr lang="en-US" sz="1600" dirty="0" smtClean="0"/>
              <a:t>Documentation MUST be retained in the loan file to show ability to repay was validated</a:t>
            </a:r>
          </a:p>
          <a:p>
            <a:pPr marL="228600" lvl="4" indent="-228600">
              <a:spcBef>
                <a:spcPts val="0"/>
              </a:spcBef>
              <a:buFont typeface="Arial" pitchFamily="34" charset="0"/>
              <a:buChar char="•"/>
            </a:pPr>
            <a:endParaRPr lang="en-US" sz="1400" dirty="0" smtClean="0"/>
          </a:p>
          <a:p>
            <a:endParaRPr lang="en-US" sz="1400" b="1" dirty="0" smtClean="0">
              <a:solidFill>
                <a:srgbClr val="688FCF"/>
              </a:solidFill>
            </a:endParaRPr>
          </a:p>
        </p:txBody>
      </p:sp>
      <p:sp>
        <p:nvSpPr>
          <p:cNvPr id="10" name="Right Arrow 9"/>
          <p:cNvSpPr/>
          <p:nvPr/>
        </p:nvSpPr>
        <p:spPr>
          <a:xfrm>
            <a:off x="145143" y="4038600"/>
            <a:ext cx="1451429" cy="1066800"/>
          </a:xfrm>
          <a:prstGeom prst="rightArrow">
            <a:avLst/>
          </a:prstGeom>
          <a:solidFill>
            <a:srgbClr val="F5A24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to Repay</a:t>
            </a:r>
            <a:endParaRPr lang="en-US" dirty="0"/>
          </a:p>
        </p:txBody>
      </p:sp>
      <p:sp>
        <p:nvSpPr>
          <p:cNvPr id="3" name="Content Placeholder 2"/>
          <p:cNvSpPr>
            <a:spLocks noGrp="1"/>
          </p:cNvSpPr>
          <p:nvPr>
            <p:ph idx="1"/>
          </p:nvPr>
        </p:nvSpPr>
        <p:spPr>
          <a:xfrm>
            <a:off x="457200" y="914400"/>
            <a:ext cx="8229600" cy="5562600"/>
          </a:xfrm>
        </p:spPr>
        <p:txBody>
          <a:bodyPr>
            <a:normAutofit fontScale="62500" lnSpcReduction="20000"/>
          </a:bodyPr>
          <a:lstStyle/>
          <a:p>
            <a:r>
              <a:rPr lang="en-US" sz="3200" dirty="0" smtClean="0">
                <a:ea typeface="Verdana" panose="020B0604030504040204" pitchFamily="34" charset="0"/>
                <a:cs typeface="Verdana" panose="020B0604030504040204" pitchFamily="34" charset="0"/>
              </a:rPr>
              <a:t>A </a:t>
            </a:r>
            <a:r>
              <a:rPr lang="en-US" sz="3200" dirty="0">
                <a:ea typeface="Verdana" panose="020B0604030504040204" pitchFamily="34" charset="0"/>
                <a:cs typeface="Verdana" panose="020B0604030504040204" pitchFamily="34" charset="0"/>
              </a:rPr>
              <a:t>reasonable , good-faith ability-to-repay evaluation must include these eight underwriting criteria:</a:t>
            </a:r>
          </a:p>
          <a:p>
            <a:endParaRPr lang="en-US" dirty="0">
              <a:ea typeface="Verdana" panose="020B0604030504040204" pitchFamily="34" charset="0"/>
              <a:cs typeface="Verdana" panose="020B0604030504040204" pitchFamily="34" charset="0"/>
            </a:endParaRPr>
          </a:p>
          <a:p>
            <a:pPr marL="628650" lvl="1" indent="-228600">
              <a:buFont typeface="+mj-lt"/>
              <a:buAutoNum type="arabicPeriod"/>
            </a:pPr>
            <a:r>
              <a:rPr lang="en-US" sz="2600" dirty="0">
                <a:ea typeface="Verdana" panose="020B0604030504040204" pitchFamily="34" charset="0"/>
                <a:cs typeface="Verdana" panose="020B0604030504040204" pitchFamily="34" charset="0"/>
              </a:rPr>
              <a:t>Current or reasonable expected income or assets that the customer will use to repay the loan</a:t>
            </a:r>
          </a:p>
          <a:p>
            <a:pPr marL="628650" lvl="1" indent="-228600">
              <a:buFont typeface="+mj-lt"/>
              <a:buAutoNum type="arabicPeriod"/>
            </a:pPr>
            <a:r>
              <a:rPr lang="en-US" sz="2600" dirty="0">
                <a:ea typeface="Verdana" panose="020B0604030504040204" pitchFamily="34" charset="0"/>
                <a:cs typeface="Verdana" panose="020B0604030504040204" pitchFamily="34" charset="0"/>
              </a:rPr>
              <a:t>Current employment status</a:t>
            </a:r>
          </a:p>
          <a:p>
            <a:pPr marL="628650" lvl="1" indent="-228600">
              <a:buFont typeface="+mj-lt"/>
              <a:buAutoNum type="arabicPeriod"/>
            </a:pPr>
            <a:r>
              <a:rPr lang="en-US" sz="2600" dirty="0">
                <a:ea typeface="Verdana" panose="020B0604030504040204" pitchFamily="34" charset="0"/>
                <a:cs typeface="Verdana" panose="020B0604030504040204" pitchFamily="34" charset="0"/>
              </a:rPr>
              <a:t>Credit history</a:t>
            </a:r>
          </a:p>
          <a:p>
            <a:pPr marL="628650" lvl="1" indent="-228600">
              <a:buFont typeface="+mj-lt"/>
              <a:buAutoNum type="arabicPeriod"/>
            </a:pPr>
            <a:r>
              <a:rPr lang="en-US" sz="2600" dirty="0">
                <a:ea typeface="Verdana" panose="020B0604030504040204" pitchFamily="34" charset="0"/>
                <a:cs typeface="Verdana" panose="020B0604030504040204" pitchFamily="34" charset="0"/>
              </a:rPr>
              <a:t>Monthly mortgage payment-calculated using the fully-indexed rate and the monthly, fully amortizing payment</a:t>
            </a:r>
          </a:p>
          <a:p>
            <a:pPr marL="628650" lvl="1" indent="-228600">
              <a:buFont typeface="+mj-lt"/>
              <a:buAutoNum type="arabicPeriod"/>
            </a:pPr>
            <a:r>
              <a:rPr lang="en-US" sz="2600" dirty="0">
                <a:ea typeface="Verdana" panose="020B0604030504040204" pitchFamily="34" charset="0"/>
                <a:cs typeface="Verdana" panose="020B0604030504040204" pitchFamily="34" charset="0"/>
              </a:rPr>
              <a:t>Monthly payments on simultaneous loans associated with the property</a:t>
            </a:r>
          </a:p>
          <a:p>
            <a:pPr marL="628650" lvl="1" indent="-228600">
              <a:buFont typeface="+mj-lt"/>
              <a:buAutoNum type="arabicPeriod"/>
            </a:pPr>
            <a:r>
              <a:rPr lang="en-US" sz="2600" dirty="0">
                <a:ea typeface="Verdana" panose="020B0604030504040204" pitchFamily="34" charset="0"/>
                <a:cs typeface="Verdana" panose="020B0604030504040204" pitchFamily="34" charset="0"/>
              </a:rPr>
              <a:t>Monthly payments for other mortgage-related obligations, such as property taxes</a:t>
            </a:r>
          </a:p>
          <a:p>
            <a:pPr marL="628650" lvl="1" indent="-228600">
              <a:buFont typeface="+mj-lt"/>
              <a:buAutoNum type="arabicPeriod"/>
            </a:pPr>
            <a:r>
              <a:rPr lang="en-US" sz="2600" dirty="0">
                <a:ea typeface="Verdana" panose="020B0604030504040204" pitchFamily="34" charset="0"/>
                <a:cs typeface="Verdana" panose="020B0604030504040204" pitchFamily="34" charset="0"/>
              </a:rPr>
              <a:t>Other debt obligations, alimony and child-support</a:t>
            </a:r>
          </a:p>
          <a:p>
            <a:pPr marL="628650" lvl="1" indent="-228600">
              <a:buFont typeface="+mj-lt"/>
              <a:buAutoNum type="arabicPeriod"/>
            </a:pPr>
            <a:r>
              <a:rPr lang="en-US" sz="2600" dirty="0">
                <a:ea typeface="Verdana" panose="020B0604030504040204" pitchFamily="34" charset="0"/>
                <a:cs typeface="Verdana" panose="020B0604030504040204" pitchFamily="34" charset="0"/>
              </a:rPr>
              <a:t>Monthly debt payment, including he mortgage, compared to monthly income—the debt-to-income ratio or DTI.</a:t>
            </a:r>
          </a:p>
          <a:p>
            <a:pPr marL="228600" indent="-228600">
              <a:buFont typeface="+mj-lt"/>
              <a:buAutoNum type="arabicPeriod"/>
            </a:pPr>
            <a:endParaRPr lang="en-US" dirty="0">
              <a:ea typeface="Verdana" panose="020B0604030504040204" pitchFamily="34" charset="0"/>
              <a:cs typeface="Verdana" panose="020B0604030504040204" pitchFamily="34" charset="0"/>
            </a:endParaRPr>
          </a:p>
          <a:p>
            <a:pPr marL="228600" indent="-228600"/>
            <a:r>
              <a:rPr lang="en-US" sz="3200" dirty="0">
                <a:ea typeface="Verdana" panose="020B0604030504040204" pitchFamily="34" charset="0"/>
                <a:cs typeface="Verdana" panose="020B0604030504040204" pitchFamily="34" charset="0"/>
              </a:rPr>
              <a:t>Because we’re required to verify information that shows a borrower can afford the </a:t>
            </a:r>
            <a:r>
              <a:rPr lang="en-US" sz="3200" dirty="0" smtClean="0">
                <a:ea typeface="Verdana" panose="020B0604030504040204" pitchFamily="34" charset="0"/>
                <a:cs typeface="Verdana" panose="020B0604030504040204" pitchFamily="34" charset="0"/>
              </a:rPr>
              <a:t>loan </a:t>
            </a:r>
            <a:r>
              <a:rPr lang="en-US" sz="3200" dirty="0">
                <a:ea typeface="Verdana" panose="020B0604030504040204" pitchFamily="34" charset="0"/>
                <a:cs typeface="Verdana" panose="020B0604030504040204" pitchFamily="34" charset="0"/>
              </a:rPr>
              <a:t>they are receiving, we are expected to fully document his or her ability to replay.</a:t>
            </a:r>
          </a:p>
        </p:txBody>
      </p:sp>
      <p:sp>
        <p:nvSpPr>
          <p:cNvPr id="4" name="Slide Number Placeholder 3"/>
          <p:cNvSpPr>
            <a:spLocks noGrp="1"/>
          </p:cNvSpPr>
          <p:nvPr>
            <p:ph type="sldNum" sz="quarter" idx="12"/>
          </p:nvPr>
        </p:nvSpPr>
        <p:spPr/>
        <p:txBody>
          <a:bodyPr/>
          <a:lstStyle/>
          <a:p>
            <a:fld id="{0E49032C-FC1D-455E-94CE-D351C1237721}" type="slidenum">
              <a:rPr lang="en-US" smtClean="0"/>
              <a:pPr/>
              <a:t>4</a:t>
            </a:fld>
            <a:endParaRPr lang="en-US" dirty="0"/>
          </a:p>
        </p:txBody>
      </p:sp>
    </p:spTree>
    <p:extLst>
      <p:ext uri="{BB962C8B-B14F-4D97-AF65-F5344CB8AC3E}">
        <p14:creationId xmlns:p14="http://schemas.microsoft.com/office/powerpoint/2010/main" val="197684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3" name="Rectangle 9"/>
          <p:cNvSpPr>
            <a:spLocks noGrp="1" noChangeArrowheads="1"/>
          </p:cNvSpPr>
          <p:nvPr>
            <p:ph type="title"/>
          </p:nvPr>
        </p:nvSpPr>
        <p:spPr/>
        <p:txBody>
          <a:bodyPr/>
          <a:lstStyle/>
          <a:p>
            <a:r>
              <a:rPr lang="en-US" dirty="0" smtClean="0"/>
              <a:t>Qualified Mortgage Defined</a:t>
            </a:r>
            <a:br>
              <a:rPr lang="en-US" dirty="0" smtClean="0"/>
            </a:br>
            <a:endParaRPr lang="en-US" sz="2000" dirty="0">
              <a:solidFill>
                <a:schemeClr val="tx1"/>
              </a:solidFill>
              <a:latin typeface="+mn-lt"/>
            </a:endParaRPr>
          </a:p>
        </p:txBody>
      </p:sp>
      <p:sp>
        <p:nvSpPr>
          <p:cNvPr id="7" name="Content Placeholder 6"/>
          <p:cNvSpPr>
            <a:spLocks noGrp="1"/>
          </p:cNvSpPr>
          <p:nvPr>
            <p:ph idx="1"/>
          </p:nvPr>
        </p:nvSpPr>
        <p:spPr>
          <a:xfrm>
            <a:off x="457200" y="914400"/>
            <a:ext cx="8229600" cy="4038600"/>
          </a:xfrm>
        </p:spPr>
        <p:txBody>
          <a:bodyPr>
            <a:normAutofit/>
          </a:bodyPr>
          <a:lstStyle/>
          <a:p>
            <a:pPr>
              <a:spcBef>
                <a:spcPts val="0"/>
              </a:spcBef>
              <a:buNone/>
            </a:pPr>
            <a:r>
              <a:rPr lang="en-US" sz="1800" b="1" dirty="0" smtClean="0"/>
              <a:t>Product feature restrictions</a:t>
            </a:r>
          </a:p>
          <a:p>
            <a:pPr lvl="1">
              <a:spcBef>
                <a:spcPts val="0"/>
              </a:spcBef>
              <a:buFont typeface="Wingdings" pitchFamily="2" charset="2"/>
              <a:buChar char="§"/>
            </a:pPr>
            <a:r>
              <a:rPr lang="en-US" sz="1300" dirty="0" smtClean="0"/>
              <a:t>Loans with terms greater than 30 years</a:t>
            </a:r>
          </a:p>
          <a:p>
            <a:pPr lvl="1">
              <a:spcBef>
                <a:spcPts val="0"/>
              </a:spcBef>
              <a:buFont typeface="Wingdings" pitchFamily="2" charset="2"/>
              <a:buChar char="§"/>
            </a:pPr>
            <a:r>
              <a:rPr lang="en-US" sz="1300" dirty="0" smtClean="0"/>
              <a:t>Balloon loans and negative amortization loans</a:t>
            </a:r>
          </a:p>
          <a:p>
            <a:pPr lvl="1">
              <a:spcBef>
                <a:spcPts val="0"/>
              </a:spcBef>
              <a:buFont typeface="Wingdings" pitchFamily="2" charset="2"/>
              <a:buChar char="§"/>
            </a:pPr>
            <a:r>
              <a:rPr lang="en-US" sz="1300" dirty="0" smtClean="0"/>
              <a:t>Interest-only loans</a:t>
            </a:r>
          </a:p>
          <a:p>
            <a:pPr lvl="1">
              <a:spcBef>
                <a:spcPts val="0"/>
              </a:spcBef>
              <a:buFont typeface="Wingdings" pitchFamily="2" charset="2"/>
              <a:buChar char="§"/>
            </a:pPr>
            <a:r>
              <a:rPr lang="en-US" sz="1300" dirty="0" smtClean="0"/>
              <a:t>If an ARM, must use the maximum rate that’s applicable for the first five years in assessing income ratios</a:t>
            </a:r>
          </a:p>
          <a:p>
            <a:pPr lvl="1">
              <a:spcBef>
                <a:spcPts val="0"/>
              </a:spcBef>
              <a:buNone/>
            </a:pPr>
            <a:endParaRPr lang="en-US" sz="1600" dirty="0" smtClean="0"/>
          </a:p>
          <a:p>
            <a:pPr>
              <a:spcBef>
                <a:spcPts val="0"/>
              </a:spcBef>
              <a:buNone/>
            </a:pPr>
            <a:r>
              <a:rPr lang="en-US" sz="1800" b="1" dirty="0" smtClean="0"/>
              <a:t>Underwriting requirements</a:t>
            </a:r>
          </a:p>
          <a:p>
            <a:pPr lvl="1">
              <a:spcBef>
                <a:spcPts val="0"/>
              </a:spcBef>
              <a:buFont typeface="Wingdings" pitchFamily="2" charset="2"/>
              <a:buChar char="§"/>
            </a:pPr>
            <a:r>
              <a:rPr lang="en-US" sz="1400" b="1" dirty="0" smtClean="0"/>
              <a:t>Permanent method: </a:t>
            </a:r>
            <a:r>
              <a:rPr lang="en-US" sz="1300" dirty="0" smtClean="0"/>
              <a:t>Total DTI ratio is less than or equal to 43 percent as defined by Appendix Q of the final rule</a:t>
            </a:r>
          </a:p>
          <a:p>
            <a:pPr lvl="1">
              <a:spcBef>
                <a:spcPts val="0"/>
              </a:spcBef>
              <a:buFont typeface="Wingdings" pitchFamily="2" charset="2"/>
              <a:buChar char="§"/>
            </a:pPr>
            <a:endParaRPr lang="en-US" sz="1400" dirty="0" smtClean="0"/>
          </a:p>
          <a:p>
            <a:pPr lvl="1">
              <a:spcBef>
                <a:spcPts val="0"/>
              </a:spcBef>
              <a:buFont typeface="Wingdings" pitchFamily="2" charset="2"/>
              <a:buChar char="§"/>
            </a:pPr>
            <a:r>
              <a:rPr lang="en-US" sz="1400" b="1" dirty="0" smtClean="0"/>
              <a:t>Temporary alternative:  </a:t>
            </a:r>
            <a:r>
              <a:rPr lang="en-US" sz="1300" dirty="0" smtClean="0"/>
              <a:t>Loan meets requirements of—and eligible to be purchased, guaranteed or insured by (1) GSEs or (2) HUD, Dept. of Veterans Affairs, Department of Agriculture or Rural Housing Service</a:t>
            </a:r>
          </a:p>
          <a:p>
            <a:pPr lvl="1">
              <a:spcBef>
                <a:spcPts val="0"/>
              </a:spcBef>
              <a:buNone/>
            </a:pPr>
            <a:endParaRPr lang="en-US" sz="1400" dirty="0" smtClean="0"/>
          </a:p>
          <a:p>
            <a:pPr lvl="1">
              <a:spcBef>
                <a:spcPts val="0"/>
              </a:spcBef>
              <a:buFont typeface="Wingdings" pitchFamily="2" charset="2"/>
              <a:buChar char="§"/>
            </a:pPr>
            <a:r>
              <a:rPr lang="en-US" sz="1400" b="1" dirty="0" smtClean="0"/>
              <a:t>Documentation: </a:t>
            </a:r>
            <a:r>
              <a:rPr lang="en-US" sz="1300" dirty="0" smtClean="0"/>
              <a:t>Full documentation is required and based on existing FHA full-doc requirements</a:t>
            </a:r>
          </a:p>
          <a:p>
            <a:pPr>
              <a:spcBef>
                <a:spcPts val="0"/>
              </a:spcBef>
              <a:buNone/>
            </a:pPr>
            <a:endParaRPr lang="en-US" sz="1800" dirty="0" smtClean="0"/>
          </a:p>
          <a:p>
            <a:pPr algn="just">
              <a:spcBef>
                <a:spcPts val="0"/>
              </a:spcBef>
              <a:buNone/>
            </a:pPr>
            <a:endParaRPr lang="en-US" b="1" dirty="0" smtClean="0"/>
          </a:p>
          <a:p>
            <a:pPr algn="just"/>
            <a:endParaRPr lang="en-US" sz="2000" dirty="0" smtClean="0"/>
          </a:p>
        </p:txBody>
      </p:sp>
      <p:sp>
        <p:nvSpPr>
          <p:cNvPr id="6" name="Slide Number Placeholder 5"/>
          <p:cNvSpPr>
            <a:spLocks noGrp="1"/>
          </p:cNvSpPr>
          <p:nvPr>
            <p:ph type="sldNum" sz="quarter" idx="4294967295"/>
          </p:nvPr>
        </p:nvSpPr>
        <p:spPr>
          <a:xfrm>
            <a:off x="7010400" y="6553200"/>
            <a:ext cx="2133600" cy="228600"/>
          </a:xfrm>
          <a:prstGeom prst="rect">
            <a:avLst/>
          </a:prstGeom>
        </p:spPr>
        <p:txBody>
          <a:bodyPr/>
          <a:lstStyle/>
          <a:p>
            <a:pPr algn="r"/>
            <a:fld id="{0E49032C-FC1D-455E-94CE-D351C1237721}" type="slidenum">
              <a:rPr lang="en-US" smtClean="0"/>
              <a:pPr algn="r"/>
              <a:t>5</a:t>
            </a:fld>
            <a:endParaRPr lang="en-US" dirty="0"/>
          </a:p>
        </p:txBody>
      </p:sp>
    </p:spTree>
    <p:custDataLst>
      <p:tags r:id="rId1"/>
    </p:custDataLst>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IMING" val="|4.9|10.1|9.4"/>
</p:tagLst>
</file>

<file path=ppt/theme/theme1.xml><?xml version="1.0" encoding="utf-8"?>
<a:theme xmlns:a="http://schemas.openxmlformats.org/drawingml/2006/main" name="WFHM_Template_2007">
  <a:themeElements>
    <a:clrScheme name="Office">
      <a:dk1>
        <a:sysClr val="windowText" lastClr="000000"/>
      </a:dk1>
      <a:lt1>
        <a:sysClr val="window" lastClr="FFFFFF"/>
      </a:lt1>
      <a:dk2>
        <a:srgbClr val="BB0826"/>
      </a:dk2>
      <a:lt2>
        <a:srgbClr val="AFAFAF"/>
      </a:lt2>
      <a:accent1>
        <a:srgbClr val="688FCF"/>
      </a:accent1>
      <a:accent2>
        <a:srgbClr val="F28B13"/>
      </a:accent2>
      <a:accent3>
        <a:srgbClr val="739600"/>
      </a:accent3>
      <a:accent4>
        <a:srgbClr val="F25316"/>
      </a:accent4>
      <a:accent5>
        <a:srgbClr val="C2BF00"/>
      </a:accent5>
      <a:accent6>
        <a:srgbClr val="696B6E"/>
      </a:accent6>
      <a:hlink>
        <a:srgbClr val="336699"/>
      </a:hlink>
      <a:folHlink>
        <a:srgbClr val="336699"/>
      </a:folHlink>
    </a:clrScheme>
    <a:fontScheme name="Wells Fargo">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cap="sq">
          <a:solidFill>
            <a:schemeClr val="tx1"/>
          </a:solidFill>
          <a:tailEnd type="triangle" w="lg" len="med"/>
        </a:ln>
      </a:spPr>
      <a:bodyPr/>
      <a:lstStyle/>
      <a:style>
        <a:lnRef idx="1">
          <a:schemeClr val="accent1"/>
        </a:lnRef>
        <a:fillRef idx="0">
          <a:schemeClr val="accent1"/>
        </a:fillRef>
        <a:effectRef idx="0">
          <a:schemeClr val="accent1"/>
        </a:effectRef>
        <a:fontRef idx="minor">
          <a:schemeClr val="tx1"/>
        </a:fontRef>
      </a:style>
    </a:lnDef>
    <a:txDef>
      <a:spPr/>
      <a:bodyPr vert="horz" wrap="square" lIns="91440" tIns="45720" rIns="91440" bIns="45720" rtlCol="0">
        <a:normAutofit/>
      </a:bodyPr>
      <a:lstStyle>
        <a:defPPr marL="342900" indent="-342900" algn="l" defTabSz="914400" rtl="0" eaLnBrk="1" latinLnBrk="0" hangingPunct="1">
          <a:spcBef>
            <a:spcPts val="800"/>
          </a:spcBef>
          <a:defRPr sz="1400" kern="1200" dirty="0" err="1" smtClean="0">
            <a:solidFill>
              <a:schemeClr val="tx1"/>
            </a:solidFill>
            <a:latin typeface="Verdana" pitchFamily="34" charset="0"/>
            <a:ea typeface="+mn-ea"/>
            <a:cs typeface="+mn-cs"/>
          </a:defRPr>
        </a:defPPr>
      </a:lstStyle>
    </a:txDef>
  </a:objectDefaults>
  <a:extraClrSchemeLst/>
  <a:custClrLst>
    <a:custClr name="Custom Color 1">
      <a:srgbClr val="FCC60A"/>
    </a:custClr>
    <a:custClr name="Custom Color 2">
      <a:srgbClr val="A4BCE2"/>
    </a:custClr>
    <a:custClr name="Custom Color 3">
      <a:srgbClr val="F7B971"/>
    </a:custClr>
    <a:custClr name="Custom Color 4">
      <a:srgbClr val="ABC071"/>
    </a:custClr>
    <a:custClr name="Custom Color 5">
      <a:srgbClr val="F79873"/>
    </a:custClr>
    <a:custClr name="Custom Color 6">
      <a:srgbClr val="DAD971"/>
    </a:custClr>
    <a:custClr name="Custom Color 7">
      <a:srgbClr val="824A91"/>
    </a:custClr>
    <a:custClr name="Custom Color 8">
      <a:srgbClr val="F2E2BD"/>
    </a:custClr>
    <a:custClr name="Custom Color 9">
      <a:srgbClr val="704610"/>
    </a:custClr>
    <a:custClr name="Custom Color 10">
      <a:srgbClr val="A99070"/>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WFHM_Template_2007</Template>
  <TotalTime>1865</TotalTime>
  <Words>1083</Words>
  <Application>Microsoft Office PowerPoint</Application>
  <PresentationFormat>On-screen Show (4:3)</PresentationFormat>
  <Paragraphs>148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WFHM_Template_2007</vt:lpstr>
      <vt:lpstr>Lending in a  Financial Reform World</vt:lpstr>
      <vt:lpstr>Financial Reform   </vt:lpstr>
      <vt:lpstr>Ability to Repay/Qualified Mortgage </vt:lpstr>
      <vt:lpstr>Ability to Repay </vt:lpstr>
      <vt:lpstr>Ability to Repay</vt:lpstr>
      <vt:lpstr>Qualified Mortgage Defined </vt:lpstr>
    </vt:vector>
  </TitlesOfParts>
  <Company>Wells Fargo &amp;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set in  Georgia 50pt</dc:title>
  <dc:creator>Dkblume</dc:creator>
  <dc:description>Wells Fargo PPT 2007 Template V. 3.1</dc:description>
  <cp:lastModifiedBy>StSc</cp:lastModifiedBy>
  <cp:revision>204</cp:revision>
  <dcterms:created xsi:type="dcterms:W3CDTF">2013-09-20T18:20:07Z</dcterms:created>
  <dcterms:modified xsi:type="dcterms:W3CDTF">2014-05-05T02:08:48Z</dcterms:modified>
</cp:coreProperties>
</file>