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674" r:id="rId5"/>
    <p:sldMasterId id="2147483820" r:id="rId6"/>
  </p:sldMasterIdLst>
  <p:notesMasterIdLst>
    <p:notesMasterId r:id="rId22"/>
  </p:notesMasterIdLst>
  <p:handoutMasterIdLst>
    <p:handoutMasterId r:id="rId23"/>
  </p:handoutMasterIdLst>
  <p:sldIdLst>
    <p:sldId id="268" r:id="rId7"/>
    <p:sldId id="269" r:id="rId8"/>
    <p:sldId id="270" r:id="rId9"/>
    <p:sldId id="273" r:id="rId10"/>
    <p:sldId id="276" r:id="rId11"/>
    <p:sldId id="277" r:id="rId12"/>
    <p:sldId id="280" r:id="rId13"/>
    <p:sldId id="284" r:id="rId14"/>
    <p:sldId id="299" r:id="rId15"/>
    <p:sldId id="295" r:id="rId16"/>
    <p:sldId id="296" r:id="rId17"/>
    <p:sldId id="297" r:id="rId18"/>
    <p:sldId id="294" r:id="rId19"/>
    <p:sldId id="287" r:id="rId20"/>
    <p:sldId id="298" r:id="rId2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7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621"/>
          </a:xfrm>
          <a:prstGeom prst="rect">
            <a:avLst/>
          </a:prstGeom>
        </p:spPr>
        <p:txBody>
          <a:bodyPr vert="horz" lIns="91440" tIns="45720" rIns="91440" bIns="45720" rtlCol="0"/>
          <a:lstStyle>
            <a:lvl1pPr algn="r">
              <a:defRPr sz="1200"/>
            </a:lvl1pPr>
          </a:lstStyle>
          <a:p>
            <a:fld id="{7F0AB1CC-AFBC-4299-A1DD-48227DFB9109}" type="datetimeFigureOut">
              <a:rPr lang="en-US" smtClean="0"/>
              <a:t>4/28/2014</a:t>
            </a:fld>
            <a:endParaRPr lang="en-US"/>
          </a:p>
        </p:txBody>
      </p:sp>
      <p:sp>
        <p:nvSpPr>
          <p:cNvPr id="4" name="Footer Placeholder 3"/>
          <p:cNvSpPr>
            <a:spLocks noGrp="1"/>
          </p:cNvSpPr>
          <p:nvPr>
            <p:ph type="ftr" sz="quarter" idx="2"/>
          </p:nvPr>
        </p:nvSpPr>
        <p:spPr>
          <a:xfrm>
            <a:off x="1" y="8829180"/>
            <a:ext cx="2972421" cy="46562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180"/>
            <a:ext cx="2972421" cy="465621"/>
          </a:xfrm>
          <a:prstGeom prst="rect">
            <a:avLst/>
          </a:prstGeom>
        </p:spPr>
        <p:txBody>
          <a:bodyPr vert="horz" lIns="91440" tIns="45720" rIns="91440" bIns="45720" rtlCol="0" anchor="b"/>
          <a:lstStyle>
            <a:lvl1pPr algn="r">
              <a:defRPr sz="1200"/>
            </a:lvl1pPr>
          </a:lstStyle>
          <a:p>
            <a:fld id="{98C5E662-9237-4F84-957C-8799A7477BD4}" type="slidenum">
              <a:rPr lang="en-US" smtClean="0"/>
              <a:t>‹#›</a:t>
            </a:fld>
            <a:endParaRPr lang="en-US"/>
          </a:p>
        </p:txBody>
      </p:sp>
    </p:spTree>
    <p:extLst>
      <p:ext uri="{BB962C8B-B14F-4D97-AF65-F5344CB8AC3E}">
        <p14:creationId xmlns:p14="http://schemas.microsoft.com/office/powerpoint/2010/main" val="83494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884613" y="1"/>
            <a:ext cx="2971800" cy="464820"/>
          </a:xfrm>
          <a:prstGeom prst="rect">
            <a:avLst/>
          </a:prstGeom>
        </p:spPr>
        <p:txBody>
          <a:bodyPr vert="horz" lIns="92757" tIns="46378" rIns="92757" bIns="46378" rtlCol="0"/>
          <a:lstStyle>
            <a:lvl1pPr algn="r">
              <a:defRPr sz="1200"/>
            </a:lvl1pPr>
          </a:lstStyle>
          <a:p>
            <a:fld id="{26E14A37-49D7-4315-9000-C15651DB727C}" type="datetimeFigureOut">
              <a:rPr lang="en-US" smtClean="0"/>
              <a:t>4/28/2014</a:t>
            </a:fld>
            <a:endParaRPr lang="en-US"/>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757" tIns="46378" rIns="92757" bIns="4637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2757" tIns="46378" rIns="92757" bIns="46378" rtlCol="0" anchor="b"/>
          <a:lstStyle>
            <a:lvl1pPr algn="r">
              <a:defRPr sz="1200"/>
            </a:lvl1pPr>
          </a:lstStyle>
          <a:p>
            <a:fld id="{F1FF0659-18E9-4216-A2F2-59F4058268DC}" type="slidenum">
              <a:rPr lang="en-US" smtClean="0"/>
              <a:t>‹#›</a:t>
            </a:fld>
            <a:endParaRPr lang="en-US"/>
          </a:p>
        </p:txBody>
      </p:sp>
    </p:spTree>
    <p:extLst>
      <p:ext uri="{BB962C8B-B14F-4D97-AF65-F5344CB8AC3E}">
        <p14:creationId xmlns:p14="http://schemas.microsoft.com/office/powerpoint/2010/main" val="471314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4/28/2014 10:20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4/28/2014 10:20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3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4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April 28,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April 28,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April 28,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April 28,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April 28,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April 28,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April 28,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April 28, 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April 28,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April 28,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April 28,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17.xml"/><Relationship Id="rId7" Type="http://schemas.openxmlformats.org/officeDocument/2006/relationships/image" Target="../media/image1.jp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theme" Target="../theme/theme2.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image" Target="../media/image1.jpg"/><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801" r:id="rId13"/>
    <p:sldLayoutId id="2147483819" r:id="rId14"/>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8"/>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802" r:id="rId2"/>
    <p:sldLayoutId id="2147483803" r:id="rId3"/>
    <p:sldLayoutId id="2147483804" r:id="rId4"/>
    <p:sldLayoutId id="2147483805" r:id="rId5"/>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l="-1000" r="-1000"/>
          </a:stretch>
        </a:blipFill>
        <a:effectLst/>
      </p:bgPr>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April 28, 2014</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 id="2147483833" r:id="rId13"/>
  </p:sldLayoutIdLst>
  <p:transition>
    <p:fade/>
  </p:transition>
  <p:timing>
    <p:tnLst>
      <p:par>
        <p:cTn id="1" dur="indefinite" restart="never" nodeType="tmRoot"/>
      </p:par>
    </p:tnLst>
  </p:timing>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auphincounty.org/" TargetMode="External"/><Relationship Id="rId2" Type="http://schemas.openxmlformats.org/officeDocument/2006/relationships/notesSlide" Target="../notesSlides/notesSlide1.xml"/><Relationship Id="rId1" Type="http://schemas.openxmlformats.org/officeDocument/2006/relationships/slideLayout" Target="../slideLayouts/slideLayout32.xml"/><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2" Type="http://schemas.openxmlformats.org/officeDocument/2006/relationships/hyperlink" Target="http://www.dauphincounty.org/" TargetMode="External"/><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2" Type="http://schemas.openxmlformats.org/officeDocument/2006/relationships/hyperlink" Target="http://www.dauphincounty.org/" TargetMode="External"/><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2" Type="http://schemas.openxmlformats.org/officeDocument/2006/relationships/hyperlink" Target="http://www.dauphincounty.org/" TargetMode="External"/><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2" Type="http://schemas.openxmlformats.org/officeDocument/2006/relationships/hyperlink" Target="http://www.dauphincounty.org/" TargetMode="External"/><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2" Type="http://schemas.openxmlformats.org/officeDocument/2006/relationships/hyperlink" Target="http://www.dauphincounty.org/" TargetMode="External"/><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3" Type="http://schemas.openxmlformats.org/officeDocument/2006/relationships/hyperlink" Target="http://www.dauphincounty.org/" TargetMode="External"/><Relationship Id="rId2" Type="http://schemas.openxmlformats.org/officeDocument/2006/relationships/notesSlide" Target="../notesSlides/notesSlide2.xml"/><Relationship Id="rId1" Type="http://schemas.openxmlformats.org/officeDocument/2006/relationships/slideLayout" Target="../slideLayouts/slideLayout3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dauphincounty.org/" TargetMode="Externa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dauphincounty.org/" TargetMode="External"/><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dauphincounty.org/" TargetMode="External"/><Relationship Id="rId1" Type="http://schemas.openxmlformats.org/officeDocument/2006/relationships/slideLayout" Target="../slideLayouts/slideLayout31.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2" Type="http://schemas.openxmlformats.org/officeDocument/2006/relationships/hyperlink" Target="http://www.dauphincounty.org/" TargetMode="Externa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2" Type="http://schemas.openxmlformats.org/officeDocument/2006/relationships/hyperlink" Target="http://www.dauphincounty.org/" TargetMode="Externa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hyperlink" Target="http://www.dauphincounty.org/" TargetMode="Externa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hyperlink" Target="http://www.dauphincounty.org/" TargetMode="External"/><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8" Type="http://schemas.openxmlformats.org/officeDocument/2006/relationships/image" Target="../media/image16.gif"/><Relationship Id="rId3" Type="http://schemas.openxmlformats.org/officeDocument/2006/relationships/image" Target="../media/image12.gif"/><Relationship Id="rId7" Type="http://schemas.openxmlformats.org/officeDocument/2006/relationships/hyperlink" Target="http://www.cuyahogalandbank.org/" TargetMode="External"/><Relationship Id="rId2" Type="http://schemas.openxmlformats.org/officeDocument/2006/relationships/hyperlink" Target="http://www.dauphincounty.org/" TargetMode="External"/><Relationship Id="rId1" Type="http://schemas.openxmlformats.org/officeDocument/2006/relationships/slideLayout" Target="../slideLayouts/slideLayout31.xml"/><Relationship Id="rId6" Type="http://schemas.openxmlformats.org/officeDocument/2006/relationships/image" Target="../media/image15.jpeg"/><Relationship Id="rId5" Type="http://schemas.openxmlformats.org/officeDocument/2006/relationships/image" Target="../media/image14.png"/><Relationship Id="rId10" Type="http://schemas.openxmlformats.org/officeDocument/2006/relationships/image" Target="../media/image17.png"/><Relationship Id="rId4" Type="http://schemas.openxmlformats.org/officeDocument/2006/relationships/image" Target="../media/image13.gif"/><Relationship Id="rId9" Type="http://schemas.openxmlformats.org/officeDocument/2006/relationships/hyperlink" Target="http://syracuselandbank.org/"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7043208" cy="3962400"/>
          </a:xfrm>
        </p:spPr>
        <p:txBody>
          <a:bodyPr/>
          <a:lstStyle/>
          <a:p>
            <a:pPr algn="ctr"/>
            <a:r>
              <a:rPr lang="en-US" dirty="0" smtClean="0">
                <a:solidFill>
                  <a:schemeClr val="accent6">
                    <a:lumMod val="75000"/>
                  </a:schemeClr>
                </a:solidFill>
              </a:rPr>
              <a:t>The Dauphin County </a:t>
            </a:r>
            <a:br>
              <a:rPr lang="en-US" dirty="0" smtClean="0">
                <a:solidFill>
                  <a:schemeClr val="accent6">
                    <a:lumMod val="75000"/>
                  </a:schemeClr>
                </a:solidFill>
              </a:rPr>
            </a:br>
            <a:r>
              <a:rPr lang="en-US" dirty="0" smtClean="0">
                <a:solidFill>
                  <a:schemeClr val="accent6">
                    <a:lumMod val="75000"/>
                  </a:schemeClr>
                </a:solidFill>
              </a:rPr>
              <a:t>Land Bank</a:t>
            </a:r>
            <a:br>
              <a:rPr lang="en-US" dirty="0" smtClean="0">
                <a:solidFill>
                  <a:schemeClr val="accent6">
                    <a:lumMod val="75000"/>
                  </a:schemeClr>
                </a:solidFill>
              </a:rPr>
            </a:br>
            <a:endParaRPr lang="en-US" dirty="0">
              <a:solidFill>
                <a:schemeClr val="accent6">
                  <a:lumMod val="75000"/>
                </a:schemeClr>
              </a:solidFill>
            </a:endParaRPr>
          </a:p>
        </p:txBody>
      </p:sp>
      <p:sp>
        <p:nvSpPr>
          <p:cNvPr id="5" name="TextBox 2"/>
          <p:cNvSpPr txBox="1"/>
          <p:nvPr/>
        </p:nvSpPr>
        <p:spPr>
          <a:xfrm>
            <a:off x="0" y="6400800"/>
            <a:ext cx="792480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u="sng" dirty="0">
                <a:hlinkClick r:id="rId3"/>
              </a:rPr>
              <a:t>www.DauphinCounty.org</a:t>
            </a:r>
            <a:endParaRPr lang="en-US" sz="1600" dirty="0"/>
          </a:p>
        </p:txBody>
      </p:sp>
      <p:pic>
        <p:nvPicPr>
          <p:cNvPr id="1026" name="Picture 2" descr="C:\Users\wgordon\Desktop\D_C_%20Logo%20Blu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4103172"/>
            <a:ext cx="2171700" cy="2266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230188"/>
            <a:ext cx="8382000" cy="1163395"/>
          </a:xfrm>
        </p:spPr>
        <p:txBody>
          <a:bodyPr>
            <a:normAutofit/>
          </a:bodyPr>
          <a:lstStyle/>
          <a:p>
            <a:r>
              <a:rPr lang="en-US" dirty="0" smtClean="0">
                <a:solidFill>
                  <a:srgbClr val="002060"/>
                </a:solidFill>
              </a:rPr>
              <a:t>Dauphin County land bank</a:t>
            </a:r>
            <a:r>
              <a:rPr lang="en-US" dirty="0" smtClean="0"/>
              <a:t/>
            </a:r>
            <a:br>
              <a:rPr lang="en-US" dirty="0" smtClean="0"/>
            </a:br>
            <a:r>
              <a:rPr lang="en-US" sz="3600" dirty="0" smtClean="0">
                <a:solidFill>
                  <a:schemeClr val="accent6">
                    <a:lumMod val="75000"/>
                  </a:schemeClr>
                </a:solidFill>
              </a:rPr>
              <a:t>Example</a:t>
            </a:r>
            <a:endParaRPr lang="en-US" dirty="0">
              <a:solidFill>
                <a:schemeClr val="accent6">
                  <a:lumMod val="75000"/>
                </a:schemeClr>
              </a:solidFill>
            </a:endParaRPr>
          </a:p>
        </p:txBody>
      </p:sp>
      <p:sp>
        <p:nvSpPr>
          <p:cNvPr id="6" name="TextBox 2"/>
          <p:cNvSpPr txBox="1"/>
          <p:nvPr/>
        </p:nvSpPr>
        <p:spPr>
          <a:xfrm>
            <a:off x="0" y="6400800"/>
            <a:ext cx="792480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u="sng" dirty="0">
                <a:hlinkClick r:id="rId2"/>
              </a:rPr>
              <a:t>www.DauphinCounty.org</a:t>
            </a:r>
            <a:endParaRPr lang="en-US" sz="1600" dirty="0"/>
          </a:p>
        </p:txBody>
      </p:sp>
      <p:sp>
        <p:nvSpPr>
          <p:cNvPr id="8" name="Text Placeholder 2"/>
          <p:cNvSpPr txBox="1">
            <a:spLocks/>
          </p:cNvSpPr>
          <p:nvPr/>
        </p:nvSpPr>
        <p:spPr>
          <a:xfrm>
            <a:off x="0" y="1219200"/>
            <a:ext cx="7924800" cy="380999"/>
          </a:xfrm>
          <a:prstGeom prst="rect">
            <a:avLst/>
          </a:prstGeom>
        </p:spPr>
        <p:txBody>
          <a:bodyPr vert="horz" lIns="91440" tIns="45720" rIns="91440" bIns="45720" rtlCol="0">
            <a:noAutofit/>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lvl="1" indent="0" algn="ctr">
              <a:buClr>
                <a:schemeClr val="accent3"/>
              </a:buClr>
              <a:buNone/>
            </a:pPr>
            <a:endParaRPr lang="en-US" sz="2800" dirty="0" smtClean="0">
              <a:solidFill>
                <a:srgbClr val="002060"/>
              </a:solidFill>
            </a:endParaRPr>
          </a:p>
        </p:txBody>
      </p:sp>
      <p:sp>
        <p:nvSpPr>
          <p:cNvPr id="9" name="Text Placeholder 2"/>
          <p:cNvSpPr txBox="1">
            <a:spLocks/>
          </p:cNvSpPr>
          <p:nvPr/>
        </p:nvSpPr>
        <p:spPr>
          <a:xfrm>
            <a:off x="0" y="6172201"/>
            <a:ext cx="7924800" cy="380999"/>
          </a:xfrm>
          <a:prstGeom prst="rect">
            <a:avLst/>
          </a:prstGeom>
        </p:spPr>
        <p:txBody>
          <a:bodyPr vert="horz" lIns="91440" tIns="45720" rIns="91440" bIns="45720" rtlCol="0">
            <a:noAutofit/>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lvl="1" indent="0">
              <a:buClr>
                <a:schemeClr val="accent3"/>
              </a:buClr>
              <a:buNone/>
            </a:pPr>
            <a:r>
              <a:rPr lang="en-US" dirty="0" smtClean="0">
                <a:solidFill>
                  <a:srgbClr val="002060"/>
                </a:solidFill>
              </a:rPr>
              <a:t>*Based on 2013-2014 millage rates.</a:t>
            </a:r>
          </a:p>
        </p:txBody>
      </p:sp>
      <p:graphicFrame>
        <p:nvGraphicFramePr>
          <p:cNvPr id="10" name="Table 9"/>
          <p:cNvGraphicFramePr>
            <a:graphicFrameLocks noGrp="1"/>
          </p:cNvGraphicFramePr>
          <p:nvPr>
            <p:extLst>
              <p:ext uri="{D42A27DB-BD31-4B8C-83A1-F6EECF244321}">
                <p14:modId xmlns:p14="http://schemas.microsoft.com/office/powerpoint/2010/main" val="1159127369"/>
              </p:ext>
            </p:extLst>
          </p:nvPr>
        </p:nvGraphicFramePr>
        <p:xfrm>
          <a:off x="1020416" y="1671632"/>
          <a:ext cx="5761384" cy="4332928"/>
        </p:xfrm>
        <a:graphic>
          <a:graphicData uri="http://schemas.openxmlformats.org/drawingml/2006/table">
            <a:tbl>
              <a:tblPr firstRow="1" bandRow="1">
                <a:tableStyleId>{5C22544A-7EE6-4342-B048-85BDC9FD1C3A}</a:tableStyleId>
              </a:tblPr>
              <a:tblGrid>
                <a:gridCol w="1557131"/>
                <a:gridCol w="1401418"/>
                <a:gridCol w="1401418"/>
                <a:gridCol w="1401417"/>
              </a:tblGrid>
              <a:tr h="562578">
                <a:tc gridSpan="4">
                  <a:txBody>
                    <a:bodyPr/>
                    <a:lstStyle/>
                    <a:p>
                      <a:pPr algn="ctr"/>
                      <a:r>
                        <a:rPr lang="en-US" sz="2000" dirty="0" smtClean="0"/>
                        <a:t>Timeline</a:t>
                      </a:r>
                    </a:p>
                    <a:p>
                      <a:pPr algn="ctr"/>
                      <a:r>
                        <a:rPr lang="en-US" sz="1800" dirty="0" smtClean="0"/>
                        <a:t>Without</a:t>
                      </a:r>
                      <a:r>
                        <a:rPr lang="en-US" sz="1800" baseline="0" dirty="0" smtClean="0"/>
                        <a:t> </a:t>
                      </a:r>
                      <a:r>
                        <a:rPr lang="en-US" sz="1800" dirty="0" smtClean="0"/>
                        <a:t>the Land Bank</a:t>
                      </a:r>
                    </a:p>
                    <a:p>
                      <a:pPr algn="ctr"/>
                      <a:r>
                        <a:rPr lang="en-US" sz="1800" dirty="0" smtClean="0"/>
                        <a:t>$50,000.00</a:t>
                      </a:r>
                      <a:r>
                        <a:rPr lang="en-US" sz="1800" baseline="0" dirty="0" smtClean="0"/>
                        <a:t> Assessment (Taxes not Collected)</a:t>
                      </a:r>
                    </a:p>
                  </a:txBody>
                  <a:tcPr marL="100251" marR="100251" marT="50126" marB="50126"/>
                </a:tc>
                <a:tc hMerge="1">
                  <a:txBody>
                    <a:bodyPr/>
                    <a:lstStyle/>
                    <a:p>
                      <a:pPr algn="ctr"/>
                      <a:endParaRPr lang="en-US" sz="1500" dirty="0"/>
                    </a:p>
                  </a:txBody>
                  <a:tcPr marL="100251" marR="100251" marT="50126" marB="50126"/>
                </a:tc>
                <a:tc hMerge="1">
                  <a:txBody>
                    <a:bodyPr/>
                    <a:lstStyle/>
                    <a:p>
                      <a:pPr algn="ctr"/>
                      <a:endParaRPr lang="en-US" sz="1800" dirty="0"/>
                    </a:p>
                  </a:txBody>
                  <a:tcPr marL="100251" marR="100251" marT="50126" marB="50126"/>
                </a:tc>
                <a:tc hMerge="1">
                  <a:txBody>
                    <a:bodyPr/>
                    <a:lstStyle/>
                    <a:p>
                      <a:pPr algn="ctr"/>
                      <a:endParaRPr lang="en-US" sz="1800" dirty="0"/>
                    </a:p>
                  </a:txBody>
                  <a:tcPr marL="100251" marR="100251" marT="50126" marB="50126"/>
                </a:tc>
              </a:tr>
              <a:tr h="570308">
                <a:tc>
                  <a:txBody>
                    <a:bodyPr/>
                    <a:lstStyle/>
                    <a:p>
                      <a:endParaRPr lang="en-US" sz="1400" dirty="0" smtClean="0"/>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School District</a:t>
                      </a:r>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Municipality</a:t>
                      </a:r>
                      <a:endParaRPr lang="en-US" sz="1400" dirty="0"/>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Dauphin</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County</a:t>
                      </a:r>
                      <a:endParaRPr lang="en-US" sz="1400" dirty="0"/>
                    </a:p>
                  </a:txBody>
                  <a:tcPr marL="100251" marR="100251" marT="50126" marB="50126"/>
                </a:tc>
              </a:tr>
              <a:tr h="813148">
                <a:tc>
                  <a:txBody>
                    <a:bodyPr/>
                    <a:lstStyle/>
                    <a:p>
                      <a:r>
                        <a:rPr lang="en-US" sz="1800" dirty="0" smtClean="0"/>
                        <a:t>Land Bank Ownership</a:t>
                      </a:r>
                    </a:p>
                    <a:p>
                      <a:r>
                        <a:rPr lang="en-US" sz="1400" dirty="0" smtClean="0"/>
                        <a:t>(2014)</a:t>
                      </a:r>
                    </a:p>
                  </a:txBody>
                  <a:tcPr marL="100251" marR="100251" marT="50126" marB="50126"/>
                </a:tc>
                <a:tc>
                  <a:txBody>
                    <a:bodyPr/>
                    <a:lstStyle/>
                    <a:p>
                      <a:pPr algn="ctr"/>
                      <a:endParaRPr lang="en-US" sz="1400" dirty="0" smtClean="0">
                        <a:solidFill>
                          <a:srgbClr val="FF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FF0000"/>
                          </a:solidFill>
                        </a:rPr>
                        <a:t> </a:t>
                      </a:r>
                      <a:r>
                        <a:rPr lang="en-US" sz="1400" b="1" dirty="0" smtClean="0">
                          <a:solidFill>
                            <a:srgbClr val="FF0000"/>
                          </a:solidFill>
                        </a:rPr>
                        <a:t>- </a:t>
                      </a:r>
                      <a:r>
                        <a:rPr lang="en-US" sz="1400" b="0" dirty="0" smtClean="0">
                          <a:solidFill>
                            <a:srgbClr val="FF0000"/>
                          </a:solidFill>
                        </a:rPr>
                        <a:t>$</a:t>
                      </a:r>
                      <a:r>
                        <a:rPr lang="en-US" sz="1400" b="1" dirty="0" smtClean="0">
                          <a:solidFill>
                            <a:srgbClr val="FF0000"/>
                          </a:solidFill>
                        </a:rPr>
                        <a:t>901.10</a:t>
                      </a:r>
                      <a:endParaRPr lang="en-US" sz="1400" dirty="0">
                        <a:solidFill>
                          <a:srgbClr val="FF0000"/>
                        </a:solidFill>
                      </a:endParaRPr>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rgbClr val="FF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a:t>
                      </a:r>
                      <a:r>
                        <a:rPr lang="en-US" sz="1400" b="0" dirty="0" smtClean="0">
                          <a:solidFill>
                            <a:srgbClr val="FF0000"/>
                          </a:solidFill>
                        </a:rPr>
                        <a:t> </a:t>
                      </a:r>
                      <a:r>
                        <a:rPr lang="en-US" sz="1400" b="1" dirty="0" smtClean="0">
                          <a:solidFill>
                            <a:srgbClr val="FF0000"/>
                          </a:solidFill>
                        </a:rPr>
                        <a:t>$255.90</a:t>
                      </a:r>
                      <a:endParaRPr lang="en-US" sz="1400" dirty="0">
                        <a:solidFill>
                          <a:srgbClr val="FF0000"/>
                        </a:solidFill>
                      </a:endParaRPr>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solidFill>
                          <a:srgbClr val="FF000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 $343.80</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rgbClr val="FF0000"/>
                        </a:solidFill>
                      </a:endParaRPr>
                    </a:p>
                  </a:txBody>
                  <a:tcPr marL="100251" marR="100251" marT="50126" marB="50126"/>
                </a:tc>
              </a:tr>
              <a:tr h="406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5 Years</a:t>
                      </a:r>
                    </a:p>
                  </a:txBody>
                  <a:tcPr marL="100251" marR="100251" marT="50126" marB="50126"/>
                </a:tc>
                <a:tc>
                  <a:txBody>
                    <a:bodyPr/>
                    <a:lstStyle/>
                    <a:p>
                      <a:pPr algn="ctr"/>
                      <a:r>
                        <a:rPr lang="en-US" sz="1400" b="1" dirty="0" smtClean="0">
                          <a:solidFill>
                            <a:srgbClr val="FF0000"/>
                          </a:solidFill>
                        </a:rPr>
                        <a:t>- $4,505.50</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 $901.10</a:t>
                      </a:r>
                      <a:r>
                        <a:rPr lang="en-US" sz="1400" baseline="0" dirty="0" smtClean="0"/>
                        <a:t>/</a:t>
                      </a:r>
                      <a:r>
                        <a:rPr lang="en-US" sz="1400" baseline="0" dirty="0" err="1" smtClean="0"/>
                        <a:t>yr</a:t>
                      </a:r>
                      <a:r>
                        <a:rPr lang="en-US" sz="1400" dirty="0" smtClean="0"/>
                        <a:t>)</a:t>
                      </a:r>
                    </a:p>
                  </a:txBody>
                  <a:tcPr marL="100251" marR="100251" marT="50126" marB="50126"/>
                </a:tc>
                <a:tc>
                  <a:txBody>
                    <a:bodyPr/>
                    <a:lstStyle/>
                    <a:p>
                      <a:pPr algn="ctr"/>
                      <a:r>
                        <a:rPr lang="en-US" sz="1400" b="1" dirty="0" smtClean="0">
                          <a:solidFill>
                            <a:srgbClr val="FF0000"/>
                          </a:solidFill>
                        </a:rPr>
                        <a:t>- $1,279.50</a:t>
                      </a:r>
                      <a:endParaRPr lang="en-US" sz="1400" b="0" baseline="0" dirty="0" smtClean="0">
                        <a:solidFill>
                          <a:srgbClr val="FF0000"/>
                        </a:solidFill>
                      </a:endParaRPr>
                    </a:p>
                    <a:p>
                      <a:pPr algn="ctr"/>
                      <a:r>
                        <a:rPr lang="en-US" sz="1400" b="0" baseline="0" dirty="0" smtClean="0"/>
                        <a:t>(- $255.90/</a:t>
                      </a:r>
                      <a:r>
                        <a:rPr lang="en-US" sz="1400" b="0" baseline="0" dirty="0" err="1" smtClean="0"/>
                        <a:t>yr</a:t>
                      </a:r>
                      <a:r>
                        <a:rPr lang="en-US" sz="1400" b="0" baseline="0" dirty="0" smtClean="0"/>
                        <a:t>)</a:t>
                      </a:r>
                      <a:endParaRPr lang="en-US" sz="1400" b="0" dirty="0" smtClean="0"/>
                    </a:p>
                  </a:txBody>
                  <a:tcPr marL="100251" marR="100251" marT="50126" marB="50126"/>
                </a:tc>
                <a:tc>
                  <a:txBody>
                    <a:bodyPr/>
                    <a:lstStyle/>
                    <a:p>
                      <a:pPr algn="ctr"/>
                      <a:r>
                        <a:rPr lang="en-US" sz="1400" b="1" dirty="0" smtClean="0">
                          <a:solidFill>
                            <a:srgbClr val="FF0000"/>
                          </a:solidFill>
                        </a:rPr>
                        <a:t>- $1,719.00</a:t>
                      </a:r>
                    </a:p>
                    <a:p>
                      <a:pPr algn="ctr"/>
                      <a:r>
                        <a:rPr lang="en-US" sz="1400" b="0" dirty="0" smtClean="0"/>
                        <a:t>(-</a:t>
                      </a:r>
                      <a:r>
                        <a:rPr lang="en-US" sz="1400" b="0" baseline="0" dirty="0" smtClean="0"/>
                        <a:t> </a:t>
                      </a:r>
                      <a:r>
                        <a:rPr lang="en-US" sz="1400" b="0" dirty="0" smtClean="0"/>
                        <a:t>$343.80/</a:t>
                      </a:r>
                      <a:r>
                        <a:rPr lang="en-US" sz="1400" b="0" dirty="0" err="1" smtClean="0"/>
                        <a:t>yr</a:t>
                      </a:r>
                      <a:r>
                        <a:rPr lang="en-US" sz="1400" b="0" dirty="0" smtClean="0"/>
                        <a:t>)</a:t>
                      </a:r>
                    </a:p>
                  </a:txBody>
                  <a:tcPr marL="100251" marR="100251" marT="50126" marB="50126"/>
                </a:tc>
              </a:tr>
              <a:tr h="406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10 Years</a:t>
                      </a:r>
                    </a:p>
                  </a:txBody>
                  <a:tcPr marL="100251" marR="100251" marT="50126" marB="50126"/>
                </a:tc>
                <a:tc>
                  <a:txBody>
                    <a:bodyPr/>
                    <a:lstStyle/>
                    <a:p>
                      <a:pPr algn="ctr"/>
                      <a:r>
                        <a:rPr lang="en-US" sz="1400" b="1" dirty="0" smtClean="0">
                          <a:solidFill>
                            <a:srgbClr val="FF0000"/>
                          </a:solidFill>
                        </a:rPr>
                        <a:t>- $4,505.50</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 $901.10</a:t>
                      </a:r>
                      <a:r>
                        <a:rPr lang="en-US" sz="1400" baseline="0" dirty="0" smtClean="0"/>
                        <a:t>/</a:t>
                      </a:r>
                      <a:r>
                        <a:rPr lang="en-US" sz="1400" baseline="0" dirty="0" err="1" smtClean="0"/>
                        <a:t>yr</a:t>
                      </a:r>
                      <a:r>
                        <a:rPr lang="en-US" sz="1400" dirty="0" smtClean="0"/>
                        <a:t>)</a:t>
                      </a:r>
                    </a:p>
                  </a:txBody>
                  <a:tcPr marL="100251" marR="100251" marT="50126" marB="50126"/>
                </a:tc>
                <a:tc>
                  <a:txBody>
                    <a:bodyPr/>
                    <a:lstStyle/>
                    <a:p>
                      <a:pPr algn="ctr"/>
                      <a:r>
                        <a:rPr lang="en-US" sz="1400" b="1" dirty="0" smtClean="0">
                          <a:solidFill>
                            <a:srgbClr val="FF0000"/>
                          </a:solidFill>
                        </a:rPr>
                        <a:t>- $1,279.50</a:t>
                      </a:r>
                      <a:endParaRPr lang="en-US" sz="1400" b="0" baseline="0" dirty="0" smtClean="0">
                        <a:solidFill>
                          <a:srgbClr val="FF0000"/>
                        </a:solidFill>
                      </a:endParaRPr>
                    </a:p>
                    <a:p>
                      <a:pPr algn="ctr"/>
                      <a:r>
                        <a:rPr lang="en-US" sz="1400" b="0" baseline="0" dirty="0" smtClean="0"/>
                        <a:t>(- $255.90/</a:t>
                      </a:r>
                      <a:r>
                        <a:rPr lang="en-US" sz="1400" b="0" baseline="0" dirty="0" err="1" smtClean="0"/>
                        <a:t>yr</a:t>
                      </a:r>
                      <a:r>
                        <a:rPr lang="en-US" sz="1400" b="0" baseline="0" dirty="0" smtClean="0"/>
                        <a:t>)</a:t>
                      </a:r>
                      <a:endParaRPr lang="en-US" sz="1400" b="0" dirty="0" smtClean="0"/>
                    </a:p>
                  </a:txBody>
                  <a:tcPr marL="100251" marR="100251" marT="50126" marB="50126"/>
                </a:tc>
                <a:tc>
                  <a:txBody>
                    <a:bodyPr/>
                    <a:lstStyle/>
                    <a:p>
                      <a:pPr algn="ctr"/>
                      <a:r>
                        <a:rPr lang="en-US" sz="1400" b="1" dirty="0" smtClean="0">
                          <a:solidFill>
                            <a:srgbClr val="FF0000"/>
                          </a:solidFill>
                        </a:rPr>
                        <a:t>- $1,719.00</a:t>
                      </a:r>
                    </a:p>
                    <a:p>
                      <a:pPr algn="ctr"/>
                      <a:r>
                        <a:rPr lang="en-US" sz="1400" b="0" dirty="0" smtClean="0"/>
                        <a:t>(-</a:t>
                      </a:r>
                      <a:r>
                        <a:rPr lang="en-US" sz="1400" b="0" baseline="0" dirty="0" smtClean="0"/>
                        <a:t> </a:t>
                      </a:r>
                      <a:r>
                        <a:rPr lang="en-US" sz="1400" b="0" dirty="0" smtClean="0"/>
                        <a:t>$343.80/</a:t>
                      </a:r>
                      <a:r>
                        <a:rPr lang="en-US" sz="1400" b="0" dirty="0" err="1" smtClean="0"/>
                        <a:t>yr</a:t>
                      </a:r>
                      <a:r>
                        <a:rPr lang="en-US" sz="1400" b="0" dirty="0" smtClean="0"/>
                        <a:t>)</a:t>
                      </a:r>
                    </a:p>
                  </a:txBody>
                  <a:tcPr marL="100251" marR="100251" marT="50126" marB="50126"/>
                </a:tc>
              </a:tr>
              <a:tr h="406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Total from 2014-2024</a:t>
                      </a:r>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mn-lt"/>
                          <a:ea typeface="+mn-ea"/>
                          <a:cs typeface="+mn-cs"/>
                        </a:rPr>
                        <a:t>- $9,912.10</a:t>
                      </a:r>
                      <a:r>
                        <a:rPr lang="en-US" sz="1800" b="1" kern="1200" dirty="0" smtClean="0">
                          <a:solidFill>
                            <a:schemeClr val="dk1"/>
                          </a:solidFill>
                          <a:latin typeface="+mn-lt"/>
                          <a:ea typeface="+mn-ea"/>
                          <a:cs typeface="+mn-cs"/>
                        </a:rPr>
                        <a:t/>
                      </a:r>
                      <a:br>
                        <a:rPr lang="en-US" sz="1800" b="1" kern="1200" dirty="0" smtClean="0">
                          <a:solidFill>
                            <a:schemeClr val="dk1"/>
                          </a:solidFill>
                          <a:latin typeface="+mn-lt"/>
                          <a:ea typeface="+mn-ea"/>
                          <a:cs typeface="+mn-cs"/>
                        </a:rPr>
                      </a:br>
                      <a:r>
                        <a:rPr lang="en-US" sz="1000" b="0" kern="1200" dirty="0" smtClean="0">
                          <a:solidFill>
                            <a:schemeClr val="dk1"/>
                          </a:solidFill>
                          <a:latin typeface="+mn-lt"/>
                          <a:ea typeface="+mn-ea"/>
                          <a:cs typeface="+mn-cs"/>
                        </a:rPr>
                        <a:t/>
                      </a:r>
                      <a:br>
                        <a:rPr lang="en-US" sz="1000" b="0" kern="1200" dirty="0" smtClean="0">
                          <a:solidFill>
                            <a:schemeClr val="dk1"/>
                          </a:solidFill>
                          <a:latin typeface="+mn-lt"/>
                          <a:ea typeface="+mn-ea"/>
                          <a:cs typeface="+mn-cs"/>
                        </a:rPr>
                      </a:br>
                      <a:r>
                        <a:rPr lang="en-US" sz="1200" b="0" kern="1200" dirty="0" smtClean="0">
                          <a:solidFill>
                            <a:schemeClr val="dk1"/>
                          </a:solidFill>
                          <a:latin typeface="+mn-lt"/>
                          <a:ea typeface="+mn-ea"/>
                          <a:cs typeface="+mn-cs"/>
                        </a:rPr>
                        <a:t>or $0 towards</a:t>
                      </a:r>
                      <a:r>
                        <a:rPr lang="en-US" sz="1200" b="0" kern="1200" baseline="0" dirty="0" smtClean="0">
                          <a:solidFill>
                            <a:schemeClr val="dk1"/>
                          </a:solidFill>
                          <a:latin typeface="+mn-lt"/>
                          <a:ea typeface="+mn-ea"/>
                          <a:cs typeface="+mn-cs"/>
                        </a:rPr>
                        <a:t> budget</a:t>
                      </a:r>
                      <a:endParaRPr lang="en-US" sz="1800" b="1" kern="1200" dirty="0" smtClean="0">
                        <a:solidFill>
                          <a:schemeClr val="dk1"/>
                        </a:solidFill>
                        <a:latin typeface="+mn-lt"/>
                        <a:ea typeface="+mn-ea"/>
                        <a:cs typeface="+mn-cs"/>
                      </a:endParaRPr>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mn-lt"/>
                          <a:ea typeface="+mn-ea"/>
                          <a:cs typeface="+mn-cs"/>
                        </a:rPr>
                        <a:t>- $2,814.90</a:t>
                      </a:r>
                      <a:r>
                        <a:rPr lang="en-US" sz="1800" b="1" kern="1200" dirty="0" smtClean="0">
                          <a:solidFill>
                            <a:schemeClr val="dk1"/>
                          </a:solidFill>
                          <a:latin typeface="+mn-lt"/>
                          <a:ea typeface="+mn-ea"/>
                          <a:cs typeface="+mn-cs"/>
                        </a:rPr>
                        <a:t/>
                      </a:r>
                      <a:br>
                        <a:rPr lang="en-US" sz="1800" b="1" kern="1200" dirty="0" smtClean="0">
                          <a:solidFill>
                            <a:schemeClr val="dk1"/>
                          </a:solidFill>
                          <a:latin typeface="+mn-lt"/>
                          <a:ea typeface="+mn-ea"/>
                          <a:cs typeface="+mn-cs"/>
                        </a:rPr>
                      </a:br>
                      <a:r>
                        <a:rPr lang="en-US" sz="1000" b="0" kern="1200" dirty="0" smtClean="0">
                          <a:solidFill>
                            <a:schemeClr val="dk1"/>
                          </a:solidFill>
                          <a:latin typeface="+mn-lt"/>
                          <a:ea typeface="+mn-ea"/>
                          <a:cs typeface="+mn-cs"/>
                        </a:rPr>
                        <a:t/>
                      </a:r>
                      <a:br>
                        <a:rPr lang="en-US" sz="1000" b="0" kern="1200" dirty="0" smtClean="0">
                          <a:solidFill>
                            <a:schemeClr val="dk1"/>
                          </a:solidFill>
                          <a:latin typeface="+mn-lt"/>
                          <a:ea typeface="+mn-ea"/>
                          <a:cs typeface="+mn-cs"/>
                        </a:rPr>
                      </a:br>
                      <a:r>
                        <a:rPr lang="en-US" sz="1200" b="0" kern="1200" baseline="0" dirty="0" smtClean="0">
                          <a:solidFill>
                            <a:schemeClr val="dk1"/>
                          </a:solidFill>
                          <a:latin typeface="+mn-lt"/>
                          <a:ea typeface="+mn-ea"/>
                          <a:cs typeface="+mn-cs"/>
                        </a:rPr>
                        <a:t>or $0 towards budget</a:t>
                      </a:r>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mn-lt"/>
                          <a:ea typeface="+mn-ea"/>
                          <a:cs typeface="+mn-cs"/>
                        </a:rPr>
                        <a:t>- $3,781.80</a:t>
                      </a:r>
                      <a:r>
                        <a:rPr lang="en-US" sz="1800" b="1" kern="1200" dirty="0" smtClean="0">
                          <a:solidFill>
                            <a:schemeClr val="dk1"/>
                          </a:solidFill>
                          <a:latin typeface="+mn-lt"/>
                          <a:ea typeface="+mn-ea"/>
                          <a:cs typeface="+mn-cs"/>
                        </a:rPr>
                        <a:t/>
                      </a:r>
                      <a:br>
                        <a:rPr lang="en-US" sz="1800" b="1" kern="1200" dirty="0" smtClean="0">
                          <a:solidFill>
                            <a:schemeClr val="dk1"/>
                          </a:solidFill>
                          <a:latin typeface="+mn-lt"/>
                          <a:ea typeface="+mn-ea"/>
                          <a:cs typeface="+mn-cs"/>
                        </a:rPr>
                      </a:br>
                      <a:r>
                        <a:rPr lang="en-US" sz="1000" b="0" kern="1200" dirty="0" smtClean="0">
                          <a:solidFill>
                            <a:schemeClr val="dk1"/>
                          </a:solidFill>
                          <a:latin typeface="+mn-lt"/>
                          <a:ea typeface="+mn-ea"/>
                          <a:cs typeface="+mn-cs"/>
                        </a:rPr>
                        <a:t/>
                      </a:r>
                      <a:br>
                        <a:rPr lang="en-US" sz="1000" b="0" kern="1200" dirty="0" smtClean="0">
                          <a:solidFill>
                            <a:schemeClr val="dk1"/>
                          </a:solidFill>
                          <a:latin typeface="+mn-lt"/>
                          <a:ea typeface="+mn-ea"/>
                          <a:cs typeface="+mn-cs"/>
                        </a:rPr>
                      </a:br>
                      <a:r>
                        <a:rPr lang="en-US" sz="1200" b="0" kern="1200" baseline="0" dirty="0" smtClean="0">
                          <a:solidFill>
                            <a:schemeClr val="dk1"/>
                          </a:solidFill>
                          <a:latin typeface="+mn-lt"/>
                          <a:ea typeface="+mn-ea"/>
                          <a:cs typeface="+mn-cs"/>
                        </a:rPr>
                        <a:t>or $0 towards budget</a:t>
                      </a:r>
                    </a:p>
                  </a:txBody>
                  <a:tcPr marL="100251" marR="100251" marT="50126" marB="50126"/>
                </a:tc>
              </a:tr>
            </a:tbl>
          </a:graphicData>
        </a:graphic>
      </p:graphicFrame>
      <p:sp>
        <p:nvSpPr>
          <p:cNvPr id="7" name="Text Placeholder 2"/>
          <p:cNvSpPr txBox="1">
            <a:spLocks/>
          </p:cNvSpPr>
          <p:nvPr/>
        </p:nvSpPr>
        <p:spPr>
          <a:xfrm>
            <a:off x="31898" y="1295401"/>
            <a:ext cx="7924800" cy="380999"/>
          </a:xfrm>
          <a:prstGeom prst="rect">
            <a:avLst/>
          </a:prstGeom>
        </p:spPr>
        <p:txBody>
          <a:bodyPr vert="horz" lIns="91440" tIns="45720" rIns="91440" bIns="45720" rtlCol="0">
            <a:noAutofit/>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lvl="1" indent="0" algn="ctr">
              <a:buClr>
                <a:schemeClr val="accent3"/>
              </a:buClr>
              <a:buNone/>
            </a:pPr>
            <a:r>
              <a:rPr lang="en-US" sz="2400" b="1" dirty="0" smtClean="0">
                <a:solidFill>
                  <a:srgbClr val="002060"/>
                </a:solidFill>
              </a:rPr>
              <a:t>Property “X”</a:t>
            </a:r>
          </a:p>
        </p:txBody>
      </p:sp>
    </p:spTree>
    <p:extLst>
      <p:ext uri="{BB962C8B-B14F-4D97-AF65-F5344CB8AC3E}">
        <p14:creationId xmlns:p14="http://schemas.microsoft.com/office/powerpoint/2010/main" val="78538136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230188"/>
            <a:ext cx="8382000" cy="1163395"/>
          </a:xfrm>
        </p:spPr>
        <p:txBody>
          <a:bodyPr>
            <a:normAutofit/>
          </a:bodyPr>
          <a:lstStyle/>
          <a:p>
            <a:r>
              <a:rPr lang="en-US" dirty="0" smtClean="0">
                <a:solidFill>
                  <a:srgbClr val="002060"/>
                </a:solidFill>
              </a:rPr>
              <a:t>Dauphin County land bank</a:t>
            </a:r>
            <a:r>
              <a:rPr lang="en-US" dirty="0" smtClean="0"/>
              <a:t/>
            </a:r>
            <a:br>
              <a:rPr lang="en-US" dirty="0" smtClean="0"/>
            </a:br>
            <a:r>
              <a:rPr lang="en-US" sz="3600" dirty="0" smtClean="0">
                <a:solidFill>
                  <a:schemeClr val="accent6">
                    <a:lumMod val="75000"/>
                  </a:schemeClr>
                </a:solidFill>
              </a:rPr>
              <a:t>Example</a:t>
            </a:r>
            <a:endParaRPr lang="en-US" dirty="0">
              <a:solidFill>
                <a:schemeClr val="accent6">
                  <a:lumMod val="75000"/>
                </a:schemeClr>
              </a:solidFill>
            </a:endParaRPr>
          </a:p>
        </p:txBody>
      </p:sp>
      <p:sp>
        <p:nvSpPr>
          <p:cNvPr id="6" name="TextBox 2"/>
          <p:cNvSpPr txBox="1"/>
          <p:nvPr/>
        </p:nvSpPr>
        <p:spPr>
          <a:xfrm>
            <a:off x="0" y="6400800"/>
            <a:ext cx="792480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u="sng" dirty="0">
                <a:hlinkClick r:id="rId2"/>
              </a:rPr>
              <a:t>www.DauphinCounty.org</a:t>
            </a:r>
            <a:endParaRPr lang="en-US" sz="1600" dirty="0"/>
          </a:p>
        </p:txBody>
      </p:sp>
      <p:graphicFrame>
        <p:nvGraphicFramePr>
          <p:cNvPr id="9" name="Table 8"/>
          <p:cNvGraphicFramePr>
            <a:graphicFrameLocks noGrp="1"/>
          </p:cNvGraphicFramePr>
          <p:nvPr>
            <p:extLst>
              <p:ext uri="{D42A27DB-BD31-4B8C-83A1-F6EECF244321}">
                <p14:modId xmlns:p14="http://schemas.microsoft.com/office/powerpoint/2010/main" val="1043497985"/>
              </p:ext>
            </p:extLst>
          </p:nvPr>
        </p:nvGraphicFramePr>
        <p:xfrm>
          <a:off x="380999" y="1828800"/>
          <a:ext cx="7162801" cy="4150048"/>
        </p:xfrm>
        <a:graphic>
          <a:graphicData uri="http://schemas.openxmlformats.org/drawingml/2006/table">
            <a:tbl>
              <a:tblPr firstRow="1" bandRow="1">
                <a:tableStyleId>{5C22544A-7EE6-4342-B048-85BDC9FD1C3A}</a:tableStyleId>
              </a:tblPr>
              <a:tblGrid>
                <a:gridCol w="1557131"/>
                <a:gridCol w="1401418"/>
                <a:gridCol w="1401418"/>
                <a:gridCol w="1401417"/>
                <a:gridCol w="1401417"/>
              </a:tblGrid>
              <a:tr h="562578">
                <a:tc gridSpan="5">
                  <a:txBody>
                    <a:bodyPr/>
                    <a:lstStyle/>
                    <a:p>
                      <a:pPr algn="ctr"/>
                      <a:r>
                        <a:rPr lang="en-US" sz="2000" dirty="0" smtClean="0"/>
                        <a:t>Timeline</a:t>
                      </a:r>
                    </a:p>
                    <a:p>
                      <a:pPr algn="ctr"/>
                      <a:r>
                        <a:rPr lang="en-US" sz="1800" dirty="0" smtClean="0"/>
                        <a:t>With the Land Bank</a:t>
                      </a:r>
                    </a:p>
                    <a:p>
                      <a:pPr algn="ctr"/>
                      <a:r>
                        <a:rPr lang="en-US" sz="1800" dirty="0" smtClean="0"/>
                        <a:t>$70,000.00</a:t>
                      </a:r>
                      <a:r>
                        <a:rPr lang="en-US" sz="1800" baseline="0" dirty="0" smtClean="0"/>
                        <a:t> Assessment</a:t>
                      </a:r>
                      <a:endParaRPr lang="en-US" sz="1800" dirty="0"/>
                    </a:p>
                  </a:txBody>
                  <a:tcPr marL="100251" marR="100251" marT="50126" marB="50126"/>
                </a:tc>
                <a:tc hMerge="1">
                  <a:txBody>
                    <a:bodyPr/>
                    <a:lstStyle/>
                    <a:p>
                      <a:pPr algn="ctr"/>
                      <a:endParaRPr lang="en-US" sz="1500" dirty="0"/>
                    </a:p>
                  </a:txBody>
                  <a:tcPr marL="100251" marR="100251" marT="50126" marB="50126"/>
                </a:tc>
                <a:tc hMerge="1">
                  <a:txBody>
                    <a:bodyPr/>
                    <a:lstStyle/>
                    <a:p>
                      <a:pPr algn="ctr"/>
                      <a:endParaRPr lang="en-US" sz="1800" dirty="0"/>
                    </a:p>
                  </a:txBody>
                  <a:tcPr marL="100251" marR="100251" marT="50126" marB="50126"/>
                </a:tc>
                <a:tc hMerge="1">
                  <a:txBody>
                    <a:bodyPr/>
                    <a:lstStyle/>
                    <a:p>
                      <a:pPr algn="ctr"/>
                      <a:endParaRPr lang="en-US" sz="1800" dirty="0"/>
                    </a:p>
                  </a:txBody>
                  <a:tcPr marL="100251" marR="100251" marT="50126" marB="50126"/>
                </a:tc>
                <a:tc hMerge="1">
                  <a:txBody>
                    <a:bodyPr/>
                    <a:lstStyle/>
                    <a:p>
                      <a:pPr algn="ctr"/>
                      <a:endParaRPr lang="en-US" sz="1800" dirty="0"/>
                    </a:p>
                  </a:txBody>
                  <a:tcPr marL="100251" marR="100251" marT="50126" marB="50126"/>
                </a:tc>
              </a:tr>
              <a:tr h="570308">
                <a:tc>
                  <a:txBody>
                    <a:bodyPr/>
                    <a:lstStyle/>
                    <a:p>
                      <a:endParaRPr lang="en-US" sz="1400" dirty="0" smtClean="0"/>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School District</a:t>
                      </a:r>
                      <a:endParaRPr lang="en-US" sz="1400" dirty="0"/>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Municipality</a:t>
                      </a:r>
                      <a:endParaRPr lang="en-US" sz="1400" dirty="0"/>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Dauphin</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County</a:t>
                      </a:r>
                      <a:endParaRPr lang="en-US" sz="1400" dirty="0"/>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Land</a:t>
                      </a:r>
                      <a:endParaRPr lang="en-US" sz="140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aseline="0" dirty="0" smtClean="0"/>
                        <a:t>Bank</a:t>
                      </a:r>
                      <a:endParaRPr lang="en-US" sz="1400" dirty="0" smtClean="0"/>
                    </a:p>
                  </a:txBody>
                  <a:tcPr marL="100251" marR="100251" marT="50126" marB="50126"/>
                </a:tc>
              </a:tr>
              <a:tr h="813148">
                <a:tc>
                  <a:txBody>
                    <a:bodyPr/>
                    <a:lstStyle/>
                    <a:p>
                      <a:r>
                        <a:rPr lang="en-US" sz="1800" dirty="0" smtClean="0"/>
                        <a:t>Land Bank Ownership</a:t>
                      </a:r>
                      <a:endParaRPr lang="en-US" sz="1800" dirty="0"/>
                    </a:p>
                    <a:p>
                      <a:r>
                        <a:rPr lang="en-US" sz="1400" dirty="0" smtClean="0"/>
                        <a:t>(2014)</a:t>
                      </a:r>
                    </a:p>
                  </a:txBody>
                  <a:tcPr marL="100251" marR="100251" marT="50126" marB="50126"/>
                </a:tc>
                <a:tc>
                  <a:txBody>
                    <a:bodyPr/>
                    <a:lstStyle/>
                    <a:p>
                      <a:pPr algn="ctr"/>
                      <a:endParaRPr 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t> </a:t>
                      </a:r>
                      <a:r>
                        <a:rPr lang="en-US" sz="1400" b="1" dirty="0" smtClean="0"/>
                        <a:t>No Tax Income</a:t>
                      </a:r>
                      <a:endParaRPr lang="en-US" sz="1400" dirty="0"/>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t> </a:t>
                      </a:r>
                      <a:r>
                        <a:rPr lang="en-US" sz="1400" b="1" dirty="0" smtClean="0"/>
                        <a:t>No Tax Income</a:t>
                      </a:r>
                      <a:endParaRPr lang="en-US" sz="1400" dirty="0"/>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t> </a:t>
                      </a:r>
                      <a:r>
                        <a:rPr lang="en-US" sz="1400" b="1" dirty="0" smtClean="0"/>
                        <a:t>No Tax Income</a:t>
                      </a:r>
                      <a:endParaRPr 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N/A</a:t>
                      </a:r>
                      <a:endParaRPr lang="en-US" sz="1400" b="1" dirty="0"/>
                    </a:p>
                  </a:txBody>
                  <a:tcPr marL="100251" marR="100251" marT="50126" marB="50126"/>
                </a:tc>
              </a:tr>
              <a:tr h="406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5 Years</a:t>
                      </a:r>
                    </a:p>
                  </a:txBody>
                  <a:tcPr marL="100251" marR="100251" marT="50126" marB="50126"/>
                </a:tc>
                <a:tc>
                  <a:txBody>
                    <a:bodyPr/>
                    <a:lstStyle/>
                    <a:p>
                      <a:pPr algn="ctr"/>
                      <a:r>
                        <a:rPr lang="en-US" sz="1400" b="1" dirty="0" smtClean="0"/>
                        <a:t>$3,153.85</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($630.77</a:t>
                      </a:r>
                      <a:r>
                        <a:rPr lang="en-US" sz="1400" baseline="0" dirty="0" smtClean="0"/>
                        <a:t>/</a:t>
                      </a:r>
                      <a:r>
                        <a:rPr lang="en-US" sz="1400" baseline="0" dirty="0" err="1" smtClean="0"/>
                        <a:t>yr</a:t>
                      </a:r>
                      <a:r>
                        <a:rPr lang="en-US" sz="1400" dirty="0" smtClean="0"/>
                        <a:t>)</a:t>
                      </a:r>
                    </a:p>
                  </a:txBody>
                  <a:tcPr marL="100251" marR="100251" marT="50126" marB="50126"/>
                </a:tc>
                <a:tc>
                  <a:txBody>
                    <a:bodyPr/>
                    <a:lstStyle/>
                    <a:p>
                      <a:pPr algn="ctr"/>
                      <a:r>
                        <a:rPr lang="en-US" sz="1400" b="1" dirty="0" smtClean="0"/>
                        <a:t>$895.65</a:t>
                      </a:r>
                      <a:endParaRPr lang="en-US" sz="1400" b="0" baseline="0" dirty="0" smtClean="0"/>
                    </a:p>
                    <a:p>
                      <a:pPr algn="ctr"/>
                      <a:r>
                        <a:rPr lang="en-US" sz="1400" b="0" baseline="0" dirty="0" smtClean="0"/>
                        <a:t>($179.13/</a:t>
                      </a:r>
                      <a:r>
                        <a:rPr lang="en-US" sz="1400" b="0" baseline="0" dirty="0" err="1" smtClean="0"/>
                        <a:t>yr</a:t>
                      </a:r>
                      <a:r>
                        <a:rPr lang="en-US" sz="1400" b="0" baseline="0" dirty="0" smtClean="0"/>
                        <a:t>)</a:t>
                      </a:r>
                      <a:endParaRPr lang="en-US" sz="1400" b="0" dirty="0" smtClean="0"/>
                    </a:p>
                  </a:txBody>
                  <a:tcPr marL="100251" marR="100251" marT="50126" marB="50126"/>
                </a:tc>
                <a:tc>
                  <a:txBody>
                    <a:bodyPr/>
                    <a:lstStyle/>
                    <a:p>
                      <a:pPr algn="ctr"/>
                      <a:r>
                        <a:rPr lang="en-US" sz="1400" b="1" dirty="0" smtClean="0"/>
                        <a:t>$1,202.25</a:t>
                      </a:r>
                    </a:p>
                    <a:p>
                      <a:pPr algn="ctr"/>
                      <a:r>
                        <a:rPr lang="en-US" sz="1400" b="0" dirty="0" smtClean="0"/>
                        <a:t>($240.45/</a:t>
                      </a:r>
                      <a:r>
                        <a:rPr lang="en-US" sz="1400" b="0" dirty="0" err="1" smtClean="0"/>
                        <a:t>yr</a:t>
                      </a:r>
                      <a:r>
                        <a:rPr lang="en-US" sz="1400" b="0" dirty="0" smtClean="0"/>
                        <a:t>)</a:t>
                      </a:r>
                    </a:p>
                  </a:txBody>
                  <a:tcPr marL="100251" marR="100251" marT="50126" marB="50126"/>
                </a:tc>
                <a:tc>
                  <a:txBody>
                    <a:bodyPr/>
                    <a:lstStyle/>
                    <a:p>
                      <a:pPr algn="ctr"/>
                      <a:r>
                        <a:rPr lang="en-US" sz="1400" b="1" dirty="0" smtClean="0"/>
                        <a:t>$5,251.75</a:t>
                      </a:r>
                    </a:p>
                    <a:p>
                      <a:pPr algn="ctr"/>
                      <a:r>
                        <a:rPr lang="en-US" sz="1400" b="0" dirty="0" smtClean="0"/>
                        <a:t>50%</a:t>
                      </a:r>
                    </a:p>
                  </a:txBody>
                  <a:tcPr marL="100251" marR="100251" marT="50126" marB="50126"/>
                </a:tc>
              </a:tr>
              <a:tr h="406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10 Years</a:t>
                      </a:r>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$6,307.7</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($1,261.54/</a:t>
                      </a:r>
                      <a:r>
                        <a:rPr lang="en-US" sz="1400" dirty="0" err="1" smtClean="0"/>
                        <a:t>yr</a:t>
                      </a:r>
                      <a:r>
                        <a:rPr lang="en-US" sz="1400" dirty="0" smtClean="0"/>
                        <a:t>)</a:t>
                      </a:r>
                    </a:p>
                  </a:txBody>
                  <a:tcPr marL="100251" marR="100251" marT="50126" marB="50126"/>
                </a:tc>
                <a:tc>
                  <a:txBody>
                    <a:bodyPr/>
                    <a:lstStyle/>
                    <a:p>
                      <a:pPr algn="ctr"/>
                      <a:r>
                        <a:rPr lang="en-US" sz="1400" b="1" dirty="0" smtClean="0"/>
                        <a:t>$1,791.30</a:t>
                      </a:r>
                      <a:endParaRPr lang="en-US" sz="1400" b="0" dirty="0" smtClean="0"/>
                    </a:p>
                    <a:p>
                      <a:pPr algn="ctr"/>
                      <a:r>
                        <a:rPr lang="en-US" sz="1400" b="0" dirty="0" smtClean="0"/>
                        <a:t>($358.26/</a:t>
                      </a:r>
                      <a:r>
                        <a:rPr lang="en-US" sz="1400" b="0" dirty="0" err="1" smtClean="0"/>
                        <a:t>yr</a:t>
                      </a:r>
                      <a:r>
                        <a:rPr lang="en-US" sz="1400" b="0" dirty="0" smtClean="0"/>
                        <a:t>)</a:t>
                      </a:r>
                      <a:endParaRPr lang="en-US" sz="1400" b="1" dirty="0" smtClean="0"/>
                    </a:p>
                  </a:txBody>
                  <a:tcPr marL="100251" marR="100251" marT="50126" marB="50126"/>
                </a:tc>
                <a:tc>
                  <a:txBody>
                    <a:bodyPr/>
                    <a:lstStyle/>
                    <a:p>
                      <a:pPr algn="ctr"/>
                      <a:r>
                        <a:rPr lang="en-US" sz="1400" b="1" dirty="0" smtClean="0"/>
                        <a:t>$2,404.50</a:t>
                      </a:r>
                    </a:p>
                    <a:p>
                      <a:pPr algn="ctr"/>
                      <a:r>
                        <a:rPr lang="en-US" sz="1400" b="0" dirty="0" smtClean="0"/>
                        <a:t>($480.90/</a:t>
                      </a:r>
                      <a:r>
                        <a:rPr lang="en-US" sz="1400" b="0" dirty="0" err="1" smtClean="0"/>
                        <a:t>yr</a:t>
                      </a:r>
                      <a:r>
                        <a:rPr lang="en-US" sz="1400" b="0" dirty="0" smtClean="0"/>
                        <a:t>)</a:t>
                      </a:r>
                    </a:p>
                  </a:txBody>
                  <a:tcPr marL="100251" marR="100251" marT="50126" marB="50126"/>
                </a:tc>
                <a:tc>
                  <a:txBody>
                    <a:bodyPr/>
                    <a:lstStyle/>
                    <a:p>
                      <a:pPr algn="ctr"/>
                      <a:r>
                        <a:rPr lang="en-US" sz="1400" b="1" dirty="0" smtClean="0"/>
                        <a:t>N/A</a:t>
                      </a:r>
                    </a:p>
                    <a:p>
                      <a:pPr algn="ctr"/>
                      <a:r>
                        <a:rPr lang="en-US" sz="1400" b="0" dirty="0" smtClean="0"/>
                        <a:t>0%</a:t>
                      </a:r>
                    </a:p>
                  </a:txBody>
                  <a:tcPr marL="100251" marR="100251" marT="50126" marB="50126"/>
                </a:tc>
              </a:tr>
              <a:tr h="406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Total from 2014-2024</a:t>
                      </a:r>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$9,461.55</a:t>
                      </a:r>
                    </a:p>
                  </a:txBody>
                  <a:tcPr marL="100251" marR="100251" marT="50126" marB="50126"/>
                </a:tc>
                <a:tc>
                  <a:txBody>
                    <a:bodyPr/>
                    <a:lstStyle/>
                    <a:p>
                      <a:pPr algn="ctr"/>
                      <a:endParaRPr lang="en-US" sz="1800" b="1" dirty="0" smtClean="0"/>
                    </a:p>
                    <a:p>
                      <a:pPr algn="ctr"/>
                      <a:r>
                        <a:rPr lang="en-US" sz="1800" b="1" dirty="0" smtClean="0"/>
                        <a:t>$2,686.95</a:t>
                      </a:r>
                    </a:p>
                  </a:txBody>
                  <a:tcPr marL="100251" marR="100251" marT="50126" marB="50126"/>
                </a:tc>
                <a:tc>
                  <a:txBody>
                    <a:bodyPr/>
                    <a:lstStyle/>
                    <a:p>
                      <a:pPr algn="ctr"/>
                      <a:endParaRPr lang="en-US" sz="1800" b="1" dirty="0" smtClean="0"/>
                    </a:p>
                    <a:p>
                      <a:pPr algn="ctr"/>
                      <a:r>
                        <a:rPr lang="en-US" sz="1800" b="1" dirty="0" smtClean="0"/>
                        <a:t>$3,606.75</a:t>
                      </a:r>
                    </a:p>
                  </a:txBody>
                  <a:tcPr marL="100251" marR="100251" marT="50126" marB="50126"/>
                </a:tc>
                <a:tc>
                  <a:txBody>
                    <a:bodyPr/>
                    <a:lstStyle/>
                    <a:p>
                      <a:pPr algn="ctr"/>
                      <a:endParaRPr lang="en-US" sz="1800" b="1" dirty="0" smtClean="0"/>
                    </a:p>
                    <a:p>
                      <a:pPr algn="ctr"/>
                      <a:r>
                        <a:rPr lang="en-US" sz="1800" b="1" dirty="0" smtClean="0"/>
                        <a:t>$5,251.75</a:t>
                      </a:r>
                    </a:p>
                  </a:txBody>
                  <a:tcPr marL="100251" marR="100251" marT="50126" marB="50126"/>
                </a:tc>
              </a:tr>
            </a:tbl>
          </a:graphicData>
        </a:graphic>
      </p:graphicFrame>
      <p:sp>
        <p:nvSpPr>
          <p:cNvPr id="7" name="Text Placeholder 2"/>
          <p:cNvSpPr txBox="1">
            <a:spLocks/>
          </p:cNvSpPr>
          <p:nvPr/>
        </p:nvSpPr>
        <p:spPr>
          <a:xfrm>
            <a:off x="31898" y="1447800"/>
            <a:ext cx="7924800" cy="286250"/>
          </a:xfrm>
          <a:prstGeom prst="rect">
            <a:avLst/>
          </a:prstGeom>
        </p:spPr>
        <p:txBody>
          <a:bodyPr vert="horz" lIns="91440" tIns="45720" rIns="91440" bIns="45720" rtlCol="0">
            <a:noAutofit/>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lvl="1" indent="0" algn="ctr">
              <a:buClr>
                <a:schemeClr val="accent3"/>
              </a:buClr>
              <a:buNone/>
            </a:pPr>
            <a:r>
              <a:rPr lang="en-US" sz="2400" b="1" dirty="0" smtClean="0">
                <a:solidFill>
                  <a:srgbClr val="002060"/>
                </a:solidFill>
              </a:rPr>
              <a:t>Property “X”</a:t>
            </a:r>
          </a:p>
        </p:txBody>
      </p:sp>
      <p:sp>
        <p:nvSpPr>
          <p:cNvPr id="11" name="Text Placeholder 2"/>
          <p:cNvSpPr txBox="1">
            <a:spLocks/>
          </p:cNvSpPr>
          <p:nvPr/>
        </p:nvSpPr>
        <p:spPr>
          <a:xfrm>
            <a:off x="-19493" y="6098132"/>
            <a:ext cx="8001000" cy="607468"/>
          </a:xfrm>
          <a:prstGeom prst="rect">
            <a:avLst/>
          </a:prstGeom>
        </p:spPr>
        <p:txBody>
          <a:bodyPr vert="horz" lIns="91440" tIns="45720" rIns="91440" bIns="45720" rtlCol="0">
            <a:noAutofit/>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lvl="1" indent="0">
              <a:buClr>
                <a:schemeClr val="accent3"/>
              </a:buClr>
              <a:buNone/>
            </a:pPr>
            <a:r>
              <a:rPr lang="en-US" sz="1400" dirty="0" smtClean="0">
                <a:solidFill>
                  <a:srgbClr val="002060"/>
                </a:solidFill>
              </a:rPr>
              <a:t>*Based on 2013-14 Millage Rates.</a:t>
            </a:r>
          </a:p>
        </p:txBody>
      </p:sp>
    </p:spTree>
    <p:extLst>
      <p:ext uri="{BB962C8B-B14F-4D97-AF65-F5344CB8AC3E}">
        <p14:creationId xmlns:p14="http://schemas.microsoft.com/office/powerpoint/2010/main" val="325763594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230188"/>
            <a:ext cx="8382000" cy="1163395"/>
          </a:xfrm>
        </p:spPr>
        <p:txBody>
          <a:bodyPr>
            <a:normAutofit/>
          </a:bodyPr>
          <a:lstStyle/>
          <a:p>
            <a:r>
              <a:rPr lang="en-US" dirty="0" smtClean="0">
                <a:solidFill>
                  <a:srgbClr val="002060"/>
                </a:solidFill>
              </a:rPr>
              <a:t>Dauphin County land bank</a:t>
            </a:r>
            <a:r>
              <a:rPr lang="en-US" dirty="0" smtClean="0"/>
              <a:t/>
            </a:r>
            <a:br>
              <a:rPr lang="en-US" dirty="0" smtClean="0"/>
            </a:br>
            <a:r>
              <a:rPr lang="en-US" sz="3600" dirty="0" smtClean="0">
                <a:solidFill>
                  <a:schemeClr val="accent6">
                    <a:lumMod val="75000"/>
                  </a:schemeClr>
                </a:solidFill>
              </a:rPr>
              <a:t>Example</a:t>
            </a:r>
            <a:endParaRPr lang="en-US" dirty="0">
              <a:solidFill>
                <a:schemeClr val="accent6">
                  <a:lumMod val="75000"/>
                </a:schemeClr>
              </a:solidFill>
            </a:endParaRPr>
          </a:p>
        </p:txBody>
      </p:sp>
      <p:sp>
        <p:nvSpPr>
          <p:cNvPr id="6" name="TextBox 2"/>
          <p:cNvSpPr txBox="1"/>
          <p:nvPr/>
        </p:nvSpPr>
        <p:spPr>
          <a:xfrm>
            <a:off x="0" y="6400800"/>
            <a:ext cx="792480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u="sng" dirty="0">
                <a:hlinkClick r:id="rId2"/>
              </a:rPr>
              <a:t>www.DauphinCounty.org</a:t>
            </a:r>
            <a:endParaRPr lang="en-US" sz="1600" dirty="0"/>
          </a:p>
        </p:txBody>
      </p:sp>
      <p:graphicFrame>
        <p:nvGraphicFramePr>
          <p:cNvPr id="9" name="Table 8"/>
          <p:cNvGraphicFramePr>
            <a:graphicFrameLocks noGrp="1"/>
          </p:cNvGraphicFramePr>
          <p:nvPr>
            <p:extLst>
              <p:ext uri="{D42A27DB-BD31-4B8C-83A1-F6EECF244321}">
                <p14:modId xmlns:p14="http://schemas.microsoft.com/office/powerpoint/2010/main" val="951449640"/>
              </p:ext>
            </p:extLst>
          </p:nvPr>
        </p:nvGraphicFramePr>
        <p:xfrm>
          <a:off x="228600" y="1905000"/>
          <a:ext cx="7620000" cy="3645826"/>
        </p:xfrm>
        <a:graphic>
          <a:graphicData uri="http://schemas.openxmlformats.org/drawingml/2006/table">
            <a:tbl>
              <a:tblPr firstRow="1" bandRow="1">
                <a:tableStyleId>{5C22544A-7EE6-4342-B048-85BDC9FD1C3A}</a:tableStyleId>
              </a:tblPr>
              <a:tblGrid>
                <a:gridCol w="2059460"/>
                <a:gridCol w="1853514"/>
                <a:gridCol w="1853514"/>
                <a:gridCol w="1853512"/>
              </a:tblGrid>
              <a:tr h="562578">
                <a:tc gridSpan="4">
                  <a:txBody>
                    <a:bodyPr/>
                    <a:lstStyle/>
                    <a:p>
                      <a:pPr algn="ctr"/>
                      <a:r>
                        <a:rPr lang="en-US" sz="1800" dirty="0" smtClean="0"/>
                        <a:t>Difference</a:t>
                      </a:r>
                      <a:endParaRPr lang="en-US" sz="1800" dirty="0"/>
                    </a:p>
                  </a:txBody>
                  <a:tcPr marL="100251" marR="100251" marT="50126" marB="50126"/>
                </a:tc>
                <a:tc hMerge="1">
                  <a:txBody>
                    <a:bodyPr/>
                    <a:lstStyle/>
                    <a:p>
                      <a:pPr algn="ctr"/>
                      <a:endParaRPr lang="en-US" sz="1500" dirty="0"/>
                    </a:p>
                  </a:txBody>
                  <a:tcPr marL="100251" marR="100251" marT="50126" marB="50126"/>
                </a:tc>
                <a:tc hMerge="1">
                  <a:txBody>
                    <a:bodyPr/>
                    <a:lstStyle/>
                    <a:p>
                      <a:pPr algn="ctr"/>
                      <a:endParaRPr lang="en-US" sz="1800" dirty="0"/>
                    </a:p>
                  </a:txBody>
                  <a:tcPr marL="100251" marR="100251" marT="50126" marB="50126"/>
                </a:tc>
                <a:tc hMerge="1">
                  <a:txBody>
                    <a:bodyPr/>
                    <a:lstStyle/>
                    <a:p>
                      <a:pPr algn="ctr"/>
                      <a:endParaRPr lang="en-US" sz="1800" dirty="0"/>
                    </a:p>
                  </a:txBody>
                  <a:tcPr marL="100251" marR="100251" marT="50126" marB="50126"/>
                </a:tc>
              </a:tr>
              <a:tr h="6566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mn-lt"/>
                          <a:ea typeface="+mn-ea"/>
                          <a:cs typeface="+mn-cs"/>
                        </a:rPr>
                        <a:t>Total from 2014-2024</a:t>
                      </a:r>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School District</a:t>
                      </a:r>
                      <a:endParaRPr lang="en-US" sz="1400" dirty="0"/>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Municipality</a:t>
                      </a:r>
                      <a:endParaRPr lang="en-US" sz="1400" dirty="0"/>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Dauphin</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County</a:t>
                      </a:r>
                      <a:endParaRPr lang="en-US" sz="1400" dirty="0"/>
                    </a:p>
                  </a:txBody>
                  <a:tcPr marL="100251" marR="100251" marT="50126" marB="50126"/>
                </a:tc>
              </a:tr>
              <a:tr h="406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Without </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Land</a:t>
                      </a:r>
                      <a:r>
                        <a:rPr lang="en-US" sz="2000" baseline="0" dirty="0" smtClean="0"/>
                        <a:t> Bank</a:t>
                      </a:r>
                      <a:endParaRPr lang="en-US" sz="2000" dirty="0" smtClean="0"/>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mn-lt"/>
                          <a:ea typeface="+mn-ea"/>
                          <a:cs typeface="+mn-cs"/>
                        </a:rPr>
                        <a:t>- $9,912.10</a:t>
                      </a:r>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mn-lt"/>
                          <a:ea typeface="+mn-ea"/>
                          <a:cs typeface="+mn-cs"/>
                        </a:rPr>
                        <a:t> - $2,814.90</a:t>
                      </a:r>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FF0000"/>
                          </a:solidFill>
                          <a:latin typeface="+mn-lt"/>
                          <a:ea typeface="+mn-ea"/>
                          <a:cs typeface="+mn-cs"/>
                        </a:rPr>
                        <a:t>- $3,781.80</a:t>
                      </a:r>
                    </a:p>
                  </a:txBody>
                  <a:tcPr marL="100251" marR="100251" marT="50126" marB="50126"/>
                </a:tc>
              </a:tr>
              <a:tr h="406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With Land Bank</a:t>
                      </a:r>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$9,461.55</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kern="1200" dirty="0" smtClean="0">
                        <a:solidFill>
                          <a:schemeClr val="dk1"/>
                        </a:solidFill>
                        <a:latin typeface="+mn-lt"/>
                        <a:ea typeface="+mn-ea"/>
                        <a:cs typeface="+mn-cs"/>
                      </a:endParaRPr>
                    </a:p>
                  </a:txBody>
                  <a:tcPr marL="100251" marR="100251" marT="50126" marB="50126"/>
                </a:tc>
                <a:tc>
                  <a:txBody>
                    <a:bodyPr/>
                    <a:lstStyle/>
                    <a:p>
                      <a:pPr algn="ctr"/>
                      <a:r>
                        <a:rPr lang="en-US" sz="1800" b="1" dirty="0" smtClean="0"/>
                        <a:t>$2,686.95</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kern="1200" dirty="0" smtClean="0">
                        <a:solidFill>
                          <a:schemeClr val="dk1"/>
                        </a:solidFill>
                        <a:latin typeface="+mn-lt"/>
                        <a:ea typeface="+mn-ea"/>
                        <a:cs typeface="+mn-cs"/>
                      </a:endParaRPr>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$3,606.75</a:t>
                      </a:r>
                      <a:endParaRPr lang="en-US" sz="1800" b="1" kern="1200" dirty="0" smtClean="0">
                        <a:solidFill>
                          <a:schemeClr val="dk1"/>
                        </a:solidFill>
                        <a:latin typeface="+mn-lt"/>
                        <a:ea typeface="+mn-ea"/>
                        <a:cs typeface="+mn-cs"/>
                      </a:endParaRPr>
                    </a:p>
                  </a:txBody>
                  <a:tcPr marL="100251" marR="100251" marT="50126" marB="50126"/>
                </a:tc>
              </a:tr>
              <a:tr h="406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Difference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latin typeface="+mn-lt"/>
                          <a:ea typeface="+mn-ea"/>
                          <a:cs typeface="+mn-cs"/>
                        </a:rPr>
                        <a:t>$19,373.65</a:t>
                      </a:r>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latin typeface="+mn-lt"/>
                          <a:ea typeface="+mn-ea"/>
                          <a:cs typeface="+mn-cs"/>
                        </a:rPr>
                        <a:t>$5,501.85</a:t>
                      </a:r>
                    </a:p>
                  </a:txBody>
                  <a:tcPr marL="100251" marR="100251" marT="50126" marB="501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b="1"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latin typeface="+mn-lt"/>
                          <a:ea typeface="+mn-ea"/>
                          <a:cs typeface="+mn-cs"/>
                        </a:rPr>
                        <a:t>$7,388.55</a:t>
                      </a:r>
                    </a:p>
                  </a:txBody>
                  <a:tcPr marL="100251" marR="100251" marT="50126" marB="50126"/>
                </a:tc>
              </a:tr>
            </a:tbl>
          </a:graphicData>
        </a:graphic>
      </p:graphicFrame>
      <p:sp>
        <p:nvSpPr>
          <p:cNvPr id="10" name="Text Placeholder 2"/>
          <p:cNvSpPr txBox="1">
            <a:spLocks/>
          </p:cNvSpPr>
          <p:nvPr/>
        </p:nvSpPr>
        <p:spPr>
          <a:xfrm>
            <a:off x="-19493" y="6019800"/>
            <a:ext cx="8001000" cy="607468"/>
          </a:xfrm>
          <a:prstGeom prst="rect">
            <a:avLst/>
          </a:prstGeom>
        </p:spPr>
        <p:txBody>
          <a:bodyPr vert="horz" lIns="91440" tIns="45720" rIns="91440" bIns="45720" rtlCol="0">
            <a:noAutofit/>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lvl="1" indent="0">
              <a:buClr>
                <a:schemeClr val="accent3"/>
              </a:buClr>
              <a:buNone/>
            </a:pPr>
            <a:r>
              <a:rPr lang="en-US" sz="1400" dirty="0" smtClean="0">
                <a:solidFill>
                  <a:srgbClr val="002060"/>
                </a:solidFill>
              </a:rPr>
              <a:t>*Based on 2013-14 Millage Rates.</a:t>
            </a:r>
          </a:p>
        </p:txBody>
      </p:sp>
      <p:sp>
        <p:nvSpPr>
          <p:cNvPr id="7" name="Text Placeholder 2"/>
          <p:cNvSpPr txBox="1">
            <a:spLocks/>
          </p:cNvSpPr>
          <p:nvPr/>
        </p:nvSpPr>
        <p:spPr>
          <a:xfrm>
            <a:off x="31898" y="1447800"/>
            <a:ext cx="7924800" cy="286250"/>
          </a:xfrm>
          <a:prstGeom prst="rect">
            <a:avLst/>
          </a:prstGeom>
        </p:spPr>
        <p:txBody>
          <a:bodyPr vert="horz" lIns="91440" tIns="45720" rIns="91440" bIns="45720" rtlCol="0">
            <a:noAutofit/>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lvl="1" indent="0" algn="ctr">
              <a:buClr>
                <a:schemeClr val="accent3"/>
              </a:buClr>
              <a:buNone/>
            </a:pPr>
            <a:r>
              <a:rPr lang="en-US" sz="2400" b="1" dirty="0" smtClean="0">
                <a:solidFill>
                  <a:srgbClr val="002060"/>
                </a:solidFill>
              </a:rPr>
              <a:t>Property “X”</a:t>
            </a:r>
          </a:p>
        </p:txBody>
      </p:sp>
    </p:spTree>
    <p:extLst>
      <p:ext uri="{BB962C8B-B14F-4D97-AF65-F5344CB8AC3E}">
        <p14:creationId xmlns:p14="http://schemas.microsoft.com/office/powerpoint/2010/main" val="132099957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230188"/>
            <a:ext cx="8382000" cy="1163395"/>
          </a:xfrm>
        </p:spPr>
        <p:txBody>
          <a:bodyPr>
            <a:normAutofit/>
          </a:bodyPr>
          <a:lstStyle/>
          <a:p>
            <a:r>
              <a:rPr lang="en-US" dirty="0" smtClean="0">
                <a:solidFill>
                  <a:srgbClr val="002060"/>
                </a:solidFill>
              </a:rPr>
              <a:t>Dauphin County land bank</a:t>
            </a:r>
            <a:r>
              <a:rPr lang="en-US" dirty="0" smtClean="0"/>
              <a:t/>
            </a:r>
            <a:br>
              <a:rPr lang="en-US" dirty="0" smtClean="0"/>
            </a:br>
            <a:r>
              <a:rPr lang="en-US" sz="3600" dirty="0" smtClean="0">
                <a:solidFill>
                  <a:schemeClr val="accent6">
                    <a:lumMod val="75000"/>
                  </a:schemeClr>
                </a:solidFill>
              </a:rPr>
              <a:t>Positive Impacts</a:t>
            </a:r>
            <a:endParaRPr lang="en-US" dirty="0">
              <a:solidFill>
                <a:schemeClr val="accent6">
                  <a:lumMod val="75000"/>
                </a:schemeClr>
              </a:solidFill>
            </a:endParaRPr>
          </a:p>
        </p:txBody>
      </p:sp>
      <p:sp>
        <p:nvSpPr>
          <p:cNvPr id="6" name="TextBox 2"/>
          <p:cNvSpPr txBox="1"/>
          <p:nvPr/>
        </p:nvSpPr>
        <p:spPr>
          <a:xfrm>
            <a:off x="0" y="6400800"/>
            <a:ext cx="792480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u="sng" dirty="0">
                <a:hlinkClick r:id="rId2"/>
              </a:rPr>
              <a:t>www.DauphinCounty.org</a:t>
            </a:r>
            <a:endParaRPr lang="en-US" sz="1600" dirty="0"/>
          </a:p>
        </p:txBody>
      </p:sp>
      <p:sp>
        <p:nvSpPr>
          <p:cNvPr id="9" name="Text Placeholder 2"/>
          <p:cNvSpPr txBox="1">
            <a:spLocks/>
          </p:cNvSpPr>
          <p:nvPr/>
        </p:nvSpPr>
        <p:spPr>
          <a:xfrm>
            <a:off x="304800" y="1524001"/>
            <a:ext cx="3657599" cy="4857308"/>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lvl="1" indent="0" algn="ctr">
              <a:buClr>
                <a:schemeClr val="accent3"/>
              </a:buClr>
              <a:buNone/>
            </a:pPr>
            <a:r>
              <a:rPr lang="en-US" sz="2600" b="1" dirty="0" smtClean="0">
                <a:solidFill>
                  <a:srgbClr val="002060"/>
                </a:solidFill>
              </a:rPr>
              <a:t>Cost &amp; Effects</a:t>
            </a:r>
            <a:endParaRPr lang="en-US" sz="2600" b="1" dirty="0">
              <a:solidFill>
                <a:srgbClr val="002060"/>
              </a:solidFill>
            </a:endParaRPr>
          </a:p>
          <a:p>
            <a:pPr marL="0" lvl="1" indent="0">
              <a:buClr>
                <a:schemeClr val="accent3"/>
              </a:buClr>
              <a:buNone/>
            </a:pPr>
            <a:endParaRPr lang="en-US" sz="2400" dirty="0">
              <a:solidFill>
                <a:srgbClr val="002060"/>
              </a:solidFill>
            </a:endParaRPr>
          </a:p>
          <a:p>
            <a:pPr lvl="1">
              <a:buClr>
                <a:schemeClr val="accent3"/>
              </a:buClr>
            </a:pPr>
            <a:r>
              <a:rPr lang="en-US" sz="1800" dirty="0" smtClean="0">
                <a:solidFill>
                  <a:srgbClr val="002060"/>
                </a:solidFill>
              </a:rPr>
              <a:t>Taxing jurisdictions give up current taxes as an investment to receive increased taxes on improved and reassessed properties</a:t>
            </a:r>
            <a:endParaRPr lang="en-US" sz="1800" dirty="0">
              <a:solidFill>
                <a:srgbClr val="002060"/>
              </a:solidFill>
            </a:endParaRPr>
          </a:p>
          <a:p>
            <a:pPr lvl="1">
              <a:buClr>
                <a:schemeClr val="accent3"/>
              </a:buClr>
            </a:pPr>
            <a:endParaRPr lang="en-US" sz="1800" dirty="0">
              <a:solidFill>
                <a:srgbClr val="002060"/>
              </a:solidFill>
            </a:endParaRPr>
          </a:p>
          <a:p>
            <a:pPr lvl="1">
              <a:buClr>
                <a:schemeClr val="accent3"/>
              </a:buClr>
            </a:pPr>
            <a:r>
              <a:rPr lang="en-US" sz="1800" dirty="0" smtClean="0">
                <a:solidFill>
                  <a:srgbClr val="002060"/>
                </a:solidFill>
              </a:rPr>
              <a:t>The Land Bank is solely responsible for funding acquisition and any plans for improvements of the property</a:t>
            </a:r>
            <a:endParaRPr lang="en-US" sz="1800" dirty="0">
              <a:solidFill>
                <a:srgbClr val="002060"/>
              </a:solidFill>
            </a:endParaRPr>
          </a:p>
          <a:p>
            <a:pPr lvl="1">
              <a:buClr>
                <a:schemeClr val="accent3"/>
              </a:buClr>
            </a:pPr>
            <a:endParaRPr lang="en-US" sz="1800" dirty="0">
              <a:solidFill>
                <a:srgbClr val="002060"/>
              </a:solidFill>
            </a:endParaRPr>
          </a:p>
          <a:p>
            <a:pPr lvl="1">
              <a:buClr>
                <a:schemeClr val="accent3"/>
              </a:buClr>
            </a:pPr>
            <a:r>
              <a:rPr lang="en-US" sz="1800" dirty="0" smtClean="0">
                <a:solidFill>
                  <a:srgbClr val="002060"/>
                </a:solidFill>
              </a:rPr>
              <a:t>The Municipality maintains the property while in possession of the Land Bank</a:t>
            </a:r>
            <a:endParaRPr lang="en-US" sz="1800" dirty="0">
              <a:solidFill>
                <a:srgbClr val="002060"/>
              </a:solidFill>
            </a:endParaRPr>
          </a:p>
          <a:p>
            <a:pPr lvl="1">
              <a:buClr>
                <a:schemeClr val="accent3"/>
              </a:buClr>
            </a:pPr>
            <a:endParaRPr lang="en-US" sz="1800" dirty="0">
              <a:solidFill>
                <a:srgbClr val="002060"/>
              </a:solidFill>
            </a:endParaRPr>
          </a:p>
          <a:p>
            <a:pPr lvl="1">
              <a:buClr>
                <a:schemeClr val="accent3"/>
              </a:buClr>
            </a:pPr>
            <a:r>
              <a:rPr lang="en-US" sz="1800" dirty="0" smtClean="0">
                <a:solidFill>
                  <a:srgbClr val="002060"/>
                </a:solidFill>
              </a:rPr>
              <a:t>50% of the real estate taxes are shared for 5 years</a:t>
            </a:r>
            <a:br>
              <a:rPr lang="en-US" sz="1800" dirty="0" smtClean="0">
                <a:solidFill>
                  <a:srgbClr val="002060"/>
                </a:solidFill>
              </a:rPr>
            </a:br>
            <a:endParaRPr lang="en-US" sz="1800" dirty="0" smtClean="0">
              <a:solidFill>
                <a:srgbClr val="002060"/>
              </a:solidFill>
            </a:endParaRPr>
          </a:p>
          <a:p>
            <a:pPr lvl="1">
              <a:buClr>
                <a:schemeClr val="accent3"/>
              </a:buClr>
            </a:pPr>
            <a:r>
              <a:rPr lang="en-US" sz="1800" dirty="0" smtClean="0">
                <a:solidFill>
                  <a:srgbClr val="002060"/>
                </a:solidFill>
              </a:rPr>
              <a:t>Taxing jurisdiction receive the full amount of real estate taxes on the reassessed value after the first 5 years</a:t>
            </a:r>
            <a:endParaRPr lang="en-US" sz="1800" dirty="0">
              <a:solidFill>
                <a:srgbClr val="002060"/>
              </a:solidFill>
            </a:endParaRPr>
          </a:p>
          <a:p>
            <a:pPr lvl="1">
              <a:buClr>
                <a:schemeClr val="accent3"/>
              </a:buClr>
            </a:pPr>
            <a:endParaRPr lang="en-US" dirty="0" smtClean="0">
              <a:solidFill>
                <a:srgbClr val="002060"/>
              </a:solidFill>
            </a:endParaRPr>
          </a:p>
        </p:txBody>
      </p:sp>
      <p:sp>
        <p:nvSpPr>
          <p:cNvPr id="10" name="Text Placeholder 2"/>
          <p:cNvSpPr txBox="1">
            <a:spLocks/>
          </p:cNvSpPr>
          <p:nvPr/>
        </p:nvSpPr>
        <p:spPr>
          <a:xfrm>
            <a:off x="4267200" y="1524000"/>
            <a:ext cx="3657599" cy="4857308"/>
          </a:xfrm>
          <a:prstGeom prst="rect">
            <a:avLst/>
          </a:prstGeom>
        </p:spPr>
        <p:txBody>
          <a:bodyPr vert="horz" lIns="91440" tIns="45720" rIns="91440" bIns="45720" rtlCol="0">
            <a:normAutofit/>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lvl="1" indent="0" algn="ctr">
              <a:buClr>
                <a:schemeClr val="accent3"/>
              </a:buClr>
              <a:buNone/>
            </a:pPr>
            <a:r>
              <a:rPr lang="en-US" sz="2400" b="1" dirty="0" smtClean="0">
                <a:solidFill>
                  <a:srgbClr val="002060"/>
                </a:solidFill>
              </a:rPr>
              <a:t>Uncalculated Positives</a:t>
            </a:r>
            <a:r>
              <a:rPr lang="en-US" sz="1700" b="1" dirty="0">
                <a:solidFill>
                  <a:srgbClr val="002060"/>
                </a:solidFill>
              </a:rPr>
              <a:t/>
            </a:r>
            <a:br>
              <a:rPr lang="en-US" sz="1700" b="1" dirty="0">
                <a:solidFill>
                  <a:srgbClr val="002060"/>
                </a:solidFill>
              </a:rPr>
            </a:br>
            <a:endParaRPr lang="en-US" sz="2400" b="1" dirty="0" smtClean="0">
              <a:solidFill>
                <a:srgbClr val="002060"/>
              </a:solidFill>
            </a:endParaRPr>
          </a:p>
          <a:p>
            <a:pPr lvl="1">
              <a:buClr>
                <a:schemeClr val="accent3"/>
              </a:buClr>
            </a:pPr>
            <a:r>
              <a:rPr lang="en-US" sz="1700" dirty="0">
                <a:solidFill>
                  <a:srgbClr val="002060"/>
                </a:solidFill>
              </a:rPr>
              <a:t>Improving </a:t>
            </a:r>
            <a:r>
              <a:rPr lang="en-US" sz="1700" dirty="0" smtClean="0">
                <a:solidFill>
                  <a:srgbClr val="002060"/>
                </a:solidFill>
              </a:rPr>
              <a:t>the quality of the  </a:t>
            </a:r>
            <a:r>
              <a:rPr lang="en-US" sz="1700" dirty="0">
                <a:solidFill>
                  <a:srgbClr val="002060"/>
                </a:solidFill>
              </a:rPr>
              <a:t>neighborhood</a:t>
            </a:r>
            <a:br>
              <a:rPr lang="en-US" sz="1700" dirty="0">
                <a:solidFill>
                  <a:srgbClr val="002060"/>
                </a:solidFill>
              </a:rPr>
            </a:br>
            <a:endParaRPr lang="en-US" sz="1700" dirty="0">
              <a:solidFill>
                <a:srgbClr val="002060"/>
              </a:solidFill>
            </a:endParaRPr>
          </a:p>
          <a:p>
            <a:pPr lvl="1">
              <a:buClr>
                <a:schemeClr val="accent3"/>
              </a:buClr>
            </a:pPr>
            <a:r>
              <a:rPr lang="en-US" sz="1700" dirty="0">
                <a:solidFill>
                  <a:srgbClr val="002060"/>
                </a:solidFill>
              </a:rPr>
              <a:t>Improving the value of neighboring </a:t>
            </a:r>
            <a:r>
              <a:rPr lang="en-US" sz="1700" dirty="0" smtClean="0">
                <a:solidFill>
                  <a:srgbClr val="002060"/>
                </a:solidFill>
              </a:rPr>
              <a:t>properties</a:t>
            </a:r>
            <a:br>
              <a:rPr lang="en-US" sz="1700" dirty="0" smtClean="0">
                <a:solidFill>
                  <a:srgbClr val="002060"/>
                </a:solidFill>
              </a:rPr>
            </a:br>
            <a:endParaRPr lang="en-US" sz="1700" dirty="0" smtClean="0">
              <a:solidFill>
                <a:srgbClr val="002060"/>
              </a:solidFill>
            </a:endParaRPr>
          </a:p>
          <a:p>
            <a:pPr lvl="1">
              <a:buClr>
                <a:schemeClr val="accent3"/>
              </a:buClr>
            </a:pPr>
            <a:r>
              <a:rPr lang="en-US" sz="1700" dirty="0" smtClean="0">
                <a:solidFill>
                  <a:srgbClr val="002060"/>
                </a:solidFill>
              </a:rPr>
              <a:t>Spurring neighborhood involvement</a:t>
            </a:r>
          </a:p>
          <a:p>
            <a:pPr lvl="1">
              <a:buClr>
                <a:schemeClr val="accent3"/>
              </a:buClr>
            </a:pPr>
            <a:endParaRPr lang="en-US" sz="1700" dirty="0">
              <a:solidFill>
                <a:srgbClr val="002060"/>
              </a:solidFill>
            </a:endParaRPr>
          </a:p>
          <a:p>
            <a:pPr lvl="1">
              <a:buClr>
                <a:schemeClr val="accent3"/>
              </a:buClr>
            </a:pPr>
            <a:r>
              <a:rPr lang="en-US" sz="1700" dirty="0" smtClean="0">
                <a:solidFill>
                  <a:srgbClr val="002060"/>
                </a:solidFill>
              </a:rPr>
              <a:t>Sense of neighborhood pride</a:t>
            </a:r>
            <a:br>
              <a:rPr lang="en-US" sz="1700" dirty="0" smtClean="0">
                <a:solidFill>
                  <a:srgbClr val="002060"/>
                </a:solidFill>
              </a:rPr>
            </a:br>
            <a:endParaRPr lang="en-US" sz="1700" dirty="0">
              <a:solidFill>
                <a:srgbClr val="002060"/>
              </a:solidFill>
            </a:endParaRPr>
          </a:p>
          <a:p>
            <a:pPr lvl="1">
              <a:buClr>
                <a:schemeClr val="accent3"/>
              </a:buClr>
            </a:pPr>
            <a:r>
              <a:rPr lang="en-US" sz="1700" dirty="0">
                <a:solidFill>
                  <a:srgbClr val="002060"/>
                </a:solidFill>
              </a:rPr>
              <a:t>Earned Income </a:t>
            </a:r>
            <a:r>
              <a:rPr lang="en-US" sz="1700" dirty="0" smtClean="0">
                <a:solidFill>
                  <a:srgbClr val="002060"/>
                </a:solidFill>
              </a:rPr>
              <a:t>Tax</a:t>
            </a:r>
            <a:br>
              <a:rPr lang="en-US" sz="1700" dirty="0" smtClean="0">
                <a:solidFill>
                  <a:srgbClr val="002060"/>
                </a:solidFill>
              </a:rPr>
            </a:br>
            <a:endParaRPr lang="en-US" sz="1700" dirty="0">
              <a:solidFill>
                <a:srgbClr val="002060"/>
              </a:solidFill>
            </a:endParaRPr>
          </a:p>
          <a:p>
            <a:pPr lvl="1">
              <a:buClr>
                <a:schemeClr val="accent3"/>
              </a:buClr>
            </a:pPr>
            <a:r>
              <a:rPr lang="en-US" sz="1700" dirty="0">
                <a:solidFill>
                  <a:srgbClr val="002060"/>
                </a:solidFill>
              </a:rPr>
              <a:t>Occupational </a:t>
            </a:r>
            <a:r>
              <a:rPr lang="en-US" sz="1700" dirty="0" smtClean="0">
                <a:solidFill>
                  <a:srgbClr val="002060"/>
                </a:solidFill>
              </a:rPr>
              <a:t>Tax</a:t>
            </a:r>
          </a:p>
          <a:p>
            <a:pPr marL="0" lvl="1" indent="0">
              <a:buClr>
                <a:schemeClr val="accent3"/>
              </a:buClr>
              <a:buNone/>
            </a:pPr>
            <a:endParaRPr lang="en-US" sz="1700" dirty="0">
              <a:solidFill>
                <a:srgbClr val="002060"/>
              </a:solidFill>
            </a:endParaRPr>
          </a:p>
          <a:p>
            <a:pPr lvl="1">
              <a:buClr>
                <a:schemeClr val="accent3"/>
              </a:buClr>
            </a:pPr>
            <a:endParaRPr lang="en-US" sz="1800" dirty="0">
              <a:solidFill>
                <a:srgbClr val="002060"/>
              </a:solidFill>
            </a:endParaRPr>
          </a:p>
          <a:p>
            <a:pPr marL="0" lvl="1" indent="0">
              <a:buClr>
                <a:schemeClr val="accent3"/>
              </a:buClr>
              <a:buNone/>
            </a:pPr>
            <a:endParaRPr lang="en-US" dirty="0" smtClean="0">
              <a:solidFill>
                <a:srgbClr val="002060"/>
              </a:solidFill>
            </a:endParaRPr>
          </a:p>
        </p:txBody>
      </p:sp>
    </p:spTree>
    <p:extLst>
      <p:ext uri="{BB962C8B-B14F-4D97-AF65-F5344CB8AC3E}">
        <p14:creationId xmlns:p14="http://schemas.microsoft.com/office/powerpoint/2010/main" val="1410643358"/>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p:nvPr/>
        </p:nvSpPr>
        <p:spPr>
          <a:xfrm>
            <a:off x="0" y="6400800"/>
            <a:ext cx="792480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u="sng" dirty="0">
                <a:hlinkClick r:id="rId2"/>
              </a:rPr>
              <a:t>www.DauphinCounty.org</a:t>
            </a:r>
            <a:endParaRPr lang="en-US" sz="1600" dirty="0"/>
          </a:p>
        </p:txBody>
      </p:sp>
      <p:sp>
        <p:nvSpPr>
          <p:cNvPr id="5" name="Title 1"/>
          <p:cNvSpPr>
            <a:spLocks noGrp="1"/>
          </p:cNvSpPr>
          <p:nvPr>
            <p:ph type="title"/>
          </p:nvPr>
        </p:nvSpPr>
        <p:spPr>
          <a:xfrm>
            <a:off x="381000" y="230188"/>
            <a:ext cx="8382000" cy="1163395"/>
          </a:xfrm>
        </p:spPr>
        <p:txBody>
          <a:bodyPr>
            <a:normAutofit/>
          </a:bodyPr>
          <a:lstStyle/>
          <a:p>
            <a:r>
              <a:rPr lang="en-US" dirty="0" smtClean="0">
                <a:solidFill>
                  <a:srgbClr val="002060"/>
                </a:solidFill>
              </a:rPr>
              <a:t>Dauphin County land bank</a:t>
            </a:r>
            <a:r>
              <a:rPr lang="en-US" dirty="0" smtClean="0"/>
              <a:t/>
            </a:r>
            <a:br>
              <a:rPr lang="en-US" dirty="0" smtClean="0"/>
            </a:br>
            <a:r>
              <a:rPr lang="en-US" sz="3600" dirty="0" smtClean="0">
                <a:solidFill>
                  <a:schemeClr val="accent6">
                    <a:lumMod val="75000"/>
                  </a:schemeClr>
                </a:solidFill>
              </a:rPr>
              <a:t>County Commissioners</a:t>
            </a:r>
            <a:endParaRPr lang="en-US" dirty="0">
              <a:solidFill>
                <a:schemeClr val="accent6">
                  <a:lumMod val="75000"/>
                </a:schemeClr>
              </a:solidFill>
            </a:endParaRPr>
          </a:p>
        </p:txBody>
      </p:sp>
      <p:sp>
        <p:nvSpPr>
          <p:cNvPr id="6" name="Text Placeholder 2"/>
          <p:cNvSpPr txBox="1">
            <a:spLocks/>
          </p:cNvSpPr>
          <p:nvPr/>
        </p:nvSpPr>
        <p:spPr>
          <a:xfrm>
            <a:off x="381000" y="2057399"/>
            <a:ext cx="7315200" cy="3429001"/>
          </a:xfrm>
          <a:prstGeom prst="rect">
            <a:avLst/>
          </a:prstGeom>
        </p:spPr>
        <p:txBody>
          <a:bodyPr vert="horz" lIns="91440" tIns="45720" rIns="91440" bIns="45720" rtlCol="0">
            <a:normAutofit/>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lvl="1">
              <a:buClr>
                <a:schemeClr val="accent3"/>
              </a:buClr>
            </a:pPr>
            <a:r>
              <a:rPr lang="en-US" sz="2400" dirty="0" smtClean="0">
                <a:solidFill>
                  <a:srgbClr val="002060"/>
                </a:solidFill>
              </a:rPr>
              <a:t>The Land Bank Authority Board Members were selected by the Dauphin County Commissioners</a:t>
            </a:r>
            <a:br>
              <a:rPr lang="en-US" sz="2400" dirty="0" smtClean="0">
                <a:solidFill>
                  <a:srgbClr val="002060"/>
                </a:solidFill>
              </a:rPr>
            </a:br>
            <a:endParaRPr lang="en-US" sz="2400" dirty="0" smtClean="0">
              <a:solidFill>
                <a:srgbClr val="002060"/>
              </a:solidFill>
            </a:endParaRPr>
          </a:p>
          <a:p>
            <a:pPr lvl="1">
              <a:buClr>
                <a:schemeClr val="accent3"/>
              </a:buClr>
            </a:pPr>
            <a:r>
              <a:rPr lang="en-US" sz="2400" dirty="0">
                <a:solidFill>
                  <a:srgbClr val="002060"/>
                </a:solidFill>
              </a:rPr>
              <a:t>Jeff </a:t>
            </a:r>
            <a:r>
              <a:rPr lang="en-US" sz="2400" dirty="0" smtClean="0">
                <a:solidFill>
                  <a:srgbClr val="002060"/>
                </a:solidFill>
              </a:rPr>
              <a:t>Haste, Mike Pries and George Hartwick</a:t>
            </a:r>
          </a:p>
          <a:p>
            <a:pPr lvl="1">
              <a:buClr>
                <a:schemeClr val="accent3"/>
              </a:buClr>
            </a:pPr>
            <a:endParaRPr lang="en-US" sz="2400" dirty="0" smtClean="0">
              <a:solidFill>
                <a:srgbClr val="002060"/>
              </a:solidFill>
            </a:endParaRPr>
          </a:p>
          <a:p>
            <a:pPr lvl="1">
              <a:buClr>
                <a:schemeClr val="accent3"/>
              </a:buClr>
            </a:pPr>
            <a:endParaRPr lang="en-US" dirty="0" smtClean="0">
              <a:solidFill>
                <a:srgbClr val="002060"/>
              </a:solidFill>
            </a:endParaRPr>
          </a:p>
        </p:txBody>
      </p:sp>
    </p:spTree>
    <p:extLst>
      <p:ext uri="{BB962C8B-B14F-4D97-AF65-F5344CB8AC3E}">
        <p14:creationId xmlns:p14="http://schemas.microsoft.com/office/powerpoint/2010/main" val="244036444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7043208" cy="3962400"/>
          </a:xfrm>
        </p:spPr>
        <p:txBody>
          <a:bodyPr/>
          <a:lstStyle/>
          <a:p>
            <a:pPr algn="ctr"/>
            <a:r>
              <a:rPr lang="en-US" dirty="0" smtClean="0">
                <a:solidFill>
                  <a:schemeClr val="accent6">
                    <a:lumMod val="75000"/>
                  </a:schemeClr>
                </a:solidFill>
              </a:rPr>
              <a:t>The Dauphin County </a:t>
            </a:r>
            <a:br>
              <a:rPr lang="en-US" dirty="0" smtClean="0">
                <a:solidFill>
                  <a:schemeClr val="accent6">
                    <a:lumMod val="75000"/>
                  </a:schemeClr>
                </a:solidFill>
              </a:rPr>
            </a:br>
            <a:r>
              <a:rPr lang="en-US" dirty="0" smtClean="0">
                <a:solidFill>
                  <a:schemeClr val="accent6">
                    <a:lumMod val="75000"/>
                  </a:schemeClr>
                </a:solidFill>
              </a:rPr>
              <a:t>Land Bank</a:t>
            </a:r>
            <a:br>
              <a:rPr lang="en-US" dirty="0" smtClean="0">
                <a:solidFill>
                  <a:schemeClr val="accent6">
                    <a:lumMod val="75000"/>
                  </a:schemeClr>
                </a:solidFill>
              </a:rPr>
            </a:br>
            <a:endParaRPr lang="en-US" dirty="0">
              <a:solidFill>
                <a:schemeClr val="accent6">
                  <a:lumMod val="75000"/>
                </a:schemeClr>
              </a:solidFill>
            </a:endParaRPr>
          </a:p>
        </p:txBody>
      </p:sp>
      <p:sp>
        <p:nvSpPr>
          <p:cNvPr id="5" name="TextBox 2"/>
          <p:cNvSpPr txBox="1"/>
          <p:nvPr/>
        </p:nvSpPr>
        <p:spPr>
          <a:xfrm>
            <a:off x="0" y="6400800"/>
            <a:ext cx="792480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u="sng" dirty="0">
                <a:hlinkClick r:id="rId3"/>
              </a:rPr>
              <a:t>www.DauphinCounty.org</a:t>
            </a:r>
            <a:endParaRPr lang="en-US" sz="1600" dirty="0"/>
          </a:p>
        </p:txBody>
      </p:sp>
      <p:pic>
        <p:nvPicPr>
          <p:cNvPr id="1026" name="Picture 2" descr="C:\Users\wgordon\Desktop\D_C_%20Logo%20Blu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4103172"/>
            <a:ext cx="2171700" cy="2266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620217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30188"/>
            <a:ext cx="8382000" cy="1163395"/>
          </a:xfrm>
        </p:spPr>
        <p:txBody>
          <a:bodyPr>
            <a:normAutofit/>
          </a:bodyPr>
          <a:lstStyle/>
          <a:p>
            <a:r>
              <a:rPr lang="en-US" dirty="0" smtClean="0">
                <a:solidFill>
                  <a:srgbClr val="002060"/>
                </a:solidFill>
              </a:rPr>
              <a:t>Blight</a:t>
            </a:r>
            <a:r>
              <a:rPr lang="en-US" dirty="0" smtClean="0"/>
              <a:t/>
            </a:r>
            <a:br>
              <a:rPr lang="en-US" dirty="0" smtClean="0"/>
            </a:br>
            <a:r>
              <a:rPr lang="en-US" sz="3600" dirty="0" smtClean="0">
                <a:solidFill>
                  <a:schemeClr val="accent6">
                    <a:lumMod val="75000"/>
                  </a:schemeClr>
                </a:solidFill>
              </a:rPr>
              <a:t>Defining the problem</a:t>
            </a:r>
            <a:endParaRPr lang="en-US" dirty="0">
              <a:solidFill>
                <a:schemeClr val="accent6">
                  <a:lumMod val="75000"/>
                </a:schemeClr>
              </a:solidFill>
            </a:endParaRPr>
          </a:p>
        </p:txBody>
      </p:sp>
      <p:sp>
        <p:nvSpPr>
          <p:cNvPr id="5" name="Text Placeholder 2"/>
          <p:cNvSpPr>
            <a:spLocks noGrp="1"/>
          </p:cNvSpPr>
          <p:nvPr>
            <p:ph type="body" sz="quarter" idx="10"/>
          </p:nvPr>
        </p:nvSpPr>
        <p:spPr>
          <a:xfrm>
            <a:off x="152400" y="1600200"/>
            <a:ext cx="7315200" cy="4800600"/>
          </a:xfrm>
        </p:spPr>
        <p:txBody>
          <a:bodyPr>
            <a:normAutofit/>
          </a:bodyPr>
          <a:lstStyle/>
          <a:p>
            <a:pPr lvl="1">
              <a:buClr>
                <a:schemeClr val="accent3"/>
              </a:buClr>
            </a:pPr>
            <a:r>
              <a:rPr lang="en-US" sz="2400" b="1" dirty="0" smtClean="0">
                <a:solidFill>
                  <a:srgbClr val="002060"/>
                </a:solidFill>
              </a:rPr>
              <a:t>Vacant /Abandoned / Tax Delinquent Properties</a:t>
            </a:r>
            <a:br>
              <a:rPr lang="en-US" sz="2400" b="1" dirty="0" smtClean="0">
                <a:solidFill>
                  <a:srgbClr val="002060"/>
                </a:solidFill>
              </a:rPr>
            </a:br>
            <a:endParaRPr lang="en-US" sz="2400" b="1" dirty="0" smtClean="0">
              <a:solidFill>
                <a:srgbClr val="002060"/>
              </a:solidFill>
            </a:endParaRPr>
          </a:p>
          <a:p>
            <a:pPr lvl="1">
              <a:buClr>
                <a:schemeClr val="accent3"/>
              </a:buClr>
            </a:pPr>
            <a:r>
              <a:rPr lang="en-US" sz="2400" b="1" dirty="0" smtClean="0">
                <a:solidFill>
                  <a:srgbClr val="002060"/>
                </a:solidFill>
              </a:rPr>
              <a:t>Blight…</a:t>
            </a:r>
          </a:p>
          <a:p>
            <a:pPr lvl="2">
              <a:buClr>
                <a:schemeClr val="accent3"/>
              </a:buClr>
            </a:pPr>
            <a:r>
              <a:rPr lang="en-US" sz="1700" dirty="0">
                <a:solidFill>
                  <a:srgbClr val="002060"/>
                </a:solidFill>
              </a:rPr>
              <a:t>L</a:t>
            </a:r>
            <a:r>
              <a:rPr lang="en-US" sz="1700" dirty="0" smtClean="0">
                <a:solidFill>
                  <a:srgbClr val="002060"/>
                </a:solidFill>
              </a:rPr>
              <a:t>owers </a:t>
            </a:r>
            <a:r>
              <a:rPr lang="en-US" sz="1700" dirty="0">
                <a:solidFill>
                  <a:srgbClr val="002060"/>
                </a:solidFill>
              </a:rPr>
              <a:t>property value on neighboring properties</a:t>
            </a:r>
            <a:br>
              <a:rPr lang="en-US" sz="1700" dirty="0">
                <a:solidFill>
                  <a:srgbClr val="002060"/>
                </a:solidFill>
              </a:rPr>
            </a:br>
            <a:endParaRPr lang="en-US" sz="1700" dirty="0">
              <a:solidFill>
                <a:srgbClr val="002060"/>
              </a:solidFill>
            </a:endParaRPr>
          </a:p>
          <a:p>
            <a:pPr lvl="2">
              <a:buClr>
                <a:schemeClr val="accent3"/>
              </a:buClr>
            </a:pPr>
            <a:r>
              <a:rPr lang="en-US" sz="1700" dirty="0">
                <a:solidFill>
                  <a:srgbClr val="002060"/>
                </a:solidFill>
              </a:rPr>
              <a:t>Increases fire and police protection costs</a:t>
            </a:r>
            <a:br>
              <a:rPr lang="en-US" sz="1700" dirty="0">
                <a:solidFill>
                  <a:srgbClr val="002060"/>
                </a:solidFill>
              </a:rPr>
            </a:br>
            <a:endParaRPr lang="en-US" sz="1700" dirty="0">
              <a:solidFill>
                <a:srgbClr val="002060"/>
              </a:solidFill>
            </a:endParaRPr>
          </a:p>
          <a:p>
            <a:pPr lvl="2">
              <a:buClr>
                <a:schemeClr val="accent3"/>
              </a:buClr>
            </a:pPr>
            <a:r>
              <a:rPr lang="en-US" sz="1700" dirty="0">
                <a:solidFill>
                  <a:srgbClr val="002060"/>
                </a:solidFill>
              </a:rPr>
              <a:t>Decreases tax revenues</a:t>
            </a:r>
            <a:br>
              <a:rPr lang="en-US" sz="1700" dirty="0">
                <a:solidFill>
                  <a:srgbClr val="002060"/>
                </a:solidFill>
              </a:rPr>
            </a:br>
            <a:endParaRPr lang="en-US" sz="1700" dirty="0">
              <a:solidFill>
                <a:srgbClr val="002060"/>
              </a:solidFill>
            </a:endParaRPr>
          </a:p>
          <a:p>
            <a:pPr lvl="2">
              <a:buClr>
                <a:schemeClr val="accent3"/>
              </a:buClr>
            </a:pPr>
            <a:r>
              <a:rPr lang="en-US" sz="1700" dirty="0">
                <a:solidFill>
                  <a:srgbClr val="002060"/>
                </a:solidFill>
              </a:rPr>
              <a:t>Undermines community </a:t>
            </a:r>
            <a:r>
              <a:rPr lang="en-US" sz="1700" dirty="0" smtClean="0">
                <a:solidFill>
                  <a:srgbClr val="002060"/>
                </a:solidFill>
              </a:rPr>
              <a:t>cohesion</a:t>
            </a:r>
          </a:p>
          <a:p>
            <a:pPr lvl="2">
              <a:buClr>
                <a:schemeClr val="accent3"/>
              </a:buClr>
            </a:pPr>
            <a:endParaRPr lang="en-US" sz="1700" dirty="0">
              <a:solidFill>
                <a:srgbClr val="002060"/>
              </a:solidFill>
            </a:endParaRPr>
          </a:p>
          <a:p>
            <a:pPr lvl="2">
              <a:buClr>
                <a:schemeClr val="accent3"/>
              </a:buClr>
            </a:pPr>
            <a:r>
              <a:rPr lang="en-US" sz="1700" dirty="0" smtClean="0">
                <a:solidFill>
                  <a:srgbClr val="002060"/>
                </a:solidFill>
              </a:rPr>
              <a:t>Fills communities with “eyesores”</a:t>
            </a:r>
            <a:endParaRPr lang="en-US" sz="1700" dirty="0">
              <a:solidFill>
                <a:srgbClr val="002060"/>
              </a:solidFill>
            </a:endParaRPr>
          </a:p>
          <a:p>
            <a:pPr lvl="1">
              <a:buClr>
                <a:schemeClr val="accent3"/>
              </a:buClr>
            </a:pPr>
            <a:endParaRPr lang="en-US" sz="1700" dirty="0">
              <a:solidFill>
                <a:srgbClr val="002060"/>
              </a:solidFill>
            </a:endParaRPr>
          </a:p>
          <a:p>
            <a:pPr lvl="2">
              <a:buClr>
                <a:schemeClr val="accent3"/>
              </a:buClr>
            </a:pPr>
            <a:r>
              <a:rPr lang="en-US" sz="1700" dirty="0" smtClean="0">
                <a:solidFill>
                  <a:srgbClr val="002060"/>
                </a:solidFill>
              </a:rPr>
              <a:t>Allows for more blight</a:t>
            </a:r>
          </a:p>
          <a:p>
            <a:pPr marL="237744" lvl="2" indent="0">
              <a:buClr>
                <a:schemeClr val="accent3"/>
              </a:buClr>
              <a:buNone/>
            </a:pPr>
            <a:endParaRPr lang="en-US" sz="1800" dirty="0">
              <a:solidFill>
                <a:srgbClr val="002060"/>
              </a:solidFill>
            </a:endParaRPr>
          </a:p>
          <a:p>
            <a:pPr lvl="1">
              <a:buClr>
                <a:schemeClr val="accent3"/>
              </a:buClr>
            </a:pPr>
            <a:endParaRPr lang="en-US" sz="1800" dirty="0">
              <a:solidFill>
                <a:srgbClr val="002060"/>
              </a:solidFill>
            </a:endParaRPr>
          </a:p>
          <a:p>
            <a:pPr lvl="1">
              <a:buClr>
                <a:schemeClr val="accent3"/>
              </a:buClr>
            </a:pPr>
            <a:endParaRPr lang="en-US" dirty="0" smtClean="0">
              <a:solidFill>
                <a:srgbClr val="002060"/>
              </a:solidFill>
            </a:endParaRPr>
          </a:p>
        </p:txBody>
      </p:sp>
      <p:sp>
        <p:nvSpPr>
          <p:cNvPr id="6" name="TextBox 2"/>
          <p:cNvSpPr txBox="1"/>
          <p:nvPr/>
        </p:nvSpPr>
        <p:spPr>
          <a:xfrm>
            <a:off x="0" y="6400800"/>
            <a:ext cx="792480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u="sng" dirty="0">
                <a:hlinkClick r:id="rId2"/>
              </a:rPr>
              <a:t>www.DauphinCounty.org</a:t>
            </a:r>
            <a:endParaRPr lang="en-US" sz="1600" dirty="0"/>
          </a:p>
        </p:txBody>
      </p:sp>
      <p:pic>
        <p:nvPicPr>
          <p:cNvPr id="7" name="Picture 2" descr="C:\Users\wgordon\Desktop\photorr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41800" y="3564565"/>
            <a:ext cx="3759200"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931706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30188"/>
            <a:ext cx="8382000" cy="1163395"/>
          </a:xfrm>
        </p:spPr>
        <p:txBody>
          <a:bodyPr>
            <a:normAutofit/>
          </a:bodyPr>
          <a:lstStyle/>
          <a:p>
            <a:r>
              <a:rPr lang="en-US" dirty="0" smtClean="0">
                <a:solidFill>
                  <a:srgbClr val="002060"/>
                </a:solidFill>
              </a:rPr>
              <a:t>land bank</a:t>
            </a:r>
            <a:r>
              <a:rPr lang="en-US" dirty="0" smtClean="0"/>
              <a:t/>
            </a:r>
            <a:br>
              <a:rPr lang="en-US" dirty="0" smtClean="0"/>
            </a:br>
            <a:r>
              <a:rPr lang="en-US" sz="3600" dirty="0" smtClean="0">
                <a:solidFill>
                  <a:schemeClr val="accent6">
                    <a:lumMod val="75000"/>
                  </a:schemeClr>
                </a:solidFill>
              </a:rPr>
              <a:t>Purpose &amp; Powers</a:t>
            </a:r>
            <a:endParaRPr lang="en-US" dirty="0">
              <a:solidFill>
                <a:schemeClr val="accent6">
                  <a:lumMod val="75000"/>
                </a:schemeClr>
              </a:solidFill>
            </a:endParaRPr>
          </a:p>
        </p:txBody>
      </p:sp>
      <p:sp>
        <p:nvSpPr>
          <p:cNvPr id="6" name="TextBox 2"/>
          <p:cNvSpPr txBox="1"/>
          <p:nvPr/>
        </p:nvSpPr>
        <p:spPr>
          <a:xfrm>
            <a:off x="0" y="6400800"/>
            <a:ext cx="792480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u="sng" dirty="0">
                <a:hlinkClick r:id="rId2"/>
              </a:rPr>
              <a:t>www.DauphinCounty.org</a:t>
            </a:r>
            <a:endParaRPr lang="en-US" sz="1600" dirty="0"/>
          </a:p>
        </p:txBody>
      </p:sp>
      <p:pic>
        <p:nvPicPr>
          <p:cNvPr id="2050" name="Picture 2" descr="C:\Users\wgordon\Desktop\22400253_BG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1" y="4343400"/>
            <a:ext cx="3673976" cy="2037909"/>
          </a:xfrm>
          <a:prstGeom prst="rect">
            <a:avLst/>
          </a:prstGeom>
          <a:noFill/>
          <a:extLst>
            <a:ext uri="{909E8E84-426E-40DD-AFC4-6F175D3DCCD1}">
              <a14:hiddenFill xmlns:a14="http://schemas.microsoft.com/office/drawing/2010/main">
                <a:solidFill>
                  <a:srgbClr val="FFFFFF"/>
                </a:solidFill>
              </a14:hiddenFill>
            </a:ext>
          </a:extLst>
        </p:spPr>
      </p:pic>
      <p:sp>
        <p:nvSpPr>
          <p:cNvPr id="7" name="Text Placeholder 2"/>
          <p:cNvSpPr txBox="1">
            <a:spLocks/>
          </p:cNvSpPr>
          <p:nvPr/>
        </p:nvSpPr>
        <p:spPr>
          <a:xfrm>
            <a:off x="304801" y="1524001"/>
            <a:ext cx="3657599" cy="2667000"/>
          </a:xfrm>
          <a:prstGeom prst="rect">
            <a:avLst/>
          </a:prstGeom>
        </p:spPr>
        <p:txBody>
          <a:bodyPr vert="horz" lIns="91440" tIns="45720" rIns="91440" bIns="45720" rtlCol="0">
            <a:normAutofit/>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lvl="1" indent="0" algn="ctr">
              <a:buClr>
                <a:schemeClr val="accent3"/>
              </a:buClr>
              <a:buNone/>
            </a:pPr>
            <a:r>
              <a:rPr lang="en-US" sz="2400" b="1" dirty="0" smtClean="0">
                <a:solidFill>
                  <a:srgbClr val="002060"/>
                </a:solidFill>
              </a:rPr>
              <a:t>PURPOSE</a:t>
            </a:r>
            <a:r>
              <a:rPr lang="en-US" sz="1700" b="1" u="sng" dirty="0" smtClean="0">
                <a:solidFill>
                  <a:srgbClr val="002060"/>
                </a:solidFill>
              </a:rPr>
              <a:t/>
            </a:r>
            <a:br>
              <a:rPr lang="en-US" sz="1700" b="1" u="sng" dirty="0" smtClean="0">
                <a:solidFill>
                  <a:srgbClr val="002060"/>
                </a:solidFill>
              </a:rPr>
            </a:br>
            <a:endParaRPr lang="en-US" sz="1700" dirty="0">
              <a:solidFill>
                <a:srgbClr val="002060"/>
              </a:solidFill>
            </a:endParaRPr>
          </a:p>
          <a:p>
            <a:pPr lvl="1">
              <a:buClr>
                <a:schemeClr val="accent3"/>
              </a:buClr>
            </a:pPr>
            <a:r>
              <a:rPr lang="en-US" sz="1700" dirty="0" smtClean="0">
                <a:solidFill>
                  <a:srgbClr val="002060"/>
                </a:solidFill>
              </a:rPr>
              <a:t>Identify and remove/prevent </a:t>
            </a:r>
          </a:p>
          <a:p>
            <a:pPr marL="0" lvl="1" indent="0">
              <a:buClr>
                <a:schemeClr val="accent3"/>
              </a:buClr>
              <a:buNone/>
            </a:pPr>
            <a:r>
              <a:rPr lang="en-US" sz="1700" dirty="0">
                <a:solidFill>
                  <a:srgbClr val="002060"/>
                </a:solidFill>
              </a:rPr>
              <a:t> </a:t>
            </a:r>
            <a:r>
              <a:rPr lang="en-US" sz="1700" dirty="0" smtClean="0">
                <a:solidFill>
                  <a:srgbClr val="002060"/>
                </a:solidFill>
              </a:rPr>
              <a:t> blighted areas</a:t>
            </a:r>
          </a:p>
          <a:p>
            <a:pPr marL="0" lvl="1" indent="0">
              <a:buClr>
                <a:schemeClr val="accent3"/>
              </a:buClr>
              <a:buNone/>
            </a:pPr>
            <a:endParaRPr lang="en-US" sz="1700" dirty="0" smtClean="0">
              <a:solidFill>
                <a:srgbClr val="002060"/>
              </a:solidFill>
            </a:endParaRPr>
          </a:p>
          <a:p>
            <a:pPr lvl="1">
              <a:buClr>
                <a:schemeClr val="accent3"/>
              </a:buClr>
            </a:pPr>
            <a:r>
              <a:rPr lang="en-US" sz="1700" dirty="0" smtClean="0">
                <a:solidFill>
                  <a:srgbClr val="002060"/>
                </a:solidFill>
              </a:rPr>
              <a:t>Take control of tax-delinquent, abandoned/vacant properties</a:t>
            </a:r>
            <a:br>
              <a:rPr lang="en-US" sz="1700" dirty="0" smtClean="0">
                <a:solidFill>
                  <a:srgbClr val="002060"/>
                </a:solidFill>
              </a:rPr>
            </a:br>
            <a:endParaRPr lang="en-US" sz="1700" dirty="0" smtClean="0">
              <a:solidFill>
                <a:srgbClr val="002060"/>
              </a:solidFill>
            </a:endParaRPr>
          </a:p>
          <a:p>
            <a:pPr lvl="1">
              <a:buClr>
                <a:schemeClr val="accent3"/>
              </a:buClr>
            </a:pPr>
            <a:r>
              <a:rPr lang="en-US" sz="1700" dirty="0" smtClean="0">
                <a:solidFill>
                  <a:srgbClr val="002060"/>
                </a:solidFill>
              </a:rPr>
              <a:t>Increase property tax collection rate</a:t>
            </a:r>
          </a:p>
          <a:p>
            <a:pPr lvl="1">
              <a:buClr>
                <a:schemeClr val="accent3"/>
              </a:buClr>
            </a:pPr>
            <a:endParaRPr lang="en-US" dirty="0" smtClean="0">
              <a:solidFill>
                <a:srgbClr val="002060"/>
              </a:solidFill>
            </a:endParaRPr>
          </a:p>
        </p:txBody>
      </p:sp>
      <p:sp>
        <p:nvSpPr>
          <p:cNvPr id="8" name="Text Placeholder 2"/>
          <p:cNvSpPr txBox="1">
            <a:spLocks/>
          </p:cNvSpPr>
          <p:nvPr/>
        </p:nvSpPr>
        <p:spPr>
          <a:xfrm>
            <a:off x="4267200" y="1524001"/>
            <a:ext cx="3657599" cy="4857308"/>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lvl="1" indent="0" algn="ctr">
              <a:buClr>
                <a:schemeClr val="accent3"/>
              </a:buClr>
              <a:buNone/>
            </a:pPr>
            <a:r>
              <a:rPr lang="en-US" sz="3400" b="1" dirty="0" smtClean="0">
                <a:solidFill>
                  <a:srgbClr val="002060"/>
                </a:solidFill>
              </a:rPr>
              <a:t>POWERS</a:t>
            </a:r>
            <a:r>
              <a:rPr lang="en-US" sz="2400" b="1" u="sng" dirty="0" smtClean="0">
                <a:solidFill>
                  <a:srgbClr val="002060"/>
                </a:solidFill>
              </a:rPr>
              <a:t/>
            </a:r>
            <a:br>
              <a:rPr lang="en-US" sz="2400" b="1" u="sng" dirty="0" smtClean="0">
                <a:solidFill>
                  <a:srgbClr val="002060"/>
                </a:solidFill>
              </a:rPr>
            </a:br>
            <a:endParaRPr lang="en-US" sz="2400" dirty="0">
              <a:solidFill>
                <a:srgbClr val="002060"/>
              </a:solidFill>
            </a:endParaRPr>
          </a:p>
          <a:p>
            <a:pPr lvl="1">
              <a:buClr>
                <a:schemeClr val="accent3"/>
              </a:buClr>
            </a:pPr>
            <a:r>
              <a:rPr lang="en-US" sz="2400" dirty="0">
                <a:solidFill>
                  <a:srgbClr val="002060"/>
                </a:solidFill>
              </a:rPr>
              <a:t>Acquire vacant/abandoned property</a:t>
            </a:r>
          </a:p>
          <a:p>
            <a:pPr lvl="1">
              <a:buClr>
                <a:schemeClr val="accent3"/>
              </a:buClr>
            </a:pPr>
            <a:endParaRPr lang="en-US" sz="2400" dirty="0">
              <a:solidFill>
                <a:srgbClr val="002060"/>
              </a:solidFill>
            </a:endParaRPr>
          </a:p>
          <a:p>
            <a:pPr lvl="1">
              <a:buClr>
                <a:schemeClr val="accent3"/>
              </a:buClr>
            </a:pPr>
            <a:r>
              <a:rPr lang="en-US" sz="2400" dirty="0">
                <a:solidFill>
                  <a:srgbClr val="002060"/>
                </a:solidFill>
              </a:rPr>
              <a:t>May file a court action to quiet title in expedited procedure</a:t>
            </a:r>
            <a:br>
              <a:rPr lang="en-US" sz="2400" dirty="0">
                <a:solidFill>
                  <a:srgbClr val="002060"/>
                </a:solidFill>
              </a:rPr>
            </a:br>
            <a:endParaRPr lang="en-US" sz="2400" dirty="0">
              <a:solidFill>
                <a:srgbClr val="002060"/>
              </a:solidFill>
            </a:endParaRPr>
          </a:p>
          <a:p>
            <a:pPr lvl="1">
              <a:buClr>
                <a:schemeClr val="accent3"/>
              </a:buClr>
            </a:pPr>
            <a:r>
              <a:rPr lang="en-US" sz="2400" dirty="0">
                <a:solidFill>
                  <a:srgbClr val="002060"/>
                </a:solidFill>
              </a:rPr>
              <a:t>Discharge or extinguish existing tax liens</a:t>
            </a:r>
          </a:p>
          <a:p>
            <a:pPr lvl="1">
              <a:buClr>
                <a:schemeClr val="accent3"/>
              </a:buClr>
            </a:pPr>
            <a:endParaRPr lang="en-US" sz="2400" dirty="0">
              <a:solidFill>
                <a:srgbClr val="002060"/>
              </a:solidFill>
            </a:endParaRPr>
          </a:p>
          <a:p>
            <a:pPr lvl="1">
              <a:buClr>
                <a:schemeClr val="accent3"/>
              </a:buClr>
            </a:pPr>
            <a:r>
              <a:rPr lang="en-US" sz="2400" dirty="0">
                <a:solidFill>
                  <a:srgbClr val="002060"/>
                </a:solidFill>
              </a:rPr>
              <a:t>“All powers necessary” to repurpose vacant or abandoned property</a:t>
            </a:r>
          </a:p>
          <a:p>
            <a:pPr lvl="1">
              <a:buClr>
                <a:schemeClr val="accent3"/>
              </a:buClr>
            </a:pPr>
            <a:endParaRPr lang="en-US" sz="2400" dirty="0">
              <a:solidFill>
                <a:srgbClr val="002060"/>
              </a:solidFill>
            </a:endParaRPr>
          </a:p>
          <a:p>
            <a:pPr lvl="1">
              <a:buClr>
                <a:schemeClr val="accent3"/>
              </a:buClr>
            </a:pPr>
            <a:r>
              <a:rPr lang="en-US" sz="2400" dirty="0">
                <a:solidFill>
                  <a:srgbClr val="002060"/>
                </a:solidFill>
              </a:rPr>
              <a:t>Unrestricted in how properties are disposed of</a:t>
            </a:r>
            <a:br>
              <a:rPr lang="en-US" sz="2400" dirty="0">
                <a:solidFill>
                  <a:srgbClr val="002060"/>
                </a:solidFill>
              </a:rPr>
            </a:br>
            <a:endParaRPr lang="en-US" sz="2400" dirty="0">
              <a:solidFill>
                <a:srgbClr val="002060"/>
              </a:solidFill>
            </a:endParaRPr>
          </a:p>
          <a:p>
            <a:pPr lvl="1">
              <a:buClr>
                <a:schemeClr val="accent3"/>
              </a:buClr>
            </a:pPr>
            <a:r>
              <a:rPr lang="en-US" sz="2400" dirty="0">
                <a:solidFill>
                  <a:srgbClr val="002060"/>
                </a:solidFill>
              </a:rPr>
              <a:t>Collecting up to 50% of the real property taxes on properties put back on the tax roll (for the first five years after the transfer)</a:t>
            </a:r>
          </a:p>
          <a:p>
            <a:pPr lvl="1">
              <a:buClr>
                <a:schemeClr val="accent3"/>
              </a:buClr>
            </a:pPr>
            <a:endParaRPr lang="en-US" sz="2400" dirty="0">
              <a:solidFill>
                <a:srgbClr val="002060"/>
              </a:solidFill>
            </a:endParaRPr>
          </a:p>
          <a:p>
            <a:pPr lvl="1">
              <a:buClr>
                <a:schemeClr val="accent3"/>
              </a:buClr>
            </a:pPr>
            <a:r>
              <a:rPr lang="en-US" sz="2400" dirty="0">
                <a:solidFill>
                  <a:srgbClr val="002060"/>
                </a:solidFill>
              </a:rPr>
              <a:t>The Land Bank </a:t>
            </a:r>
            <a:r>
              <a:rPr lang="en-US" sz="2400" b="1" u="sng" dirty="0">
                <a:solidFill>
                  <a:srgbClr val="002060"/>
                </a:solidFill>
              </a:rPr>
              <a:t>DOES NOT</a:t>
            </a:r>
            <a:r>
              <a:rPr lang="en-US" sz="2400" dirty="0">
                <a:solidFill>
                  <a:srgbClr val="002060"/>
                </a:solidFill>
              </a:rPr>
              <a:t> have the power of eminent domain</a:t>
            </a:r>
          </a:p>
          <a:p>
            <a:pPr lvl="1">
              <a:buClr>
                <a:schemeClr val="accent3"/>
              </a:buClr>
            </a:pPr>
            <a:endParaRPr lang="en-US" dirty="0" smtClean="0">
              <a:solidFill>
                <a:srgbClr val="002060"/>
              </a:solidFill>
            </a:endParaRPr>
          </a:p>
        </p:txBody>
      </p:sp>
    </p:spTree>
    <p:extLst>
      <p:ext uri="{BB962C8B-B14F-4D97-AF65-F5344CB8AC3E}">
        <p14:creationId xmlns:p14="http://schemas.microsoft.com/office/powerpoint/2010/main" val="147558342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30188"/>
            <a:ext cx="8382000" cy="1163395"/>
          </a:xfrm>
        </p:spPr>
        <p:txBody>
          <a:bodyPr>
            <a:normAutofit/>
          </a:bodyPr>
          <a:lstStyle/>
          <a:p>
            <a:r>
              <a:rPr lang="en-US" dirty="0" smtClean="0">
                <a:solidFill>
                  <a:srgbClr val="002060"/>
                </a:solidFill>
              </a:rPr>
              <a:t>land bank</a:t>
            </a:r>
            <a:r>
              <a:rPr lang="en-US" dirty="0" smtClean="0"/>
              <a:t/>
            </a:r>
            <a:br>
              <a:rPr lang="en-US" dirty="0" smtClean="0"/>
            </a:br>
            <a:r>
              <a:rPr lang="en-US" sz="3600" dirty="0" smtClean="0">
                <a:solidFill>
                  <a:schemeClr val="accent6">
                    <a:lumMod val="75000"/>
                  </a:schemeClr>
                </a:solidFill>
              </a:rPr>
              <a:t>Acquisition &amp; Inventory</a:t>
            </a:r>
            <a:endParaRPr lang="en-US" dirty="0">
              <a:solidFill>
                <a:schemeClr val="accent6">
                  <a:lumMod val="75000"/>
                </a:schemeClr>
              </a:solidFill>
            </a:endParaRPr>
          </a:p>
        </p:txBody>
      </p:sp>
      <p:sp>
        <p:nvSpPr>
          <p:cNvPr id="6" name="TextBox 2"/>
          <p:cNvSpPr txBox="1"/>
          <p:nvPr/>
        </p:nvSpPr>
        <p:spPr>
          <a:xfrm>
            <a:off x="0" y="6400800"/>
            <a:ext cx="792480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u="sng" dirty="0">
                <a:hlinkClick r:id="rId2"/>
              </a:rPr>
              <a:t>www.DauphinCounty.org</a:t>
            </a:r>
            <a:endParaRPr lang="en-US" sz="1600" dirty="0"/>
          </a:p>
        </p:txBody>
      </p:sp>
      <p:sp>
        <p:nvSpPr>
          <p:cNvPr id="7" name="Text Placeholder 2"/>
          <p:cNvSpPr txBox="1">
            <a:spLocks/>
          </p:cNvSpPr>
          <p:nvPr/>
        </p:nvSpPr>
        <p:spPr>
          <a:xfrm>
            <a:off x="152400" y="1524001"/>
            <a:ext cx="3657599" cy="2590799"/>
          </a:xfrm>
          <a:prstGeom prst="rect">
            <a:avLst/>
          </a:prstGeom>
        </p:spPr>
        <p:txBody>
          <a:bodyPr vert="horz" lIns="91440" tIns="45720" rIns="91440" bIns="45720" rtlCol="0">
            <a:normAutofit/>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lvl="1" indent="0" algn="ctr">
              <a:buClr>
                <a:schemeClr val="accent3"/>
              </a:buClr>
              <a:buNone/>
            </a:pPr>
            <a:r>
              <a:rPr lang="en-US" sz="2400" b="1" dirty="0" smtClean="0">
                <a:solidFill>
                  <a:srgbClr val="002060"/>
                </a:solidFill>
              </a:rPr>
              <a:t>Can </a:t>
            </a:r>
            <a:r>
              <a:rPr lang="en-US" sz="2400" b="1" dirty="0">
                <a:solidFill>
                  <a:srgbClr val="002060"/>
                </a:solidFill>
              </a:rPr>
              <a:t>A</a:t>
            </a:r>
            <a:r>
              <a:rPr lang="en-US" sz="2400" b="1" dirty="0" smtClean="0">
                <a:solidFill>
                  <a:srgbClr val="002060"/>
                </a:solidFill>
              </a:rPr>
              <a:t>cquire Properties…</a:t>
            </a:r>
          </a:p>
          <a:p>
            <a:pPr lvl="1">
              <a:buClr>
                <a:schemeClr val="accent3"/>
              </a:buClr>
            </a:pPr>
            <a:r>
              <a:rPr lang="en-US" sz="1700" dirty="0" smtClean="0">
                <a:solidFill>
                  <a:srgbClr val="002060"/>
                </a:solidFill>
              </a:rPr>
              <a:t>As </a:t>
            </a:r>
            <a:r>
              <a:rPr lang="en-US" sz="1700" dirty="0">
                <a:solidFill>
                  <a:srgbClr val="002060"/>
                </a:solidFill>
              </a:rPr>
              <a:t>gifts or donations</a:t>
            </a:r>
            <a:br>
              <a:rPr lang="en-US" sz="1700" dirty="0">
                <a:solidFill>
                  <a:srgbClr val="002060"/>
                </a:solidFill>
              </a:rPr>
            </a:br>
            <a:endParaRPr lang="en-US" sz="1700" dirty="0">
              <a:solidFill>
                <a:srgbClr val="002060"/>
              </a:solidFill>
            </a:endParaRPr>
          </a:p>
          <a:p>
            <a:pPr lvl="1">
              <a:buClr>
                <a:schemeClr val="accent3"/>
              </a:buClr>
            </a:pPr>
            <a:r>
              <a:rPr lang="en-US" sz="1700" dirty="0">
                <a:solidFill>
                  <a:srgbClr val="002060"/>
                </a:solidFill>
              </a:rPr>
              <a:t>Transfers or exchanges with other entities, foreclosure or purchase</a:t>
            </a:r>
            <a:br>
              <a:rPr lang="en-US" sz="1700" dirty="0">
                <a:solidFill>
                  <a:srgbClr val="002060"/>
                </a:solidFill>
              </a:rPr>
            </a:br>
            <a:endParaRPr lang="en-US" sz="1700" dirty="0">
              <a:solidFill>
                <a:srgbClr val="002060"/>
              </a:solidFill>
            </a:endParaRPr>
          </a:p>
          <a:p>
            <a:pPr lvl="1">
              <a:buClr>
                <a:schemeClr val="accent3"/>
              </a:buClr>
            </a:pPr>
            <a:r>
              <a:rPr lang="en-US" sz="1700" dirty="0">
                <a:solidFill>
                  <a:srgbClr val="002060"/>
                </a:solidFill>
              </a:rPr>
              <a:t>From municipalities</a:t>
            </a:r>
          </a:p>
          <a:p>
            <a:pPr lvl="1">
              <a:buClr>
                <a:schemeClr val="accent3"/>
              </a:buClr>
            </a:pPr>
            <a:endParaRPr lang="en-US" sz="1700" dirty="0">
              <a:solidFill>
                <a:srgbClr val="002060"/>
              </a:solidFill>
            </a:endParaRPr>
          </a:p>
          <a:p>
            <a:pPr lvl="1">
              <a:buClr>
                <a:schemeClr val="accent3"/>
              </a:buClr>
            </a:pPr>
            <a:r>
              <a:rPr lang="en-US" sz="1700" dirty="0">
                <a:solidFill>
                  <a:srgbClr val="002060"/>
                </a:solidFill>
              </a:rPr>
              <a:t>Through Dauphin County Tax Claims</a:t>
            </a:r>
          </a:p>
          <a:p>
            <a:pPr lvl="1">
              <a:buClr>
                <a:schemeClr val="accent3"/>
              </a:buClr>
            </a:pPr>
            <a:endParaRPr lang="en-US" sz="1200" dirty="0">
              <a:solidFill>
                <a:srgbClr val="002060"/>
              </a:solidFill>
            </a:endParaRPr>
          </a:p>
          <a:p>
            <a:pPr lvl="1">
              <a:buClr>
                <a:schemeClr val="accent3"/>
              </a:buClr>
            </a:pPr>
            <a:endParaRPr lang="en-US" dirty="0" smtClean="0">
              <a:solidFill>
                <a:srgbClr val="002060"/>
              </a:solidFill>
            </a:endParaRPr>
          </a:p>
        </p:txBody>
      </p:sp>
      <p:sp>
        <p:nvSpPr>
          <p:cNvPr id="8" name="Text Placeholder 2"/>
          <p:cNvSpPr txBox="1">
            <a:spLocks/>
          </p:cNvSpPr>
          <p:nvPr/>
        </p:nvSpPr>
        <p:spPr>
          <a:xfrm>
            <a:off x="4267200" y="3810000"/>
            <a:ext cx="3657599" cy="2571308"/>
          </a:xfrm>
          <a:prstGeom prst="rect">
            <a:avLst/>
          </a:prstGeom>
        </p:spPr>
        <p:txBody>
          <a:bodyPr vert="horz" lIns="91440" tIns="45720" rIns="91440" bIns="45720" rtlCol="0">
            <a:normAutofit/>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US" sz="2400" dirty="0" smtClean="0">
                <a:solidFill>
                  <a:srgbClr val="002060"/>
                </a:solidFill>
              </a:rPr>
              <a:t>After Acquisition…</a:t>
            </a:r>
            <a:endParaRPr lang="en-US" sz="2400" dirty="0">
              <a:solidFill>
                <a:srgbClr val="002060"/>
              </a:solidFill>
            </a:endParaRPr>
          </a:p>
          <a:p>
            <a:pPr lvl="1">
              <a:buClr>
                <a:schemeClr val="accent3"/>
              </a:buClr>
            </a:pPr>
            <a:r>
              <a:rPr lang="en-US" sz="1700" dirty="0">
                <a:solidFill>
                  <a:srgbClr val="002060"/>
                </a:solidFill>
              </a:rPr>
              <a:t>Exempt from state and local taxes</a:t>
            </a:r>
            <a:br>
              <a:rPr lang="en-US" sz="1700" dirty="0">
                <a:solidFill>
                  <a:srgbClr val="002060"/>
                </a:solidFill>
              </a:rPr>
            </a:br>
            <a:endParaRPr lang="en-US" sz="1700" dirty="0">
              <a:solidFill>
                <a:srgbClr val="002060"/>
              </a:solidFill>
            </a:endParaRPr>
          </a:p>
          <a:p>
            <a:pPr lvl="1">
              <a:buClr>
                <a:schemeClr val="accent3"/>
              </a:buClr>
            </a:pPr>
            <a:r>
              <a:rPr lang="en-US" sz="1700" dirty="0">
                <a:solidFill>
                  <a:srgbClr val="002060"/>
                </a:solidFill>
              </a:rPr>
              <a:t>Must be in accordance with all applicable laws and codes.</a:t>
            </a:r>
            <a:br>
              <a:rPr lang="en-US" sz="1700" dirty="0">
                <a:solidFill>
                  <a:srgbClr val="002060"/>
                </a:solidFill>
              </a:rPr>
            </a:br>
            <a:endParaRPr lang="en-US" sz="1700" dirty="0">
              <a:solidFill>
                <a:srgbClr val="002060"/>
              </a:solidFill>
            </a:endParaRPr>
          </a:p>
          <a:p>
            <a:pPr lvl="1">
              <a:buClr>
                <a:schemeClr val="accent3"/>
              </a:buClr>
            </a:pPr>
            <a:r>
              <a:rPr lang="en-US" sz="1700" dirty="0">
                <a:solidFill>
                  <a:srgbClr val="002060"/>
                </a:solidFill>
              </a:rPr>
              <a:t>Municipality maintains property per the Memorandum of Understanding</a:t>
            </a:r>
          </a:p>
          <a:p>
            <a:pPr lvl="1">
              <a:buClr>
                <a:schemeClr val="accent3"/>
              </a:buClr>
            </a:pPr>
            <a:endParaRPr lang="en-US" sz="1200" dirty="0">
              <a:solidFill>
                <a:srgbClr val="002060"/>
              </a:solidFill>
            </a:endParaRPr>
          </a:p>
          <a:p>
            <a:pPr lvl="1">
              <a:buClr>
                <a:schemeClr val="accent3"/>
              </a:buClr>
            </a:pPr>
            <a:endParaRPr lang="en-US" dirty="0" smtClean="0">
              <a:solidFill>
                <a:srgbClr val="002060"/>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4114800"/>
            <a:ext cx="3048000" cy="228600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19600" y="1524001"/>
            <a:ext cx="3058633" cy="2293975"/>
          </a:xfrm>
          <a:prstGeom prst="rect">
            <a:avLst/>
          </a:prstGeom>
        </p:spPr>
      </p:pic>
    </p:spTree>
    <p:extLst>
      <p:ext uri="{BB962C8B-B14F-4D97-AF65-F5344CB8AC3E}">
        <p14:creationId xmlns:p14="http://schemas.microsoft.com/office/powerpoint/2010/main" val="28257487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30188"/>
            <a:ext cx="8382000" cy="1163395"/>
          </a:xfrm>
        </p:spPr>
        <p:txBody>
          <a:bodyPr>
            <a:normAutofit/>
          </a:bodyPr>
          <a:lstStyle/>
          <a:p>
            <a:r>
              <a:rPr lang="en-US" dirty="0" smtClean="0">
                <a:solidFill>
                  <a:srgbClr val="002060"/>
                </a:solidFill>
              </a:rPr>
              <a:t>land bank</a:t>
            </a:r>
            <a:r>
              <a:rPr lang="en-US" dirty="0" smtClean="0"/>
              <a:t/>
            </a:r>
            <a:br>
              <a:rPr lang="en-US" dirty="0" smtClean="0"/>
            </a:br>
            <a:r>
              <a:rPr lang="en-US" sz="3600" dirty="0" smtClean="0">
                <a:solidFill>
                  <a:schemeClr val="accent6">
                    <a:lumMod val="75000"/>
                  </a:schemeClr>
                </a:solidFill>
              </a:rPr>
              <a:t>Funding the land bank</a:t>
            </a:r>
            <a:endParaRPr lang="en-US" dirty="0">
              <a:solidFill>
                <a:schemeClr val="accent6">
                  <a:lumMod val="75000"/>
                </a:schemeClr>
              </a:solidFill>
            </a:endParaRPr>
          </a:p>
        </p:txBody>
      </p:sp>
      <p:sp>
        <p:nvSpPr>
          <p:cNvPr id="5" name="TextBox 2"/>
          <p:cNvSpPr txBox="1"/>
          <p:nvPr/>
        </p:nvSpPr>
        <p:spPr>
          <a:xfrm>
            <a:off x="0" y="6400800"/>
            <a:ext cx="792480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u="sng" dirty="0">
                <a:hlinkClick r:id="rId2"/>
              </a:rPr>
              <a:t>www.DauphinCounty.org</a:t>
            </a:r>
            <a:endParaRPr lang="en-US" sz="1600" dirty="0"/>
          </a:p>
        </p:txBody>
      </p:sp>
      <p:sp>
        <p:nvSpPr>
          <p:cNvPr id="7" name="Text Placeholder 2"/>
          <p:cNvSpPr txBox="1">
            <a:spLocks/>
          </p:cNvSpPr>
          <p:nvPr/>
        </p:nvSpPr>
        <p:spPr>
          <a:xfrm>
            <a:off x="304800" y="1524001"/>
            <a:ext cx="3657599" cy="4857308"/>
          </a:xfrm>
          <a:prstGeom prst="rect">
            <a:avLst/>
          </a:prstGeom>
        </p:spPr>
        <p:txBody>
          <a:bodyPr vert="horz" lIns="91440" tIns="45720" rIns="91440" bIns="45720" rtlCol="0">
            <a:normAutofit/>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lvl="1" indent="0">
              <a:buClr>
                <a:schemeClr val="accent3"/>
              </a:buClr>
              <a:buNone/>
            </a:pPr>
            <a:r>
              <a:rPr lang="en-US" sz="2400" b="1" dirty="0" smtClean="0">
                <a:solidFill>
                  <a:srgbClr val="002060"/>
                </a:solidFill>
              </a:rPr>
              <a:t>PA Land </a:t>
            </a:r>
            <a:r>
              <a:rPr lang="en-US" sz="2400" b="1" dirty="0">
                <a:solidFill>
                  <a:srgbClr val="002060"/>
                </a:solidFill>
              </a:rPr>
              <a:t>Banks may fund </a:t>
            </a:r>
            <a:r>
              <a:rPr lang="en-US" sz="2400" b="1" dirty="0" smtClean="0">
                <a:solidFill>
                  <a:srgbClr val="002060"/>
                </a:solidFill>
              </a:rPr>
              <a:t>operations through</a:t>
            </a:r>
            <a:r>
              <a:rPr lang="en-US" sz="2400" b="1" dirty="0">
                <a:solidFill>
                  <a:srgbClr val="002060"/>
                </a:solidFill>
              </a:rPr>
              <a:t>…</a:t>
            </a:r>
          </a:p>
          <a:p>
            <a:pPr marL="0" lvl="1" indent="0">
              <a:buClr>
                <a:schemeClr val="accent3"/>
              </a:buClr>
              <a:buNone/>
            </a:pPr>
            <a:endParaRPr lang="en-US" sz="2400" dirty="0">
              <a:solidFill>
                <a:srgbClr val="002060"/>
              </a:solidFill>
            </a:endParaRPr>
          </a:p>
          <a:p>
            <a:pPr lvl="1">
              <a:buClr>
                <a:schemeClr val="accent3"/>
              </a:buClr>
            </a:pPr>
            <a:r>
              <a:rPr lang="en-US" sz="1700" dirty="0" smtClean="0">
                <a:solidFill>
                  <a:srgbClr val="002060"/>
                </a:solidFill>
              </a:rPr>
              <a:t>Grants </a:t>
            </a:r>
            <a:r>
              <a:rPr lang="en-US" sz="1700" dirty="0">
                <a:solidFill>
                  <a:srgbClr val="002060"/>
                </a:solidFill>
              </a:rPr>
              <a:t>and loans from public and private sources</a:t>
            </a:r>
          </a:p>
          <a:p>
            <a:pPr lvl="1">
              <a:buClr>
                <a:schemeClr val="accent3"/>
              </a:buClr>
            </a:pPr>
            <a:endParaRPr lang="en-US" sz="1700" dirty="0">
              <a:solidFill>
                <a:srgbClr val="002060"/>
              </a:solidFill>
            </a:endParaRPr>
          </a:p>
          <a:p>
            <a:pPr lvl="1">
              <a:buClr>
                <a:schemeClr val="accent3"/>
              </a:buClr>
            </a:pPr>
            <a:r>
              <a:rPr lang="en-US" sz="1700" dirty="0">
                <a:solidFill>
                  <a:srgbClr val="002060"/>
                </a:solidFill>
              </a:rPr>
              <a:t>Rents and lease payments or fees for services rendered</a:t>
            </a:r>
          </a:p>
          <a:p>
            <a:pPr lvl="1">
              <a:buClr>
                <a:schemeClr val="accent3"/>
              </a:buClr>
            </a:pPr>
            <a:endParaRPr lang="en-US" sz="1700" dirty="0">
              <a:solidFill>
                <a:srgbClr val="002060"/>
              </a:solidFill>
            </a:endParaRPr>
          </a:p>
          <a:p>
            <a:pPr lvl="1">
              <a:buClr>
                <a:schemeClr val="accent3"/>
              </a:buClr>
            </a:pPr>
            <a:r>
              <a:rPr lang="en-US" sz="1700" dirty="0">
                <a:solidFill>
                  <a:srgbClr val="002060"/>
                </a:solidFill>
              </a:rPr>
              <a:t>Proceeds from property sales</a:t>
            </a:r>
          </a:p>
          <a:p>
            <a:pPr lvl="1">
              <a:buClr>
                <a:schemeClr val="accent3"/>
              </a:buClr>
            </a:pPr>
            <a:endParaRPr lang="en-US" sz="1700" dirty="0">
              <a:solidFill>
                <a:srgbClr val="002060"/>
              </a:solidFill>
            </a:endParaRPr>
          </a:p>
          <a:p>
            <a:pPr lvl="1">
              <a:buClr>
                <a:schemeClr val="accent3"/>
              </a:buClr>
            </a:pPr>
            <a:r>
              <a:rPr lang="en-US" sz="1700" dirty="0">
                <a:solidFill>
                  <a:srgbClr val="002060"/>
                </a:solidFill>
              </a:rPr>
              <a:t>Proceeds from the issuance of tax exempt bonds</a:t>
            </a:r>
          </a:p>
          <a:p>
            <a:pPr lvl="1">
              <a:buClr>
                <a:schemeClr val="accent3"/>
              </a:buClr>
            </a:pPr>
            <a:endParaRPr lang="en-US" sz="1700" dirty="0">
              <a:solidFill>
                <a:srgbClr val="002060"/>
              </a:solidFill>
            </a:endParaRPr>
          </a:p>
          <a:p>
            <a:pPr lvl="1">
              <a:buClr>
                <a:schemeClr val="accent3"/>
              </a:buClr>
            </a:pPr>
            <a:r>
              <a:rPr lang="en-US" sz="1700" dirty="0">
                <a:solidFill>
                  <a:srgbClr val="002060"/>
                </a:solidFill>
              </a:rPr>
              <a:t>Up to 50% of real property taxes collected on properties put back on the tax rolls</a:t>
            </a:r>
          </a:p>
          <a:p>
            <a:pPr lvl="1">
              <a:buClr>
                <a:schemeClr val="accent3"/>
              </a:buClr>
            </a:pPr>
            <a:endParaRPr lang="en-US" dirty="0" smtClean="0">
              <a:solidFill>
                <a:srgbClr val="002060"/>
              </a:solidFill>
            </a:endParaRPr>
          </a:p>
        </p:txBody>
      </p:sp>
      <p:sp>
        <p:nvSpPr>
          <p:cNvPr id="8" name="Text Placeholder 2"/>
          <p:cNvSpPr txBox="1">
            <a:spLocks/>
          </p:cNvSpPr>
          <p:nvPr/>
        </p:nvSpPr>
        <p:spPr>
          <a:xfrm>
            <a:off x="4267200" y="1524000"/>
            <a:ext cx="3657599" cy="4857308"/>
          </a:xfrm>
          <a:prstGeom prst="rect">
            <a:avLst/>
          </a:prstGeom>
        </p:spPr>
        <p:txBody>
          <a:bodyPr vert="horz" lIns="91440" tIns="45720" rIns="91440" bIns="45720" rtlCol="0">
            <a:normAutofit lnSpcReduction="10000"/>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lvl="1" indent="0">
              <a:buClr>
                <a:schemeClr val="accent3"/>
              </a:buClr>
              <a:buNone/>
            </a:pPr>
            <a:r>
              <a:rPr lang="en-US" sz="2400" b="1" dirty="0" smtClean="0">
                <a:solidFill>
                  <a:srgbClr val="002060"/>
                </a:solidFill>
              </a:rPr>
              <a:t>Additional Funding Possibilities</a:t>
            </a:r>
            <a:br>
              <a:rPr lang="en-US" sz="2400" b="1" dirty="0" smtClean="0">
                <a:solidFill>
                  <a:srgbClr val="002060"/>
                </a:solidFill>
              </a:rPr>
            </a:br>
            <a:endParaRPr lang="en-US" sz="2400" b="1" dirty="0" smtClean="0">
              <a:solidFill>
                <a:srgbClr val="002060"/>
              </a:solidFill>
            </a:endParaRPr>
          </a:p>
          <a:p>
            <a:pPr lvl="1">
              <a:buClr>
                <a:schemeClr val="accent3"/>
              </a:buClr>
            </a:pPr>
            <a:r>
              <a:rPr lang="en-US" sz="1700" dirty="0" smtClean="0">
                <a:solidFill>
                  <a:srgbClr val="002060"/>
                </a:solidFill>
              </a:rPr>
              <a:t>Gaming Funds</a:t>
            </a:r>
            <a:br>
              <a:rPr lang="en-US" sz="1700" dirty="0" smtClean="0">
                <a:solidFill>
                  <a:srgbClr val="002060"/>
                </a:solidFill>
              </a:rPr>
            </a:br>
            <a:endParaRPr lang="en-US" sz="1700" dirty="0" smtClean="0">
              <a:solidFill>
                <a:srgbClr val="002060"/>
              </a:solidFill>
            </a:endParaRPr>
          </a:p>
          <a:p>
            <a:pPr lvl="1">
              <a:buClr>
                <a:schemeClr val="accent3"/>
              </a:buClr>
            </a:pPr>
            <a:r>
              <a:rPr lang="en-US" sz="1700" dirty="0" smtClean="0">
                <a:solidFill>
                  <a:srgbClr val="002060"/>
                </a:solidFill>
              </a:rPr>
              <a:t>CDBG</a:t>
            </a:r>
            <a:br>
              <a:rPr lang="en-US" sz="1700" dirty="0" smtClean="0">
                <a:solidFill>
                  <a:srgbClr val="002060"/>
                </a:solidFill>
              </a:rPr>
            </a:br>
            <a:endParaRPr lang="en-US" sz="1700" dirty="0">
              <a:solidFill>
                <a:srgbClr val="002060"/>
              </a:solidFill>
            </a:endParaRPr>
          </a:p>
          <a:p>
            <a:pPr lvl="1">
              <a:buClr>
                <a:schemeClr val="accent3"/>
              </a:buClr>
            </a:pPr>
            <a:r>
              <a:rPr lang="en-US" sz="1700" dirty="0" smtClean="0">
                <a:solidFill>
                  <a:srgbClr val="002060"/>
                </a:solidFill>
              </a:rPr>
              <a:t>Act 137</a:t>
            </a:r>
            <a:br>
              <a:rPr lang="en-US" sz="1700" dirty="0" smtClean="0">
                <a:solidFill>
                  <a:srgbClr val="002060"/>
                </a:solidFill>
              </a:rPr>
            </a:br>
            <a:endParaRPr lang="en-US" sz="1700" dirty="0" smtClean="0">
              <a:solidFill>
                <a:srgbClr val="002060"/>
              </a:solidFill>
            </a:endParaRPr>
          </a:p>
          <a:p>
            <a:pPr lvl="1">
              <a:buClr>
                <a:schemeClr val="accent3"/>
              </a:buClr>
            </a:pPr>
            <a:r>
              <a:rPr lang="en-US" sz="1700" dirty="0" smtClean="0">
                <a:solidFill>
                  <a:srgbClr val="002060"/>
                </a:solidFill>
              </a:rPr>
              <a:t>The PNC Foundation</a:t>
            </a:r>
            <a:br>
              <a:rPr lang="en-US" sz="1700" dirty="0" smtClean="0">
                <a:solidFill>
                  <a:srgbClr val="002060"/>
                </a:solidFill>
              </a:rPr>
            </a:br>
            <a:endParaRPr lang="en-US" sz="1700" dirty="0" smtClean="0">
              <a:solidFill>
                <a:srgbClr val="002060"/>
              </a:solidFill>
            </a:endParaRPr>
          </a:p>
          <a:p>
            <a:pPr lvl="1">
              <a:buClr>
                <a:schemeClr val="accent3"/>
              </a:buClr>
            </a:pPr>
            <a:r>
              <a:rPr lang="en-US" sz="1700" dirty="0" smtClean="0">
                <a:solidFill>
                  <a:srgbClr val="002060"/>
                </a:solidFill>
              </a:rPr>
              <a:t>The </a:t>
            </a:r>
            <a:r>
              <a:rPr lang="en-US" sz="1700" dirty="0">
                <a:solidFill>
                  <a:srgbClr val="002060"/>
                </a:solidFill>
              </a:rPr>
              <a:t>Foundation of Enhancing </a:t>
            </a:r>
            <a:r>
              <a:rPr lang="en-US" sz="1700" dirty="0" smtClean="0">
                <a:solidFill>
                  <a:srgbClr val="002060"/>
                </a:solidFill>
              </a:rPr>
              <a:t>Communities</a:t>
            </a:r>
            <a:br>
              <a:rPr lang="en-US" sz="1700" dirty="0" smtClean="0">
                <a:solidFill>
                  <a:srgbClr val="002060"/>
                </a:solidFill>
              </a:rPr>
            </a:br>
            <a:endParaRPr lang="en-US" sz="1700" dirty="0" smtClean="0">
              <a:solidFill>
                <a:srgbClr val="002060"/>
              </a:solidFill>
            </a:endParaRPr>
          </a:p>
          <a:p>
            <a:pPr lvl="1">
              <a:buClr>
                <a:schemeClr val="accent3"/>
              </a:buClr>
            </a:pPr>
            <a:r>
              <a:rPr lang="en-US" sz="1700" dirty="0" smtClean="0">
                <a:solidFill>
                  <a:srgbClr val="002060"/>
                </a:solidFill>
              </a:rPr>
              <a:t>Tyco </a:t>
            </a:r>
            <a:r>
              <a:rPr lang="en-US" sz="1700" dirty="0">
                <a:solidFill>
                  <a:srgbClr val="002060"/>
                </a:solidFill>
              </a:rPr>
              <a:t>Electronics </a:t>
            </a:r>
            <a:r>
              <a:rPr lang="en-US" sz="1700" dirty="0" smtClean="0">
                <a:solidFill>
                  <a:srgbClr val="002060"/>
                </a:solidFill>
              </a:rPr>
              <a:t>Foundation</a:t>
            </a:r>
            <a:br>
              <a:rPr lang="en-US" sz="1700" dirty="0" smtClean="0">
                <a:solidFill>
                  <a:srgbClr val="002060"/>
                </a:solidFill>
              </a:rPr>
            </a:br>
            <a:endParaRPr lang="en-US" sz="1700" dirty="0" smtClean="0">
              <a:solidFill>
                <a:srgbClr val="002060"/>
              </a:solidFill>
            </a:endParaRPr>
          </a:p>
          <a:p>
            <a:pPr lvl="1">
              <a:buClr>
                <a:schemeClr val="accent3"/>
              </a:buClr>
            </a:pPr>
            <a:r>
              <a:rPr lang="en-US" sz="1700" dirty="0" smtClean="0">
                <a:solidFill>
                  <a:srgbClr val="002060"/>
                </a:solidFill>
              </a:rPr>
              <a:t>Wells </a:t>
            </a:r>
            <a:r>
              <a:rPr lang="en-US" sz="1700" dirty="0">
                <a:solidFill>
                  <a:srgbClr val="002060"/>
                </a:solidFill>
              </a:rPr>
              <a:t>Fargo Regional </a:t>
            </a:r>
            <a:r>
              <a:rPr lang="en-US" sz="1700" dirty="0" smtClean="0">
                <a:solidFill>
                  <a:srgbClr val="002060"/>
                </a:solidFill>
              </a:rPr>
              <a:t>Foundation</a:t>
            </a:r>
          </a:p>
          <a:p>
            <a:pPr lvl="1">
              <a:buClr>
                <a:schemeClr val="accent3"/>
              </a:buClr>
            </a:pPr>
            <a:endParaRPr lang="en-US" sz="1700" dirty="0">
              <a:solidFill>
                <a:srgbClr val="002060"/>
              </a:solidFill>
            </a:endParaRPr>
          </a:p>
          <a:p>
            <a:pPr lvl="1">
              <a:buClr>
                <a:schemeClr val="accent3"/>
              </a:buClr>
            </a:pPr>
            <a:r>
              <a:rPr lang="en-US" sz="1700" dirty="0" smtClean="0">
                <a:solidFill>
                  <a:srgbClr val="002060"/>
                </a:solidFill>
              </a:rPr>
              <a:t>Others </a:t>
            </a:r>
            <a:r>
              <a:rPr lang="en-US" sz="1700" dirty="0">
                <a:solidFill>
                  <a:srgbClr val="002060"/>
                </a:solidFill>
              </a:rPr>
              <a:t>N</a:t>
            </a:r>
            <a:r>
              <a:rPr lang="en-US" sz="1700" dirty="0" smtClean="0">
                <a:solidFill>
                  <a:srgbClr val="002060"/>
                </a:solidFill>
              </a:rPr>
              <a:t>ot </a:t>
            </a:r>
            <a:r>
              <a:rPr lang="en-US" sz="1700" dirty="0">
                <a:solidFill>
                  <a:srgbClr val="002060"/>
                </a:solidFill>
              </a:rPr>
              <a:t>Y</a:t>
            </a:r>
            <a:r>
              <a:rPr lang="en-US" sz="1700" dirty="0" smtClean="0">
                <a:solidFill>
                  <a:srgbClr val="002060"/>
                </a:solidFill>
              </a:rPr>
              <a:t>et Defined</a:t>
            </a:r>
            <a:endParaRPr lang="en-US" sz="1700" dirty="0">
              <a:solidFill>
                <a:srgbClr val="002060"/>
              </a:solidFill>
            </a:endParaRPr>
          </a:p>
          <a:p>
            <a:pPr lvl="1">
              <a:buClr>
                <a:schemeClr val="accent3"/>
              </a:buClr>
            </a:pPr>
            <a:endParaRPr lang="en-US" dirty="0" smtClean="0">
              <a:solidFill>
                <a:srgbClr val="002060"/>
              </a:solidFill>
            </a:endParaRPr>
          </a:p>
        </p:txBody>
      </p:sp>
    </p:spTree>
    <p:extLst>
      <p:ext uri="{BB962C8B-B14F-4D97-AF65-F5344CB8AC3E}">
        <p14:creationId xmlns:p14="http://schemas.microsoft.com/office/powerpoint/2010/main" val="91850567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230188"/>
            <a:ext cx="8382000" cy="1163395"/>
          </a:xfrm>
        </p:spPr>
        <p:txBody>
          <a:bodyPr>
            <a:normAutofit/>
          </a:bodyPr>
          <a:lstStyle/>
          <a:p>
            <a:r>
              <a:rPr lang="en-US" dirty="0" smtClean="0">
                <a:solidFill>
                  <a:srgbClr val="002060"/>
                </a:solidFill>
              </a:rPr>
              <a:t>Dauphin County land bank</a:t>
            </a:r>
            <a:r>
              <a:rPr lang="en-US" dirty="0" smtClean="0"/>
              <a:t/>
            </a:r>
            <a:br>
              <a:rPr lang="en-US" dirty="0" smtClean="0"/>
            </a:br>
            <a:r>
              <a:rPr lang="en-US" sz="3600" dirty="0" smtClean="0">
                <a:solidFill>
                  <a:schemeClr val="accent6">
                    <a:lumMod val="75000"/>
                  </a:schemeClr>
                </a:solidFill>
              </a:rPr>
              <a:t>Operations</a:t>
            </a:r>
            <a:endParaRPr lang="en-US" dirty="0">
              <a:solidFill>
                <a:schemeClr val="accent6">
                  <a:lumMod val="75000"/>
                </a:schemeClr>
              </a:solidFill>
            </a:endParaRPr>
          </a:p>
        </p:txBody>
      </p:sp>
      <p:sp>
        <p:nvSpPr>
          <p:cNvPr id="6" name="TextBox 2"/>
          <p:cNvSpPr txBox="1"/>
          <p:nvPr/>
        </p:nvSpPr>
        <p:spPr>
          <a:xfrm>
            <a:off x="0" y="6400800"/>
            <a:ext cx="792480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u="sng" dirty="0">
                <a:hlinkClick r:id="rId2"/>
              </a:rPr>
              <a:t>www.DauphinCounty.org</a:t>
            </a:r>
            <a:endParaRPr lang="en-US" sz="1600" dirty="0"/>
          </a:p>
        </p:txBody>
      </p:sp>
      <p:sp>
        <p:nvSpPr>
          <p:cNvPr id="7" name="Text Placeholder 2"/>
          <p:cNvSpPr txBox="1">
            <a:spLocks/>
          </p:cNvSpPr>
          <p:nvPr/>
        </p:nvSpPr>
        <p:spPr>
          <a:xfrm>
            <a:off x="381000" y="1600200"/>
            <a:ext cx="7315200" cy="4800600"/>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lvl="1" indent="0">
              <a:buClr>
                <a:schemeClr val="accent3"/>
              </a:buClr>
              <a:buNone/>
            </a:pPr>
            <a:r>
              <a:rPr lang="en-US" sz="6000" b="1" u="sng" dirty="0" smtClean="0">
                <a:solidFill>
                  <a:srgbClr val="002060"/>
                </a:solidFill>
              </a:rPr>
              <a:t>The Land Bank Authority…</a:t>
            </a:r>
            <a:r>
              <a:rPr lang="en-US" sz="2800" b="1" u="sng" dirty="0" smtClean="0">
                <a:solidFill>
                  <a:srgbClr val="002060"/>
                </a:solidFill>
              </a:rPr>
              <a:t/>
            </a:r>
            <a:br>
              <a:rPr lang="en-US" sz="2800" b="1" u="sng" dirty="0" smtClean="0">
                <a:solidFill>
                  <a:srgbClr val="002060"/>
                </a:solidFill>
              </a:rPr>
            </a:br>
            <a:endParaRPr lang="en-US" sz="2400" dirty="0" smtClean="0">
              <a:solidFill>
                <a:srgbClr val="002060"/>
              </a:solidFill>
            </a:endParaRPr>
          </a:p>
          <a:p>
            <a:pPr lvl="1">
              <a:buClr>
                <a:schemeClr val="accent3"/>
              </a:buClr>
            </a:pPr>
            <a:r>
              <a:rPr lang="en-US" sz="5200" dirty="0" smtClean="0">
                <a:solidFill>
                  <a:srgbClr val="002060"/>
                </a:solidFill>
              </a:rPr>
              <a:t>Is staffed and maintained through the Dauphin County Office of Community &amp; Economic Development</a:t>
            </a:r>
            <a:br>
              <a:rPr lang="en-US" sz="5200" dirty="0" smtClean="0">
                <a:solidFill>
                  <a:srgbClr val="002060"/>
                </a:solidFill>
              </a:rPr>
            </a:br>
            <a:r>
              <a:rPr lang="en-US" sz="5200" dirty="0" smtClean="0">
                <a:solidFill>
                  <a:srgbClr val="002060"/>
                </a:solidFill>
              </a:rPr>
              <a:t/>
            </a:r>
            <a:br>
              <a:rPr lang="en-US" sz="5200" dirty="0" smtClean="0">
                <a:solidFill>
                  <a:srgbClr val="002060"/>
                </a:solidFill>
              </a:rPr>
            </a:br>
            <a:endParaRPr lang="en-US" sz="5200" dirty="0" smtClean="0">
              <a:solidFill>
                <a:srgbClr val="002060"/>
              </a:solidFill>
            </a:endParaRPr>
          </a:p>
          <a:p>
            <a:pPr lvl="1">
              <a:buClr>
                <a:schemeClr val="accent3"/>
              </a:buClr>
            </a:pPr>
            <a:r>
              <a:rPr lang="en-US" sz="5200" dirty="0" smtClean="0">
                <a:solidFill>
                  <a:srgbClr val="002060"/>
                </a:solidFill>
              </a:rPr>
              <a:t>The Land Bank Authority Board consists of 7 members; 5 of the members also sit on the Redevelopment Authority Board</a:t>
            </a:r>
            <a:r>
              <a:rPr lang="en-US" sz="3100" dirty="0" smtClean="0">
                <a:solidFill>
                  <a:srgbClr val="002060"/>
                </a:solidFill>
              </a:rPr>
              <a:t/>
            </a:r>
            <a:br>
              <a:rPr lang="en-US" sz="3100" dirty="0" smtClean="0">
                <a:solidFill>
                  <a:srgbClr val="002060"/>
                </a:solidFill>
              </a:rPr>
            </a:br>
            <a:endParaRPr lang="en-US" sz="3100" dirty="0" smtClean="0">
              <a:solidFill>
                <a:srgbClr val="002060"/>
              </a:solidFill>
            </a:endParaRPr>
          </a:p>
          <a:p>
            <a:pPr lvl="3">
              <a:buClr>
                <a:schemeClr val="accent3"/>
              </a:buClr>
            </a:pPr>
            <a:r>
              <a:rPr lang="en-US" sz="3700" dirty="0">
                <a:solidFill>
                  <a:srgbClr val="002060"/>
                </a:solidFill>
              </a:rPr>
              <a:t>Matt Tunnell, Chairman</a:t>
            </a:r>
          </a:p>
          <a:p>
            <a:pPr lvl="3">
              <a:buClr>
                <a:schemeClr val="accent3"/>
              </a:buClr>
            </a:pPr>
            <a:r>
              <a:rPr lang="en-US" sz="3700" dirty="0">
                <a:solidFill>
                  <a:srgbClr val="002060"/>
                </a:solidFill>
              </a:rPr>
              <a:t>Paul Navarro, Vice-Chairman</a:t>
            </a:r>
          </a:p>
          <a:p>
            <a:pPr lvl="3">
              <a:buClr>
                <a:schemeClr val="accent3"/>
              </a:buClr>
            </a:pPr>
            <a:r>
              <a:rPr lang="en-US" sz="3700" dirty="0">
                <a:solidFill>
                  <a:srgbClr val="002060"/>
                </a:solidFill>
              </a:rPr>
              <a:t>Frank Lynch, Treasurer</a:t>
            </a:r>
          </a:p>
          <a:p>
            <a:pPr lvl="3">
              <a:buClr>
                <a:schemeClr val="accent3"/>
              </a:buClr>
            </a:pPr>
            <a:r>
              <a:rPr lang="en-US" sz="3700" dirty="0">
                <a:solidFill>
                  <a:srgbClr val="002060"/>
                </a:solidFill>
              </a:rPr>
              <a:t>Gary </a:t>
            </a:r>
            <a:r>
              <a:rPr lang="en-US" sz="3700" dirty="0" err="1">
                <a:solidFill>
                  <a:srgbClr val="002060"/>
                </a:solidFill>
              </a:rPr>
              <a:t>Lenker</a:t>
            </a:r>
            <a:r>
              <a:rPr lang="en-US" sz="3700" dirty="0">
                <a:solidFill>
                  <a:srgbClr val="002060"/>
                </a:solidFill>
              </a:rPr>
              <a:t>, Secretary</a:t>
            </a:r>
          </a:p>
          <a:p>
            <a:pPr lvl="3">
              <a:buClr>
                <a:schemeClr val="accent3"/>
              </a:buClr>
            </a:pPr>
            <a:r>
              <a:rPr lang="en-US" sz="3700" dirty="0">
                <a:solidFill>
                  <a:srgbClr val="002060"/>
                </a:solidFill>
              </a:rPr>
              <a:t>Charles Wallace, Assistant Treasurer/Secretary</a:t>
            </a:r>
          </a:p>
          <a:p>
            <a:pPr lvl="3">
              <a:buClr>
                <a:schemeClr val="accent3"/>
              </a:buClr>
            </a:pPr>
            <a:r>
              <a:rPr lang="en-US" sz="3700" dirty="0">
                <a:solidFill>
                  <a:srgbClr val="002060"/>
                </a:solidFill>
              </a:rPr>
              <a:t>Andrew Kenworthy</a:t>
            </a:r>
          </a:p>
          <a:p>
            <a:pPr lvl="3">
              <a:buClr>
                <a:schemeClr val="accent3"/>
              </a:buClr>
            </a:pPr>
            <a:r>
              <a:rPr lang="en-US" sz="3700" dirty="0">
                <a:solidFill>
                  <a:srgbClr val="002060"/>
                </a:solidFill>
              </a:rPr>
              <a:t>Ron </a:t>
            </a:r>
            <a:r>
              <a:rPr lang="en-US" sz="3700" dirty="0" smtClean="0">
                <a:solidFill>
                  <a:srgbClr val="002060"/>
                </a:solidFill>
              </a:rPr>
              <a:t>Buxton</a:t>
            </a:r>
            <a:r>
              <a:rPr lang="en-US" sz="3100" dirty="0" smtClean="0">
                <a:solidFill>
                  <a:srgbClr val="002060"/>
                </a:solidFill>
              </a:rPr>
              <a:t/>
            </a:r>
            <a:br>
              <a:rPr lang="en-US" sz="3100" dirty="0" smtClean="0">
                <a:solidFill>
                  <a:srgbClr val="002060"/>
                </a:solidFill>
              </a:rPr>
            </a:br>
            <a:endParaRPr lang="en-US" sz="3100" dirty="0" smtClean="0">
              <a:solidFill>
                <a:srgbClr val="002060"/>
              </a:solidFill>
            </a:endParaRPr>
          </a:p>
          <a:p>
            <a:pPr lvl="1">
              <a:buClr>
                <a:schemeClr val="accent3"/>
              </a:buClr>
            </a:pPr>
            <a:endParaRPr lang="en-US" sz="3100" dirty="0">
              <a:solidFill>
                <a:srgbClr val="002060"/>
              </a:solidFill>
            </a:endParaRPr>
          </a:p>
          <a:p>
            <a:pPr lvl="1">
              <a:buClr>
                <a:schemeClr val="accent3"/>
              </a:buClr>
            </a:pPr>
            <a:r>
              <a:rPr lang="en-US" sz="5200" dirty="0" smtClean="0">
                <a:solidFill>
                  <a:srgbClr val="002060"/>
                </a:solidFill>
              </a:rPr>
              <a:t>Staff communicates </a:t>
            </a:r>
            <a:r>
              <a:rPr lang="en-US" sz="5200" dirty="0">
                <a:solidFill>
                  <a:srgbClr val="002060"/>
                </a:solidFill>
              </a:rPr>
              <a:t>with the Dauphin County Tax Claims office to stay up to date with properties on the Repository list, Judicial Sale list and Upset Sale </a:t>
            </a:r>
            <a:r>
              <a:rPr lang="en-US" sz="5200" dirty="0" smtClean="0">
                <a:solidFill>
                  <a:srgbClr val="002060"/>
                </a:solidFill>
              </a:rPr>
              <a:t>list</a:t>
            </a:r>
            <a:br>
              <a:rPr lang="en-US" sz="5200" dirty="0" smtClean="0">
                <a:solidFill>
                  <a:srgbClr val="002060"/>
                </a:solidFill>
              </a:rPr>
            </a:br>
            <a:endParaRPr lang="en-US" sz="5200" dirty="0" smtClean="0">
              <a:solidFill>
                <a:srgbClr val="002060"/>
              </a:solidFill>
            </a:endParaRPr>
          </a:p>
          <a:p>
            <a:pPr lvl="1">
              <a:buClr>
                <a:schemeClr val="accent3"/>
              </a:buClr>
            </a:pPr>
            <a:endParaRPr lang="en-US" sz="5200" dirty="0">
              <a:solidFill>
                <a:srgbClr val="002060"/>
              </a:solidFill>
            </a:endParaRPr>
          </a:p>
          <a:p>
            <a:pPr lvl="1">
              <a:buClr>
                <a:schemeClr val="accent3"/>
              </a:buClr>
            </a:pPr>
            <a:r>
              <a:rPr lang="en-US" sz="5200" dirty="0" smtClean="0">
                <a:solidFill>
                  <a:srgbClr val="002060"/>
                </a:solidFill>
              </a:rPr>
              <a:t>Staff is </a:t>
            </a:r>
            <a:r>
              <a:rPr lang="en-US" sz="5200" dirty="0">
                <a:solidFill>
                  <a:srgbClr val="002060"/>
                </a:solidFill>
              </a:rPr>
              <a:t>also responsible for </a:t>
            </a:r>
            <a:r>
              <a:rPr lang="en-US" sz="5200" dirty="0" smtClean="0">
                <a:solidFill>
                  <a:srgbClr val="002060"/>
                </a:solidFill>
              </a:rPr>
              <a:t>working </a:t>
            </a:r>
            <a:r>
              <a:rPr lang="en-US" sz="5200" dirty="0">
                <a:solidFill>
                  <a:srgbClr val="002060"/>
                </a:solidFill>
              </a:rPr>
              <a:t>with Municipal leaders to keep up-to-date inventory in each participating municipality</a:t>
            </a:r>
            <a:r>
              <a:rPr lang="en-US" sz="2400" dirty="0" smtClean="0">
                <a:solidFill>
                  <a:srgbClr val="002060"/>
                </a:solidFill>
              </a:rPr>
              <a:t/>
            </a:r>
            <a:br>
              <a:rPr lang="en-US" sz="2400" dirty="0" smtClean="0">
                <a:solidFill>
                  <a:srgbClr val="002060"/>
                </a:solidFill>
              </a:rPr>
            </a:br>
            <a:endParaRPr lang="en-US" sz="2400" dirty="0" smtClean="0">
              <a:solidFill>
                <a:srgbClr val="002060"/>
              </a:solidFill>
            </a:endParaRPr>
          </a:p>
          <a:p>
            <a:pPr marL="0" lvl="1" indent="0">
              <a:buClr>
                <a:schemeClr val="accent3"/>
              </a:buClr>
              <a:buNone/>
            </a:pPr>
            <a:endParaRPr lang="en-US" sz="2400" dirty="0" smtClean="0">
              <a:solidFill>
                <a:srgbClr val="002060"/>
              </a:solidFill>
            </a:endParaRPr>
          </a:p>
          <a:p>
            <a:pPr lvl="1">
              <a:buClr>
                <a:schemeClr val="accent3"/>
              </a:buClr>
            </a:pPr>
            <a:endParaRPr lang="en-US" dirty="0" smtClean="0">
              <a:solidFill>
                <a:srgbClr val="002060"/>
              </a:solidFill>
            </a:endParaRPr>
          </a:p>
        </p:txBody>
      </p:sp>
    </p:spTree>
    <p:extLst>
      <p:ext uri="{BB962C8B-B14F-4D97-AF65-F5344CB8AC3E}">
        <p14:creationId xmlns:p14="http://schemas.microsoft.com/office/powerpoint/2010/main" val="357700326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30188"/>
            <a:ext cx="8382000" cy="1163395"/>
          </a:xfrm>
        </p:spPr>
        <p:txBody>
          <a:bodyPr>
            <a:normAutofit/>
          </a:bodyPr>
          <a:lstStyle/>
          <a:p>
            <a:r>
              <a:rPr lang="en-US" dirty="0" smtClean="0">
                <a:solidFill>
                  <a:srgbClr val="002060"/>
                </a:solidFill>
              </a:rPr>
              <a:t>Dauphin County land bank</a:t>
            </a:r>
            <a:r>
              <a:rPr lang="en-US" dirty="0" smtClean="0"/>
              <a:t/>
            </a:r>
            <a:br>
              <a:rPr lang="en-US" dirty="0" smtClean="0"/>
            </a:br>
            <a:r>
              <a:rPr lang="en-US" sz="3600" dirty="0" smtClean="0">
                <a:solidFill>
                  <a:schemeClr val="accent6">
                    <a:lumMod val="75000"/>
                  </a:schemeClr>
                </a:solidFill>
              </a:rPr>
              <a:t>Getting Started</a:t>
            </a:r>
            <a:endParaRPr lang="en-US" dirty="0">
              <a:solidFill>
                <a:schemeClr val="accent6">
                  <a:lumMod val="75000"/>
                </a:schemeClr>
              </a:solidFill>
            </a:endParaRPr>
          </a:p>
        </p:txBody>
      </p:sp>
      <p:sp>
        <p:nvSpPr>
          <p:cNvPr id="5" name="TextBox 2"/>
          <p:cNvSpPr txBox="1"/>
          <p:nvPr/>
        </p:nvSpPr>
        <p:spPr>
          <a:xfrm>
            <a:off x="0" y="6400800"/>
            <a:ext cx="792480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u="sng" dirty="0">
                <a:hlinkClick r:id="rId2"/>
              </a:rPr>
              <a:t>www.DauphinCounty.org</a:t>
            </a:r>
            <a:endParaRPr lang="en-US" sz="1600" dirty="0"/>
          </a:p>
        </p:txBody>
      </p:sp>
      <p:sp>
        <p:nvSpPr>
          <p:cNvPr id="6" name="Text Placeholder 2"/>
          <p:cNvSpPr txBox="1">
            <a:spLocks/>
          </p:cNvSpPr>
          <p:nvPr/>
        </p:nvSpPr>
        <p:spPr>
          <a:xfrm>
            <a:off x="381000" y="1371600"/>
            <a:ext cx="7315200" cy="5029200"/>
          </a:xfrm>
          <a:prstGeom prst="rect">
            <a:avLst/>
          </a:prstGeom>
        </p:spPr>
        <p:txBody>
          <a:bodyPr vert="horz" lIns="91440" tIns="45720" rIns="91440" bIns="45720" rtlCol="0">
            <a:normAutofit lnSpcReduction="10000"/>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lvl="1" indent="0">
              <a:buClr>
                <a:schemeClr val="accent3"/>
              </a:buClr>
              <a:buNone/>
            </a:pPr>
            <a:r>
              <a:rPr lang="en-US" sz="2400" b="1" dirty="0" smtClean="0">
                <a:solidFill>
                  <a:srgbClr val="002060"/>
                </a:solidFill>
              </a:rPr>
              <a:t>Pilot Program</a:t>
            </a:r>
          </a:p>
          <a:p>
            <a:pPr lvl="1">
              <a:buClr>
                <a:schemeClr val="accent3"/>
              </a:buClr>
            </a:pPr>
            <a:r>
              <a:rPr lang="en-US" sz="1700" dirty="0" smtClean="0">
                <a:solidFill>
                  <a:srgbClr val="002060"/>
                </a:solidFill>
              </a:rPr>
              <a:t>The Land Bank created a pilot program to include a limited number of municipalities</a:t>
            </a:r>
            <a:r>
              <a:rPr lang="en-US" sz="1800" dirty="0" smtClean="0">
                <a:solidFill>
                  <a:srgbClr val="002060"/>
                </a:solidFill>
              </a:rPr>
              <a:t/>
            </a:r>
            <a:br>
              <a:rPr lang="en-US" sz="1800" dirty="0" smtClean="0">
                <a:solidFill>
                  <a:srgbClr val="002060"/>
                </a:solidFill>
              </a:rPr>
            </a:br>
            <a:endParaRPr lang="en-US" sz="1800" dirty="0" smtClean="0">
              <a:solidFill>
                <a:srgbClr val="002060"/>
              </a:solidFill>
            </a:endParaRPr>
          </a:p>
          <a:p>
            <a:pPr lvl="3">
              <a:buClr>
                <a:schemeClr val="accent3"/>
              </a:buClr>
            </a:pPr>
            <a:r>
              <a:rPr lang="en-US" sz="1400" dirty="0" smtClean="0">
                <a:solidFill>
                  <a:srgbClr val="002060"/>
                </a:solidFill>
              </a:rPr>
              <a:t>Targeted 12 of the County’s smaller Municipalities</a:t>
            </a:r>
            <a:br>
              <a:rPr lang="en-US" sz="1400" dirty="0" smtClean="0">
                <a:solidFill>
                  <a:srgbClr val="002060"/>
                </a:solidFill>
              </a:rPr>
            </a:br>
            <a:endParaRPr lang="en-US" sz="1400" dirty="0" smtClean="0">
              <a:solidFill>
                <a:srgbClr val="002060"/>
              </a:solidFill>
            </a:endParaRPr>
          </a:p>
          <a:p>
            <a:pPr lvl="3">
              <a:buClr>
                <a:schemeClr val="accent3"/>
              </a:buClr>
            </a:pPr>
            <a:r>
              <a:rPr lang="en-US" sz="1400" dirty="0" smtClean="0">
                <a:solidFill>
                  <a:srgbClr val="002060"/>
                </a:solidFill>
              </a:rPr>
              <a:t>The Land Bank is still available to those municipalities that were not initially targeted</a:t>
            </a:r>
            <a:r>
              <a:rPr lang="en-US" sz="2400" dirty="0">
                <a:solidFill>
                  <a:srgbClr val="002060"/>
                </a:solidFill>
              </a:rPr>
              <a:t/>
            </a:r>
            <a:br>
              <a:rPr lang="en-US" sz="2400" dirty="0">
                <a:solidFill>
                  <a:srgbClr val="002060"/>
                </a:solidFill>
              </a:rPr>
            </a:br>
            <a:endParaRPr lang="en-US" sz="2400" dirty="0" smtClean="0">
              <a:solidFill>
                <a:srgbClr val="002060"/>
              </a:solidFill>
            </a:endParaRPr>
          </a:p>
          <a:p>
            <a:pPr lvl="1">
              <a:buClr>
                <a:schemeClr val="accent3"/>
              </a:buClr>
            </a:pPr>
            <a:r>
              <a:rPr lang="en-US" sz="1700" dirty="0" smtClean="0">
                <a:solidFill>
                  <a:srgbClr val="002060"/>
                </a:solidFill>
              </a:rPr>
              <a:t>Of the 12 municipalities originally targeted, 7 have entered in a Memorandum of Understanding with the Land Bank</a:t>
            </a:r>
            <a:br>
              <a:rPr lang="en-US" sz="1700" dirty="0" smtClean="0">
                <a:solidFill>
                  <a:srgbClr val="002060"/>
                </a:solidFill>
              </a:rPr>
            </a:br>
            <a:endParaRPr lang="en-US" sz="1700" dirty="0" smtClean="0">
              <a:solidFill>
                <a:srgbClr val="002060"/>
              </a:solidFill>
            </a:endParaRPr>
          </a:p>
          <a:p>
            <a:pPr lvl="3">
              <a:buClr>
                <a:schemeClr val="accent3"/>
              </a:buClr>
            </a:pPr>
            <a:r>
              <a:rPr lang="en-US" sz="1400" dirty="0" smtClean="0">
                <a:solidFill>
                  <a:srgbClr val="002060"/>
                </a:solidFill>
              </a:rPr>
              <a:t>Millersburg Borough, </a:t>
            </a:r>
            <a:r>
              <a:rPr lang="en-US" sz="1400" dirty="0" err="1" smtClean="0">
                <a:solidFill>
                  <a:srgbClr val="002060"/>
                </a:solidFill>
              </a:rPr>
              <a:t>Highspire</a:t>
            </a:r>
            <a:r>
              <a:rPr lang="en-US" sz="1400" dirty="0" smtClean="0">
                <a:solidFill>
                  <a:srgbClr val="002060"/>
                </a:solidFill>
              </a:rPr>
              <a:t> Borough, Steelton Borough, Hummelstown Borough, Middletown Borough, Lykens Borough, and Susquehanna Township</a:t>
            </a:r>
            <a:br>
              <a:rPr lang="en-US" sz="1400" dirty="0" smtClean="0">
                <a:solidFill>
                  <a:srgbClr val="002060"/>
                </a:solidFill>
              </a:rPr>
            </a:br>
            <a:endParaRPr lang="en-US" sz="1400" dirty="0" smtClean="0">
              <a:solidFill>
                <a:srgbClr val="002060"/>
              </a:solidFill>
            </a:endParaRPr>
          </a:p>
          <a:p>
            <a:pPr lvl="3">
              <a:buClr>
                <a:schemeClr val="accent3"/>
              </a:buClr>
            </a:pPr>
            <a:r>
              <a:rPr lang="en-US" sz="1400" dirty="0" smtClean="0">
                <a:solidFill>
                  <a:srgbClr val="002060"/>
                </a:solidFill>
              </a:rPr>
              <a:t>The MOU with Susquehanna Twp. has been fully authorized by the School District and the County</a:t>
            </a:r>
            <a:r>
              <a:rPr lang="en-US" sz="1500" dirty="0" smtClean="0">
                <a:solidFill>
                  <a:srgbClr val="002060"/>
                </a:solidFill>
              </a:rPr>
              <a:t/>
            </a:r>
            <a:br>
              <a:rPr lang="en-US" sz="1500" dirty="0" smtClean="0">
                <a:solidFill>
                  <a:srgbClr val="002060"/>
                </a:solidFill>
              </a:rPr>
            </a:br>
            <a:endParaRPr lang="en-US" sz="2400" dirty="0" smtClean="0">
              <a:solidFill>
                <a:srgbClr val="002060"/>
              </a:solidFill>
            </a:endParaRPr>
          </a:p>
          <a:p>
            <a:pPr lvl="1">
              <a:buClr>
                <a:schemeClr val="accent3"/>
              </a:buClr>
            </a:pPr>
            <a:r>
              <a:rPr lang="en-US" sz="1700" dirty="0" smtClean="0">
                <a:solidFill>
                  <a:srgbClr val="002060"/>
                </a:solidFill>
              </a:rPr>
              <a:t>The Land Bank has also added an element of Community Involvement</a:t>
            </a:r>
            <a:br>
              <a:rPr lang="en-US" sz="1700" dirty="0" smtClean="0">
                <a:solidFill>
                  <a:srgbClr val="002060"/>
                </a:solidFill>
              </a:rPr>
            </a:br>
            <a:endParaRPr lang="en-US" sz="1700" dirty="0" smtClean="0">
              <a:solidFill>
                <a:srgbClr val="002060"/>
              </a:solidFill>
            </a:endParaRPr>
          </a:p>
          <a:p>
            <a:pPr lvl="3">
              <a:buClr>
                <a:schemeClr val="accent3"/>
              </a:buClr>
            </a:pPr>
            <a:r>
              <a:rPr lang="en-US" sz="1400" dirty="0" smtClean="0">
                <a:solidFill>
                  <a:srgbClr val="002060"/>
                </a:solidFill>
              </a:rPr>
              <a:t>Dauphin County Prison – Project Trade</a:t>
            </a:r>
            <a:br>
              <a:rPr lang="en-US" sz="1400" dirty="0" smtClean="0">
                <a:solidFill>
                  <a:srgbClr val="002060"/>
                </a:solidFill>
              </a:rPr>
            </a:br>
            <a:endParaRPr lang="en-US" sz="1400" dirty="0" smtClean="0">
              <a:solidFill>
                <a:srgbClr val="002060"/>
              </a:solidFill>
            </a:endParaRPr>
          </a:p>
          <a:p>
            <a:pPr lvl="3">
              <a:buClr>
                <a:schemeClr val="accent3"/>
              </a:buClr>
            </a:pPr>
            <a:r>
              <a:rPr lang="en-US" sz="1400" dirty="0" smtClean="0">
                <a:solidFill>
                  <a:srgbClr val="002060"/>
                </a:solidFill>
              </a:rPr>
              <a:t>Dauphin County Vo-Tech</a:t>
            </a:r>
          </a:p>
          <a:p>
            <a:pPr lvl="1">
              <a:buClr>
                <a:schemeClr val="accent3"/>
              </a:buClr>
            </a:pPr>
            <a:endParaRPr lang="en-US" sz="2400" dirty="0" smtClean="0">
              <a:solidFill>
                <a:srgbClr val="002060"/>
              </a:solidFill>
            </a:endParaRPr>
          </a:p>
          <a:p>
            <a:pPr lvl="1">
              <a:buClr>
                <a:schemeClr val="accent3"/>
              </a:buClr>
            </a:pPr>
            <a:endParaRPr lang="en-US" dirty="0" smtClean="0">
              <a:solidFill>
                <a:srgbClr val="002060"/>
              </a:solidFill>
            </a:endParaRPr>
          </a:p>
        </p:txBody>
      </p:sp>
    </p:spTree>
    <p:extLst>
      <p:ext uri="{BB962C8B-B14F-4D97-AF65-F5344CB8AC3E}">
        <p14:creationId xmlns:p14="http://schemas.microsoft.com/office/powerpoint/2010/main" val="194644637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230188"/>
            <a:ext cx="8382000" cy="1163395"/>
          </a:xfrm>
        </p:spPr>
        <p:txBody>
          <a:bodyPr>
            <a:normAutofit/>
          </a:bodyPr>
          <a:lstStyle/>
          <a:p>
            <a:r>
              <a:rPr lang="en-US" dirty="0" smtClean="0">
                <a:solidFill>
                  <a:srgbClr val="002060"/>
                </a:solidFill>
              </a:rPr>
              <a:t>Dauphin County land bank</a:t>
            </a:r>
            <a:r>
              <a:rPr lang="en-US" dirty="0" smtClean="0"/>
              <a:t/>
            </a:r>
            <a:br>
              <a:rPr lang="en-US" dirty="0" smtClean="0"/>
            </a:br>
            <a:r>
              <a:rPr lang="en-US" sz="3600" dirty="0" smtClean="0">
                <a:solidFill>
                  <a:schemeClr val="accent6">
                    <a:lumMod val="75000"/>
                  </a:schemeClr>
                </a:solidFill>
              </a:rPr>
              <a:t>Success &amp; Struggles</a:t>
            </a:r>
            <a:endParaRPr lang="en-US" dirty="0">
              <a:solidFill>
                <a:schemeClr val="accent6">
                  <a:lumMod val="75000"/>
                </a:schemeClr>
              </a:solidFill>
            </a:endParaRPr>
          </a:p>
        </p:txBody>
      </p:sp>
      <p:sp>
        <p:nvSpPr>
          <p:cNvPr id="6" name="TextBox 2"/>
          <p:cNvSpPr txBox="1"/>
          <p:nvPr/>
        </p:nvSpPr>
        <p:spPr>
          <a:xfrm>
            <a:off x="0" y="6400800"/>
            <a:ext cx="792480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u="sng" dirty="0">
                <a:hlinkClick r:id="rId2"/>
              </a:rPr>
              <a:t>www.DauphinCounty.org</a:t>
            </a:r>
            <a:endParaRPr lang="en-US" sz="1600" dirty="0"/>
          </a:p>
        </p:txBody>
      </p:sp>
      <p:sp>
        <p:nvSpPr>
          <p:cNvPr id="8" name="Text Placeholder 2"/>
          <p:cNvSpPr txBox="1">
            <a:spLocks/>
          </p:cNvSpPr>
          <p:nvPr/>
        </p:nvSpPr>
        <p:spPr>
          <a:xfrm>
            <a:off x="304800" y="1524001"/>
            <a:ext cx="3657599" cy="3200399"/>
          </a:xfrm>
          <a:prstGeom prst="rect">
            <a:avLst/>
          </a:prstGeom>
        </p:spPr>
        <p:txBody>
          <a:bodyPr vert="horz" lIns="91440" tIns="45720" rIns="91440" bIns="45720" rtlCol="0">
            <a:normAutofit lnSpcReduction="10000"/>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lvl="1" indent="0" algn="ctr">
              <a:buClr>
                <a:schemeClr val="accent3"/>
              </a:buClr>
              <a:buNone/>
            </a:pPr>
            <a:r>
              <a:rPr lang="en-US" sz="2400" b="1" dirty="0" smtClean="0">
                <a:solidFill>
                  <a:srgbClr val="002060"/>
                </a:solidFill>
              </a:rPr>
              <a:t>Success</a:t>
            </a:r>
            <a:endParaRPr lang="en-US" sz="2400" dirty="0">
              <a:solidFill>
                <a:srgbClr val="002060"/>
              </a:solidFill>
            </a:endParaRPr>
          </a:p>
          <a:p>
            <a:pPr lvl="1">
              <a:buClr>
                <a:schemeClr val="accent3"/>
              </a:buClr>
            </a:pPr>
            <a:r>
              <a:rPr lang="en-US" sz="1700" dirty="0">
                <a:solidFill>
                  <a:srgbClr val="002060"/>
                </a:solidFill>
              </a:rPr>
              <a:t>$250,000 Gaming Grant from the Dauphin County Commissioners</a:t>
            </a:r>
          </a:p>
          <a:p>
            <a:pPr marL="0" lvl="1" indent="0">
              <a:buClr>
                <a:schemeClr val="accent3"/>
              </a:buClr>
              <a:buNone/>
            </a:pPr>
            <a:endParaRPr lang="en-US" sz="1700" dirty="0" smtClean="0">
              <a:solidFill>
                <a:srgbClr val="002060"/>
              </a:solidFill>
            </a:endParaRPr>
          </a:p>
          <a:p>
            <a:pPr lvl="1">
              <a:buClr>
                <a:schemeClr val="accent3"/>
              </a:buClr>
            </a:pPr>
            <a:r>
              <a:rPr lang="en-US" sz="1700" dirty="0" smtClean="0">
                <a:solidFill>
                  <a:srgbClr val="002060"/>
                </a:solidFill>
              </a:rPr>
              <a:t>7 MOUs signed between individual municipalities and the Land Bank Authority</a:t>
            </a:r>
            <a:endParaRPr lang="en-US" sz="1700" dirty="0">
              <a:solidFill>
                <a:srgbClr val="002060"/>
              </a:solidFill>
            </a:endParaRPr>
          </a:p>
          <a:p>
            <a:pPr marL="0" lvl="1" indent="0">
              <a:buClr>
                <a:schemeClr val="accent3"/>
              </a:buClr>
              <a:buNone/>
            </a:pPr>
            <a:endParaRPr lang="en-US" sz="1700" dirty="0">
              <a:solidFill>
                <a:srgbClr val="002060"/>
              </a:solidFill>
            </a:endParaRPr>
          </a:p>
          <a:p>
            <a:pPr lvl="1">
              <a:buClr>
                <a:schemeClr val="accent3"/>
              </a:buClr>
            </a:pPr>
            <a:r>
              <a:rPr lang="en-US" sz="1700" dirty="0" smtClean="0">
                <a:solidFill>
                  <a:srgbClr val="002060"/>
                </a:solidFill>
              </a:rPr>
              <a:t>First fully executed MOU between Susquehanna Township, Susquehanna Township School District, and Dauphin County</a:t>
            </a:r>
            <a:br>
              <a:rPr lang="en-US" sz="1700" dirty="0" smtClean="0">
                <a:solidFill>
                  <a:srgbClr val="002060"/>
                </a:solidFill>
              </a:rPr>
            </a:br>
            <a:endParaRPr lang="en-US" sz="1700" dirty="0">
              <a:solidFill>
                <a:srgbClr val="002060"/>
              </a:solidFill>
            </a:endParaRPr>
          </a:p>
          <a:p>
            <a:pPr lvl="1">
              <a:buClr>
                <a:schemeClr val="accent3"/>
              </a:buClr>
            </a:pPr>
            <a:endParaRPr lang="en-US" dirty="0" smtClean="0">
              <a:solidFill>
                <a:srgbClr val="002060"/>
              </a:solidFill>
            </a:endParaRPr>
          </a:p>
        </p:txBody>
      </p:sp>
      <p:sp>
        <p:nvSpPr>
          <p:cNvPr id="9" name="Text Placeholder 2"/>
          <p:cNvSpPr txBox="1">
            <a:spLocks/>
          </p:cNvSpPr>
          <p:nvPr/>
        </p:nvSpPr>
        <p:spPr>
          <a:xfrm>
            <a:off x="4267200" y="1524000"/>
            <a:ext cx="3657599" cy="2590800"/>
          </a:xfrm>
          <a:prstGeom prst="rect">
            <a:avLst/>
          </a:prstGeom>
        </p:spPr>
        <p:txBody>
          <a:bodyPr vert="horz" lIns="91440" tIns="45720" rIns="91440" bIns="45720" rtlCol="0">
            <a:normAutofit/>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lvl="1" indent="0" algn="ctr">
              <a:buClr>
                <a:schemeClr val="accent3"/>
              </a:buClr>
              <a:buNone/>
            </a:pPr>
            <a:r>
              <a:rPr lang="en-US" sz="2400" b="1" dirty="0" smtClean="0">
                <a:solidFill>
                  <a:srgbClr val="002060"/>
                </a:solidFill>
              </a:rPr>
              <a:t>Struggles</a:t>
            </a:r>
          </a:p>
          <a:p>
            <a:pPr lvl="1">
              <a:buClr>
                <a:schemeClr val="accent3"/>
              </a:buClr>
            </a:pPr>
            <a:r>
              <a:rPr lang="en-US" sz="1700" dirty="0" smtClean="0">
                <a:solidFill>
                  <a:srgbClr val="002060"/>
                </a:solidFill>
              </a:rPr>
              <a:t>Gaining support of School Districts</a:t>
            </a:r>
            <a:br>
              <a:rPr lang="en-US" sz="1700" dirty="0" smtClean="0">
                <a:solidFill>
                  <a:srgbClr val="002060"/>
                </a:solidFill>
              </a:rPr>
            </a:br>
            <a:endParaRPr lang="en-US" sz="1700" dirty="0" smtClean="0">
              <a:solidFill>
                <a:srgbClr val="002060"/>
              </a:solidFill>
            </a:endParaRPr>
          </a:p>
          <a:p>
            <a:pPr lvl="1">
              <a:buClr>
                <a:schemeClr val="accent3"/>
              </a:buClr>
            </a:pPr>
            <a:r>
              <a:rPr lang="en-US" sz="1700" dirty="0" smtClean="0">
                <a:solidFill>
                  <a:srgbClr val="002060"/>
                </a:solidFill>
              </a:rPr>
              <a:t>Securing additional funding</a:t>
            </a:r>
            <a:br>
              <a:rPr lang="en-US" sz="1700" dirty="0" smtClean="0">
                <a:solidFill>
                  <a:srgbClr val="002060"/>
                </a:solidFill>
              </a:rPr>
            </a:br>
            <a:endParaRPr lang="en-US" sz="1700" dirty="0">
              <a:solidFill>
                <a:srgbClr val="002060"/>
              </a:solidFill>
            </a:endParaRPr>
          </a:p>
          <a:p>
            <a:pPr lvl="1">
              <a:buClr>
                <a:schemeClr val="accent3"/>
              </a:buClr>
            </a:pPr>
            <a:r>
              <a:rPr lang="en-US" sz="1700" dirty="0" smtClean="0">
                <a:solidFill>
                  <a:srgbClr val="002060"/>
                </a:solidFill>
              </a:rPr>
              <a:t>Lack of PA Land Bank data</a:t>
            </a:r>
            <a:endParaRPr lang="en-US" sz="1700" dirty="0">
              <a:solidFill>
                <a:srgbClr val="002060"/>
              </a:solidFill>
            </a:endParaRPr>
          </a:p>
          <a:p>
            <a:pPr lvl="2">
              <a:buClr>
                <a:schemeClr val="accent3"/>
              </a:buClr>
            </a:pPr>
            <a:r>
              <a:rPr lang="en-US" sz="1400" dirty="0" smtClean="0">
                <a:solidFill>
                  <a:srgbClr val="002060"/>
                </a:solidFill>
              </a:rPr>
              <a:t>Guinea Pig</a:t>
            </a:r>
          </a:p>
        </p:txBody>
      </p:sp>
    </p:spTree>
    <p:extLst>
      <p:ext uri="{BB962C8B-B14F-4D97-AF65-F5344CB8AC3E}">
        <p14:creationId xmlns:p14="http://schemas.microsoft.com/office/powerpoint/2010/main" val="198496949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230188"/>
            <a:ext cx="8382000" cy="1163395"/>
          </a:xfrm>
        </p:spPr>
        <p:txBody>
          <a:bodyPr>
            <a:normAutofit/>
          </a:bodyPr>
          <a:lstStyle/>
          <a:p>
            <a:r>
              <a:rPr lang="en-US" dirty="0" smtClean="0">
                <a:solidFill>
                  <a:srgbClr val="002060"/>
                </a:solidFill>
              </a:rPr>
              <a:t>Dauphin County land bank</a:t>
            </a:r>
            <a:r>
              <a:rPr lang="en-US" dirty="0" smtClean="0"/>
              <a:t/>
            </a:r>
            <a:br>
              <a:rPr lang="en-US" dirty="0" smtClean="0"/>
            </a:br>
            <a:r>
              <a:rPr lang="en-US" sz="3600" dirty="0" smtClean="0">
                <a:solidFill>
                  <a:schemeClr val="accent6">
                    <a:lumMod val="75000"/>
                  </a:schemeClr>
                </a:solidFill>
              </a:rPr>
              <a:t>Resources</a:t>
            </a:r>
            <a:endParaRPr lang="en-US" dirty="0">
              <a:solidFill>
                <a:schemeClr val="accent6">
                  <a:lumMod val="75000"/>
                </a:schemeClr>
              </a:solidFill>
            </a:endParaRPr>
          </a:p>
        </p:txBody>
      </p:sp>
      <p:sp>
        <p:nvSpPr>
          <p:cNvPr id="6" name="TextBox 2"/>
          <p:cNvSpPr txBox="1"/>
          <p:nvPr/>
        </p:nvSpPr>
        <p:spPr>
          <a:xfrm>
            <a:off x="0" y="6400800"/>
            <a:ext cx="7924800" cy="3385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u="sng" dirty="0">
                <a:hlinkClick r:id="rId2"/>
              </a:rPr>
              <a:t>www.DauphinCounty.org</a:t>
            </a:r>
            <a:endParaRPr lang="en-US" sz="1600" dirty="0"/>
          </a:p>
        </p:txBody>
      </p:sp>
      <p:sp>
        <p:nvSpPr>
          <p:cNvPr id="8" name="Text Placeholder 2"/>
          <p:cNvSpPr txBox="1">
            <a:spLocks/>
          </p:cNvSpPr>
          <p:nvPr/>
        </p:nvSpPr>
        <p:spPr>
          <a:xfrm>
            <a:off x="304800" y="1524001"/>
            <a:ext cx="7467600" cy="3200399"/>
          </a:xfrm>
          <a:prstGeom prst="rect">
            <a:avLst/>
          </a:prstGeom>
        </p:spPr>
        <p:txBody>
          <a:bodyPr vert="horz" lIns="91440" tIns="45720" rIns="91440" bIns="45720" rtlCol="0">
            <a:normAutofit/>
          </a:bodyPr>
          <a:lstStyle>
            <a:lvl1pPr marL="342900" indent="-342900" algn="l" defTabSz="914400" rtl="0" eaLnBrk="1" latinLnBrk="0" hangingPunct="1">
              <a:lnSpc>
                <a:spcPct val="90000"/>
              </a:lnSpc>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lnSpc>
                <a:spcPct val="90000"/>
              </a:lnSpc>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lvl="1" indent="0">
              <a:buClr>
                <a:schemeClr val="accent3"/>
              </a:buClr>
              <a:buNone/>
            </a:pPr>
            <a:r>
              <a:rPr lang="en-US" sz="2400" b="1" dirty="0" smtClean="0">
                <a:solidFill>
                  <a:srgbClr val="002060"/>
                </a:solidFill>
              </a:rPr>
              <a:t>Reach out to…</a:t>
            </a:r>
            <a:br>
              <a:rPr lang="en-US" sz="2400" b="1" dirty="0" smtClean="0">
                <a:solidFill>
                  <a:srgbClr val="002060"/>
                </a:solidFill>
              </a:rPr>
            </a:br>
            <a:endParaRPr lang="en-US" sz="2400" dirty="0">
              <a:solidFill>
                <a:srgbClr val="002060"/>
              </a:solidFill>
            </a:endParaRPr>
          </a:p>
          <a:p>
            <a:pPr lvl="1">
              <a:buClr>
                <a:schemeClr val="accent3"/>
              </a:buClr>
            </a:pPr>
            <a:r>
              <a:rPr lang="en-US" sz="1700" dirty="0" smtClean="0">
                <a:solidFill>
                  <a:srgbClr val="002060"/>
                </a:solidFill>
              </a:rPr>
              <a:t>Current Land Banks</a:t>
            </a:r>
            <a:br>
              <a:rPr lang="en-US" sz="1700" dirty="0" smtClean="0">
                <a:solidFill>
                  <a:srgbClr val="002060"/>
                </a:solidFill>
              </a:rPr>
            </a:br>
            <a:endParaRPr lang="en-US" sz="1700" dirty="0" smtClean="0">
              <a:solidFill>
                <a:srgbClr val="002060"/>
              </a:solidFill>
            </a:endParaRPr>
          </a:p>
          <a:p>
            <a:pPr lvl="1">
              <a:buClr>
                <a:schemeClr val="accent3"/>
              </a:buClr>
            </a:pPr>
            <a:r>
              <a:rPr lang="en-US" sz="1700" dirty="0" smtClean="0">
                <a:solidFill>
                  <a:srgbClr val="002060"/>
                </a:solidFill>
              </a:rPr>
              <a:t>Housing Alliance of Pennsylvania</a:t>
            </a:r>
            <a:endParaRPr lang="en-US" sz="1700" dirty="0">
              <a:solidFill>
                <a:srgbClr val="002060"/>
              </a:solidFill>
            </a:endParaRPr>
          </a:p>
          <a:p>
            <a:pPr marL="0" lvl="1" indent="0">
              <a:buClr>
                <a:schemeClr val="accent3"/>
              </a:buClr>
              <a:buNone/>
            </a:pPr>
            <a:endParaRPr lang="en-US" sz="1700" dirty="0">
              <a:solidFill>
                <a:srgbClr val="002060"/>
              </a:solidFill>
            </a:endParaRPr>
          </a:p>
          <a:p>
            <a:pPr lvl="1">
              <a:buClr>
                <a:schemeClr val="accent3"/>
              </a:buClr>
            </a:pPr>
            <a:r>
              <a:rPr lang="en-US" sz="1700" dirty="0" smtClean="0">
                <a:solidFill>
                  <a:srgbClr val="002060"/>
                </a:solidFill>
              </a:rPr>
              <a:t>Center For Community Progress</a:t>
            </a:r>
            <a:br>
              <a:rPr lang="en-US" sz="1700" dirty="0" smtClean="0">
                <a:solidFill>
                  <a:srgbClr val="002060"/>
                </a:solidFill>
              </a:rPr>
            </a:br>
            <a:endParaRPr lang="en-US" sz="1700" dirty="0" smtClean="0">
              <a:solidFill>
                <a:srgbClr val="002060"/>
              </a:solidFill>
            </a:endParaRPr>
          </a:p>
          <a:p>
            <a:pPr lvl="1">
              <a:buClr>
                <a:schemeClr val="accent3"/>
              </a:buClr>
            </a:pPr>
            <a:r>
              <a:rPr lang="en-US" sz="1700" dirty="0" smtClean="0">
                <a:solidFill>
                  <a:srgbClr val="002060"/>
                </a:solidFill>
              </a:rPr>
              <a:t>Municipal Leaders</a:t>
            </a:r>
            <a:br>
              <a:rPr lang="en-US" sz="1700" dirty="0" smtClean="0">
                <a:solidFill>
                  <a:srgbClr val="002060"/>
                </a:solidFill>
              </a:rPr>
            </a:br>
            <a:endParaRPr lang="en-US" sz="1700" dirty="0">
              <a:solidFill>
                <a:srgbClr val="002060"/>
              </a:solidFill>
            </a:endParaRPr>
          </a:p>
          <a:p>
            <a:pPr lvl="1">
              <a:buClr>
                <a:schemeClr val="accent3"/>
              </a:buClr>
            </a:pPr>
            <a:endParaRPr lang="en-US" dirty="0" smtClean="0">
              <a:solidFill>
                <a:srgbClr val="002060"/>
              </a:solidFill>
            </a:endParaRPr>
          </a:p>
        </p:txBody>
      </p:sp>
      <p:pic>
        <p:nvPicPr>
          <p:cNvPr id="1028" name="Picture 4" descr="http://www3.thedatabank.com/hm/419/image/hap_logo_revised_web_smal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4791074"/>
            <a:ext cx="1284514" cy="168592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wgordon\Desktop\C4CP.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7975" y="5105400"/>
            <a:ext cx="2409825"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boroughs.org/img/logo2.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4943474"/>
            <a:ext cx="1581150" cy="1457326"/>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The LandBank"/>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72050" y="2419350"/>
            <a:ext cx="1047750" cy="93345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Cuyahoga Land Bank Home Page">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43425" y="1295400"/>
            <a:ext cx="2009775" cy="95250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Greater Syracuse Land Bank">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52950" y="3648075"/>
            <a:ext cx="1924050" cy="1000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7724795"/>
      </p:ext>
    </p:extLst>
  </p:cSld>
  <p:clrMapOvr>
    <a:masterClrMapping/>
  </p:clrMapOvr>
  <p:transition>
    <p:fade/>
  </p:transition>
</p:sld>
</file>

<file path=ppt/theme/_rels/them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theme1.xml><?xml version="1.0" encoding="utf-8"?>
<a:theme xmlns:a="http://schemas.openxmlformats.org/drawingml/2006/main" name="1_Stipple BLUE 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Angles">
  <a:themeElements>
    <a:clrScheme name="Custom 3">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498DF1"/>
      </a:hlink>
      <a:folHlink>
        <a:srgbClr val="3EBBF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E5B7A16D1DA1140B65E958BA2705B1C" ma:contentTypeVersion="1" ma:contentTypeDescription="Create a new document." ma:contentTypeScope="" ma:versionID="1d65e2a16c6950457ae478d60b26b523">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61489AE-DD33-460F-9C46-CB7E05F191A0}">
  <ds:schemaRefs>
    <ds:schemaRef ds:uri="http://schemas.microsoft.com/sharepoint/v3/contenttype/forms"/>
  </ds:schemaRefs>
</ds:datastoreItem>
</file>

<file path=customXml/itemProps2.xml><?xml version="1.0" encoding="utf-8"?>
<ds:datastoreItem xmlns:ds="http://schemas.openxmlformats.org/officeDocument/2006/customXml" ds:itemID="{8B23BE22-F4C1-4EDE-BCCE-FDC26FB712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32A16F1-EC2D-4A23-9ACE-54F858AE0C7A}">
  <ds:schemaRefs>
    <ds:schemaRef ds:uri="http://purl.org/dc/elements/1.1/"/>
    <ds:schemaRef ds:uri="http://schemas.microsoft.com/office/infopath/2007/PartnerControl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1_Stipple BLUE Segoe</Template>
  <TotalTime>28766</TotalTime>
  <Words>745</Words>
  <Application>Microsoft Office PowerPoint</Application>
  <PresentationFormat>On-screen Show (4:3)</PresentationFormat>
  <Paragraphs>268</Paragraphs>
  <Slides>15</Slides>
  <Notes>2</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1_Stipple BLUE Segoe</vt:lpstr>
      <vt:lpstr>White with Courier font for code slides</vt:lpstr>
      <vt:lpstr>Angles</vt:lpstr>
      <vt:lpstr>The Dauphin County  Land Bank </vt:lpstr>
      <vt:lpstr>Blight Defining the problem</vt:lpstr>
      <vt:lpstr>land bank Purpose &amp; Powers</vt:lpstr>
      <vt:lpstr>land bank Acquisition &amp; Inventory</vt:lpstr>
      <vt:lpstr>land bank Funding the land bank</vt:lpstr>
      <vt:lpstr>Dauphin County land bank Operations</vt:lpstr>
      <vt:lpstr>Dauphin County land bank Getting Started</vt:lpstr>
      <vt:lpstr>Dauphin County land bank Success &amp; Struggles</vt:lpstr>
      <vt:lpstr>Dauphin County land bank Resources</vt:lpstr>
      <vt:lpstr>Dauphin County land bank Example</vt:lpstr>
      <vt:lpstr>Dauphin County land bank Example</vt:lpstr>
      <vt:lpstr>Dauphin County land bank Example</vt:lpstr>
      <vt:lpstr>Dauphin County land bank Positive Impacts</vt:lpstr>
      <vt:lpstr>Dauphin County land bank County Commissioners</vt:lpstr>
      <vt:lpstr>The Dauphin County  Land Bank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Doub, Ruby</dc:creator>
  <cp:lastModifiedBy>StSc</cp:lastModifiedBy>
  <cp:revision>73</cp:revision>
  <cp:lastPrinted>2014-04-23T16:23:41Z</cp:lastPrinted>
  <dcterms:created xsi:type="dcterms:W3CDTF">2012-10-17T15:23:42Z</dcterms:created>
  <dcterms:modified xsi:type="dcterms:W3CDTF">2014-04-29T02:22:01Z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TC102867769990</vt:lpwstr>
  </property>
  <property fmtid="{D5CDD505-2E9C-101B-9397-08002B2CF9AE}" pid="3" name="ContentTypeId">
    <vt:lpwstr>0x010100CE5B7A16D1DA1140B65E958BA2705B1C</vt:lpwstr>
  </property>
</Properties>
</file>