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4" r:id="rId2"/>
    <p:sldId id="256" r:id="rId3"/>
    <p:sldId id="281" r:id="rId4"/>
    <p:sldId id="282" r:id="rId5"/>
    <p:sldId id="283" r:id="rId6"/>
    <p:sldId id="280" r:id="rId7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mme, Emma" initials="HE" lastIdx="3" clrIdx="0">
    <p:extLst>
      <p:ext uri="{19B8F6BF-5375-455C-9EA6-DF929625EA0E}">
        <p15:presenceInfo xmlns:p15="http://schemas.microsoft.com/office/powerpoint/2012/main" xmlns="" userId="S-1-5-21-1154093209-2028492854-1235820382-198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7" autoAdjust="0"/>
    <p:restoredTop sz="91945" autoAdjust="0"/>
  </p:normalViewPr>
  <p:slideViewPr>
    <p:cSldViewPr snapToGrid="0">
      <p:cViewPr varScale="1">
        <p:scale>
          <a:sx n="67" d="100"/>
          <a:sy n="67" d="100"/>
        </p:scale>
        <p:origin x="-8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3012328" cy="463697"/>
          </a:xfrm>
          <a:prstGeom prst="rect">
            <a:avLst/>
          </a:prstGeom>
        </p:spPr>
        <p:txBody>
          <a:bodyPr vert="horz" lIns="91455" tIns="45729" rIns="91455" bIns="457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5" y="3"/>
            <a:ext cx="3012328" cy="463697"/>
          </a:xfrm>
          <a:prstGeom prst="rect">
            <a:avLst/>
          </a:prstGeom>
        </p:spPr>
        <p:txBody>
          <a:bodyPr vert="horz" lIns="91455" tIns="45729" rIns="91455" bIns="45729" rtlCol="0"/>
          <a:lstStyle>
            <a:lvl1pPr algn="r">
              <a:defRPr sz="1200"/>
            </a:lvl1pPr>
          </a:lstStyle>
          <a:p>
            <a:fld id="{3185698A-09A6-478A-B032-721C39BD0601}" type="datetimeFigureOut">
              <a:rPr lang="en-US" smtClean="0"/>
              <a:pPr/>
              <a:t>10/27/2018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772383"/>
            <a:ext cx="3012328" cy="463697"/>
          </a:xfrm>
          <a:prstGeom prst="rect">
            <a:avLst/>
          </a:prstGeom>
        </p:spPr>
        <p:txBody>
          <a:bodyPr vert="horz" lIns="91455" tIns="45729" rIns="91455" bIns="457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5" y="8772383"/>
            <a:ext cx="3012328" cy="463697"/>
          </a:xfrm>
          <a:prstGeom prst="rect">
            <a:avLst/>
          </a:prstGeom>
        </p:spPr>
        <p:txBody>
          <a:bodyPr vert="horz" lIns="91455" tIns="45729" rIns="91455" bIns="45729" rtlCol="0" anchor="b"/>
          <a:lstStyle>
            <a:lvl1pPr algn="r">
              <a:defRPr sz="1200"/>
            </a:lvl1pPr>
          </a:lstStyle>
          <a:p>
            <a:fld id="{86BB2762-4E42-4CAE-BDE0-AB248D84D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3600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11699" cy="463407"/>
          </a:xfrm>
          <a:prstGeom prst="rect">
            <a:avLst/>
          </a:prstGeom>
        </p:spPr>
        <p:txBody>
          <a:bodyPr vert="horz" lIns="93195" tIns="46598" rIns="93195" bIns="4659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0" y="2"/>
            <a:ext cx="3011699" cy="463407"/>
          </a:xfrm>
          <a:prstGeom prst="rect">
            <a:avLst/>
          </a:prstGeom>
        </p:spPr>
        <p:txBody>
          <a:bodyPr vert="horz" lIns="93195" tIns="46598" rIns="93195" bIns="46598" rtlCol="0"/>
          <a:lstStyle>
            <a:lvl1pPr algn="r">
              <a:defRPr sz="1200"/>
            </a:lvl1pPr>
          </a:lstStyle>
          <a:p>
            <a:fld id="{07E2CB52-6A6B-4114-8E44-538FC1AFF5A2}" type="datetimeFigureOut">
              <a:rPr lang="en-US" smtClean="0"/>
              <a:pPr/>
              <a:t>10/27/2018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1154113"/>
            <a:ext cx="55403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95" tIns="46598" rIns="93195" bIns="4659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3"/>
            <a:ext cx="5560060" cy="3636705"/>
          </a:xfrm>
          <a:prstGeom prst="rect">
            <a:avLst/>
          </a:prstGeom>
        </p:spPr>
        <p:txBody>
          <a:bodyPr vert="horz" lIns="93195" tIns="46598" rIns="93195" bIns="4659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70"/>
            <a:ext cx="3011699" cy="463406"/>
          </a:xfrm>
          <a:prstGeom prst="rect">
            <a:avLst/>
          </a:prstGeom>
        </p:spPr>
        <p:txBody>
          <a:bodyPr vert="horz" lIns="93195" tIns="46598" rIns="93195" bIns="4659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0" y="8772670"/>
            <a:ext cx="3011699" cy="463406"/>
          </a:xfrm>
          <a:prstGeom prst="rect">
            <a:avLst/>
          </a:prstGeom>
        </p:spPr>
        <p:txBody>
          <a:bodyPr vert="horz" lIns="93195" tIns="46598" rIns="93195" bIns="46598" rtlCol="0" anchor="b"/>
          <a:lstStyle>
            <a:lvl1pPr algn="r">
              <a:defRPr sz="1200"/>
            </a:lvl1pPr>
          </a:lstStyle>
          <a:p>
            <a:fld id="{D21C494A-E69D-471C-8240-F82FD05A34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0309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494A-E69D-471C-8240-F82FD05A34D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4623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494A-E69D-471C-8240-F82FD05A34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7461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494A-E69D-471C-8240-F82FD05A34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7927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494A-E69D-471C-8240-F82FD05A34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7367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494A-E69D-471C-8240-F82FD05A34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7042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48370CF-2163-4445-9603-BBFB26682657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49E6-EA71-4AC1-BA21-E86E05935DAF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F251-7F14-42B3-9204-A538DD22D760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3CB2-38D4-40FB-BCB3-84014D70D866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B42A-CCD8-40C3-9A4B-27B6A83CA22F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A512-D412-4E19-BCE1-AC671816A310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6FC1-ACAF-4314-B1A0-1DB317252484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8F4C-D6E2-4E60-902A-116FB179220A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8687-75E4-471D-A541-D36241784D0B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2845-9728-4099-BD62-C5FCC8B7CC5E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196F-2207-4DC6-AA8B-1B1478556094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4DAB0F8-59C2-40AD-9FDD-0D1FCDEF1DD4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05105" y="4848500"/>
            <a:ext cx="2551930" cy="179603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70A2223-63D2-4B39-AD27-AC009A9932D9}"/>
              </a:ext>
            </a:extLst>
          </p:cNvPr>
          <p:cNvSpPr txBox="1"/>
          <p:nvPr/>
        </p:nvSpPr>
        <p:spPr>
          <a:xfrm>
            <a:off x="649224" y="1897863"/>
            <a:ext cx="1241755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COALITION FOR SUSTAINABLE HOUSING</a:t>
            </a:r>
          </a:p>
          <a:p>
            <a:r>
              <a:rPr lang="en-US" sz="4800" dirty="0"/>
              <a:t>                  </a:t>
            </a:r>
            <a:r>
              <a:rPr lang="en-US" sz="4000" dirty="0"/>
              <a:t>(Lancaster County, PA)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1876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/>
              <a:t>WHO WE ARE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05105" y="4848500"/>
            <a:ext cx="2551930" cy="179603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70A2223-63D2-4B39-AD27-AC009A9932D9}"/>
              </a:ext>
            </a:extLst>
          </p:cNvPr>
          <p:cNvSpPr txBox="1"/>
          <p:nvPr/>
        </p:nvSpPr>
        <p:spPr>
          <a:xfrm>
            <a:off x="457200" y="713232"/>
            <a:ext cx="1014984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Prompted by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2013 Housing Market Analysis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(conducted for Lancaster Housing Opportunity Partnership and the Lancaster County Planning Commission)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Need for affordable rental housing, especially for those of least means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C4SH is the education and advocacy arm of LHOP; consisting of citizens, professionals, for-profits, not-for-profits, and municipal officials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United in belief that housing that is affordable across income spectrums is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essential infrastructure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an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essential building block of community health and prosperity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Unfortunately, have been dormant for two years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9033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Commonality of challenges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05105" y="4848500"/>
            <a:ext cx="2551930" cy="179603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DB6089D-6697-4314-9AA5-4F36360E9705}"/>
              </a:ext>
            </a:extLst>
          </p:cNvPr>
          <p:cNvSpPr txBox="1"/>
          <p:nvPr/>
        </p:nvSpPr>
        <p:spPr>
          <a:xfrm>
            <a:off x="1088136" y="411480"/>
            <a:ext cx="101041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Widening income/housing-cost gap, compounded by cost to commute (“30% and 45% Rule”)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Public and elected officials’ acceptance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Availability and cost of land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Land use barriers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Lack of funding</a:t>
            </a:r>
          </a:p>
        </p:txBody>
      </p:sp>
    </p:spTree>
    <p:extLst>
      <p:ext uri="{BB962C8B-B14F-4D97-AF65-F5344CB8AC3E}">
        <p14:creationId xmlns:p14="http://schemas.microsoft.com/office/powerpoint/2010/main" xmlns="" val="734374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focus and tools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05105" y="4848500"/>
            <a:ext cx="2551930" cy="179603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C2AEDA7-DC58-416C-8A04-742F50F5C07A}"/>
              </a:ext>
            </a:extLst>
          </p:cNvPr>
          <p:cNvSpPr txBox="1"/>
          <p:nvPr/>
        </p:nvSpPr>
        <p:spPr>
          <a:xfrm>
            <a:off x="713232" y="822960"/>
            <a:ext cx="10124102" cy="3966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Initially:		</a:t>
            </a:r>
            <a:r>
              <a:rPr lang="en-US" u="sng" dirty="0">
                <a:latin typeface="Arial" panose="020B0604020202020204" pitchFamily="34" charset="0"/>
                <a:ea typeface="Calibri" panose="020F0502020204030204" pitchFamily="34" charset="0"/>
              </a:rPr>
              <a:t>Need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(low vacancy rates, market demand, cost burden, and safety/decency)</a:t>
            </a:r>
          </a:p>
          <a:p>
            <a:pPr marL="91440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Calibri" panose="020F0502020204030204" pitchFamily="34" charset="0"/>
              </a:rPr>
              <a:t>Location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(near jobs, education, transportation, and essential services)</a:t>
            </a:r>
          </a:p>
          <a:p>
            <a:pPr marL="1371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Calibri" panose="020F0502020204030204" pitchFamily="34" charset="0"/>
              </a:rPr>
              <a:t>Myths &amp; Facts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(traffic, property values, impact on schools, property taxes, 	laziness, crime, people don’t want to rent, etc.)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Subsequently:	Property Conditions</a:t>
            </a:r>
          </a:p>
          <a:p>
            <a:pPr marL="91440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	Funding/Finance</a:t>
            </a:r>
          </a:p>
          <a:p>
            <a:pPr marL="91440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	Income and Housing Cost Gap</a:t>
            </a:r>
          </a:p>
          <a:p>
            <a:pPr marL="91440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	Public/Local Government Acceptance</a:t>
            </a:r>
          </a:p>
          <a:p>
            <a:pPr marL="91440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Education:		From Op/Eds to Chamber of Commerce &amp; Industry Forums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Advocacy: 	Support for individual projects, especially with local champions</a:t>
            </a:r>
          </a:p>
          <a:p>
            <a:pPr marL="91440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6946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lessons learned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05105" y="4848500"/>
            <a:ext cx="2551930" cy="179603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23E12FD-658C-42FB-BC23-E40CA7917BEB}"/>
              </a:ext>
            </a:extLst>
          </p:cNvPr>
          <p:cNvSpPr txBox="1"/>
          <p:nvPr/>
        </p:nvSpPr>
        <p:spPr>
          <a:xfrm>
            <a:off x="1170432" y="841248"/>
            <a:ext cx="10030968" cy="229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Balance of “heart” and “head” messaging; balance “stories” with strong economic data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 “affordable” housing, by any name, as economic opportunity, essential infrastructure, and foundational to quality-of-life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 a “deep bench” of spokespersons (project conflicts, having too much passion, and carpetbagging)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Collective impact model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Never underestimate how hard it is to do the right thing</a:t>
            </a:r>
          </a:p>
        </p:txBody>
      </p:sp>
    </p:spTree>
    <p:extLst>
      <p:ext uri="{BB962C8B-B14F-4D97-AF65-F5344CB8AC3E}">
        <p14:creationId xmlns:p14="http://schemas.microsoft.com/office/powerpoint/2010/main" xmlns="" val="3114701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Richard L. Jackson, RLA</a:t>
            </a:r>
          </a:p>
          <a:p>
            <a:r>
              <a:rPr lang="en-US" dirty="0"/>
              <a:t>ELA Group, Inc. </a:t>
            </a:r>
          </a:p>
          <a:p>
            <a:r>
              <a:rPr lang="en-US" dirty="0"/>
              <a:t>www.elagroup.com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76684" y="597677"/>
            <a:ext cx="5677096" cy="399551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8467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6373</TotalTime>
  <Words>240</Words>
  <Application>Microsoft Office PowerPoint</Application>
  <PresentationFormat>Custom</PresentationFormat>
  <Paragraphs>51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Integral</vt:lpstr>
      <vt:lpstr>Slide 1</vt:lpstr>
      <vt:lpstr> WHO WE ARE </vt:lpstr>
      <vt:lpstr>Commonality of challenges</vt:lpstr>
      <vt:lpstr>focus and tools</vt:lpstr>
      <vt:lpstr> lessons learned 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Hamme, Emma</dc:creator>
  <cp:lastModifiedBy>Stephen Scanlon</cp:lastModifiedBy>
  <cp:revision>238</cp:revision>
  <cp:lastPrinted>2018-09-25T13:57:23Z</cp:lastPrinted>
  <dcterms:created xsi:type="dcterms:W3CDTF">2016-06-07T13:26:14Z</dcterms:created>
  <dcterms:modified xsi:type="dcterms:W3CDTF">2018-10-27T20:02:47Z</dcterms:modified>
</cp:coreProperties>
</file>