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6" r:id="rId2"/>
    <p:sldId id="326" r:id="rId3"/>
    <p:sldId id="258" r:id="rId4"/>
    <p:sldId id="261" r:id="rId5"/>
    <p:sldId id="262" r:id="rId6"/>
    <p:sldId id="285" r:id="rId7"/>
    <p:sldId id="264" r:id="rId8"/>
    <p:sldId id="265" r:id="rId9"/>
    <p:sldId id="266" r:id="rId10"/>
    <p:sldId id="308" r:id="rId11"/>
    <p:sldId id="288" r:id="rId12"/>
    <p:sldId id="289" r:id="rId13"/>
    <p:sldId id="291" r:id="rId14"/>
    <p:sldId id="333" r:id="rId15"/>
    <p:sldId id="334" r:id="rId16"/>
    <p:sldId id="335" r:id="rId17"/>
    <p:sldId id="336" r:id="rId18"/>
    <p:sldId id="337" r:id="rId19"/>
    <p:sldId id="292" r:id="rId20"/>
    <p:sldId id="338" r:id="rId21"/>
    <p:sldId id="339" r:id="rId22"/>
    <p:sldId id="340" r:id="rId23"/>
    <p:sldId id="342" r:id="rId24"/>
    <p:sldId id="341" r:id="rId25"/>
    <p:sldId id="343" r:id="rId26"/>
    <p:sldId id="344" r:id="rId27"/>
    <p:sldId id="293" r:id="rId28"/>
    <p:sldId id="345" r:id="rId29"/>
    <p:sldId id="346" r:id="rId30"/>
    <p:sldId id="294" r:id="rId31"/>
    <p:sldId id="296" r:id="rId32"/>
    <p:sldId id="295" r:id="rId33"/>
    <p:sldId id="307" r:id="rId34"/>
    <p:sldId id="298" r:id="rId35"/>
    <p:sldId id="299" r:id="rId36"/>
    <p:sldId id="300" r:id="rId37"/>
    <p:sldId id="301" r:id="rId38"/>
    <p:sldId id="302" r:id="rId39"/>
    <p:sldId id="303" r:id="rId40"/>
    <p:sldId id="304" r:id="rId41"/>
    <p:sldId id="271" r:id="rId42"/>
    <p:sldId id="305" r:id="rId43"/>
    <p:sldId id="306" r:id="rId44"/>
    <p:sldId id="323" r:id="rId45"/>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p:scale>
          <a:sx n="74" d="100"/>
          <a:sy n="74" d="100"/>
        </p:scale>
        <p:origin x="-1254" y="12"/>
      </p:cViewPr>
      <p:guideLst>
        <p:guide orient="horz" pos="2160"/>
        <p:guide pos="2880"/>
      </p:guideLst>
    </p:cSldViewPr>
  </p:slideViewPr>
  <p:notesTextViewPr>
    <p:cViewPr>
      <p:scale>
        <a:sx n="100" d="100"/>
        <a:sy n="100" d="100"/>
      </p:scale>
      <p:origin x="0" y="0"/>
    </p:cViewPr>
  </p:notesTextViewPr>
  <p:sorterViewPr>
    <p:cViewPr>
      <p:scale>
        <a:sx n="79" d="100"/>
        <a:sy n="79" d="100"/>
      </p:scale>
      <p:origin x="0" y="7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E742A-CB14-4009-81FE-A273343F8FE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2DF7E111-2B8C-4EC9-ADE2-44DFC6A6AA02}">
      <dgm:prSet phldrT="[Text]" custT="1"/>
      <dgm:spPr/>
      <dgm:t>
        <a:bodyPr/>
        <a:lstStyle/>
        <a:p>
          <a:r>
            <a:rPr lang="en-US" sz="1200" b="1" dirty="0" smtClean="0"/>
            <a:t>1.  </a:t>
          </a:r>
          <a:r>
            <a:rPr lang="en-US" sz="1400" b="1" dirty="0" smtClean="0"/>
            <a:t>Determine whether the property is blighted under </a:t>
          </a:r>
          <a:r>
            <a:rPr lang="en-US" sz="1400" b="1" i="1" dirty="0" smtClean="0"/>
            <a:t>Section 204 of PA Eminent Domain Code.</a:t>
          </a:r>
          <a:endParaRPr lang="en-US" sz="1400" b="1" dirty="0"/>
        </a:p>
      </dgm:t>
    </dgm:pt>
    <dgm:pt modelId="{9AEC4D9F-1EFC-4FFA-B9BC-F96C699EA576}" type="parTrans" cxnId="{93AC560E-78B9-4C5D-95CE-85D05FDCAB5C}">
      <dgm:prSet/>
      <dgm:spPr/>
      <dgm:t>
        <a:bodyPr/>
        <a:lstStyle/>
        <a:p>
          <a:endParaRPr lang="en-US"/>
        </a:p>
      </dgm:t>
    </dgm:pt>
    <dgm:pt modelId="{89229D19-7960-4D19-AC4F-99426768B763}" type="sibTrans" cxnId="{93AC560E-78B9-4C5D-95CE-85D05FDCAB5C}">
      <dgm:prSet/>
      <dgm:spPr/>
      <dgm:t>
        <a:bodyPr/>
        <a:lstStyle/>
        <a:p>
          <a:endParaRPr lang="en-US" sz="1200" b="1" dirty="0"/>
        </a:p>
      </dgm:t>
    </dgm:pt>
    <dgm:pt modelId="{2AAACB4B-59E8-4291-861B-A145E9730557}">
      <dgm:prSet phldrT="[Text]" custT="1"/>
      <dgm:spPr/>
      <dgm:t>
        <a:bodyPr/>
        <a:lstStyle/>
        <a:p>
          <a:r>
            <a:rPr lang="en-US" sz="1200" b="1" dirty="0" smtClean="0"/>
            <a:t>2</a:t>
          </a:r>
          <a:r>
            <a:rPr lang="en-US" sz="1400" b="1" dirty="0" smtClean="0"/>
            <a:t>.  Determine whether the property is vacant, and estimate for how long.</a:t>
          </a:r>
          <a:endParaRPr lang="en-US" sz="1400" b="1" dirty="0"/>
        </a:p>
      </dgm:t>
    </dgm:pt>
    <dgm:pt modelId="{C086811B-25A9-4825-8767-5F103FD039B7}" type="parTrans" cxnId="{E0914CCA-5ACE-4F64-A77F-5B378659D472}">
      <dgm:prSet/>
      <dgm:spPr/>
      <dgm:t>
        <a:bodyPr/>
        <a:lstStyle/>
        <a:p>
          <a:endParaRPr lang="en-US"/>
        </a:p>
      </dgm:t>
    </dgm:pt>
    <dgm:pt modelId="{DC54D74B-6A66-4CF3-954F-695AF2868A95}" type="sibTrans" cxnId="{E0914CCA-5ACE-4F64-A77F-5B378659D472}">
      <dgm:prSet/>
      <dgm:spPr/>
      <dgm:t>
        <a:bodyPr/>
        <a:lstStyle/>
        <a:p>
          <a:endParaRPr lang="en-US" sz="1200" b="1" dirty="0"/>
        </a:p>
      </dgm:t>
    </dgm:pt>
    <dgm:pt modelId="{4D1D3096-E952-41D0-BB27-5A295CC970B0}">
      <dgm:prSet phldrT="[Text]" custT="1"/>
      <dgm:spPr/>
      <dgm:t>
        <a:bodyPr/>
        <a:lstStyle/>
        <a:p>
          <a:r>
            <a:rPr lang="en-US" sz="1200" b="1" dirty="0" smtClean="0">
              <a:latin typeface="+mj-lt"/>
            </a:rPr>
            <a:t>3</a:t>
          </a:r>
          <a:r>
            <a:rPr lang="en-US" sz="1400" b="1" dirty="0" smtClean="0">
              <a:latin typeface="+mj-lt"/>
            </a:rPr>
            <a:t>.  If the property is vacant </a:t>
          </a:r>
          <a:r>
            <a:rPr lang="en-US" sz="1400" b="1" i="1" u="sng" dirty="0" smtClean="0">
              <a:latin typeface="+mj-lt"/>
            </a:rPr>
            <a:t>and</a:t>
          </a:r>
          <a:r>
            <a:rPr lang="en-US" sz="1400" b="1" dirty="0" smtClean="0">
              <a:latin typeface="+mj-lt"/>
            </a:rPr>
            <a:t> blighted, determine whether it is </a:t>
          </a:r>
          <a:r>
            <a:rPr lang="en-US" sz="1400" b="1" dirty="0" smtClean="0">
              <a:latin typeface="+mj-lt"/>
              <a:cs typeface="Browallia New" pitchFamily="34" charset="-34"/>
            </a:rPr>
            <a:t>being actively </a:t>
          </a:r>
          <a:r>
            <a:rPr lang="en-US" sz="1400" b="1" dirty="0" smtClean="0">
              <a:latin typeface="+mj-lt"/>
            </a:rPr>
            <a:t>marketed.</a:t>
          </a:r>
          <a:endParaRPr lang="en-US" sz="1400" b="1" dirty="0">
            <a:latin typeface="+mj-lt"/>
          </a:endParaRPr>
        </a:p>
      </dgm:t>
    </dgm:pt>
    <dgm:pt modelId="{1EC6883F-D80A-4E40-8DA2-197FC76AE98A}" type="parTrans" cxnId="{A82AA791-6FE9-4927-A51E-B6B4FD043436}">
      <dgm:prSet/>
      <dgm:spPr/>
      <dgm:t>
        <a:bodyPr/>
        <a:lstStyle/>
        <a:p>
          <a:endParaRPr lang="en-US"/>
        </a:p>
      </dgm:t>
    </dgm:pt>
    <dgm:pt modelId="{8424C693-1868-4AE7-93F5-4D859C7D42A0}" type="sibTrans" cxnId="{A82AA791-6FE9-4927-A51E-B6B4FD043436}">
      <dgm:prSet/>
      <dgm:spPr/>
      <dgm:t>
        <a:bodyPr/>
        <a:lstStyle/>
        <a:p>
          <a:endParaRPr lang="en-US" sz="1200" b="1" dirty="0"/>
        </a:p>
      </dgm:t>
    </dgm:pt>
    <dgm:pt modelId="{35A80B6D-12DF-48AC-822D-D09224B1828E}">
      <dgm:prSet phldrT="[Text]" custT="1"/>
      <dgm:spPr/>
      <dgm:t>
        <a:bodyPr/>
        <a:lstStyle/>
        <a:p>
          <a:r>
            <a:rPr lang="en-US" sz="1200" b="1" dirty="0" smtClean="0"/>
            <a:t>4.  </a:t>
          </a:r>
          <a:r>
            <a:rPr lang="en-US" sz="1400" b="1" dirty="0" smtClean="0"/>
            <a:t>Determine whether neighbors have made numerous police calls for suspicious activity, e.g., drug activity.</a:t>
          </a:r>
          <a:endParaRPr lang="en-US" sz="1400" b="1" dirty="0"/>
        </a:p>
      </dgm:t>
    </dgm:pt>
    <dgm:pt modelId="{8A099E7F-8DEB-4C28-98DA-0A7F01310DEC}" type="parTrans" cxnId="{3F335C92-FC19-4F96-B6F8-01ACE61E03F3}">
      <dgm:prSet/>
      <dgm:spPr/>
      <dgm:t>
        <a:bodyPr/>
        <a:lstStyle/>
        <a:p>
          <a:endParaRPr lang="en-US"/>
        </a:p>
      </dgm:t>
    </dgm:pt>
    <dgm:pt modelId="{B7D0C3D7-9334-43B4-BFB6-94B979521D56}" type="sibTrans" cxnId="{3F335C92-FC19-4F96-B6F8-01ACE61E03F3}">
      <dgm:prSet/>
      <dgm:spPr/>
      <dgm:t>
        <a:bodyPr/>
        <a:lstStyle/>
        <a:p>
          <a:endParaRPr lang="en-US" sz="1200" b="1" dirty="0"/>
        </a:p>
      </dgm:t>
    </dgm:pt>
    <dgm:pt modelId="{20937434-157A-468B-8A22-797CC35AEA83}">
      <dgm:prSet phldrT="[Text]" custT="1"/>
      <dgm:spPr/>
      <dgm:t>
        <a:bodyPr/>
        <a:lstStyle/>
        <a:p>
          <a:r>
            <a:rPr lang="en-US" sz="1200" b="1" dirty="0" smtClean="0"/>
            <a:t>5.  </a:t>
          </a:r>
          <a:r>
            <a:rPr lang="en-US" sz="1400" b="1" dirty="0" smtClean="0"/>
            <a:t>Determine whether the property is owner-occupied.</a:t>
          </a:r>
          <a:endParaRPr lang="en-US" sz="1400" b="1" dirty="0"/>
        </a:p>
      </dgm:t>
    </dgm:pt>
    <dgm:pt modelId="{1DBD8BA6-41FE-43A9-9304-9073B3456F2D}" type="parTrans" cxnId="{0AF5EFFA-9D0D-465D-A134-F7E1A5972BDA}">
      <dgm:prSet/>
      <dgm:spPr/>
      <dgm:t>
        <a:bodyPr/>
        <a:lstStyle/>
        <a:p>
          <a:endParaRPr lang="en-US"/>
        </a:p>
      </dgm:t>
    </dgm:pt>
    <dgm:pt modelId="{BEC12A04-7765-4BFA-B072-65468B43F53D}" type="sibTrans" cxnId="{0AF5EFFA-9D0D-465D-A134-F7E1A5972BDA}">
      <dgm:prSet/>
      <dgm:spPr/>
      <dgm:t>
        <a:bodyPr/>
        <a:lstStyle/>
        <a:p>
          <a:endParaRPr lang="en-US" sz="1200" b="1" dirty="0"/>
        </a:p>
      </dgm:t>
    </dgm:pt>
    <dgm:pt modelId="{9F78796C-B497-4485-94CA-528FB5286A15}">
      <dgm:prSet phldrT="[Text]" custT="1"/>
      <dgm:spPr/>
      <dgm:t>
        <a:bodyPr/>
        <a:lstStyle/>
        <a:p>
          <a:r>
            <a:rPr lang="en-US" sz="1200" b="1" dirty="0" smtClean="0"/>
            <a:t>7.  </a:t>
          </a:r>
          <a:r>
            <a:rPr lang="en-US" sz="1400" b="1" dirty="0" smtClean="0"/>
            <a:t>Decide what action to take regarding the property.</a:t>
          </a:r>
          <a:endParaRPr lang="en-US" sz="1400" b="1" dirty="0"/>
        </a:p>
      </dgm:t>
    </dgm:pt>
    <dgm:pt modelId="{103ACE4E-F5BE-4D32-945F-9F49527B71BF}" type="parTrans" cxnId="{88987FED-911D-4275-A3F2-4B79488C0856}">
      <dgm:prSet/>
      <dgm:spPr/>
      <dgm:t>
        <a:bodyPr/>
        <a:lstStyle/>
        <a:p>
          <a:endParaRPr lang="en-US"/>
        </a:p>
      </dgm:t>
    </dgm:pt>
    <dgm:pt modelId="{60748F25-EF16-4494-9B96-A3B7F858A61F}" type="sibTrans" cxnId="{88987FED-911D-4275-A3F2-4B79488C0856}">
      <dgm:prSet/>
      <dgm:spPr/>
      <dgm:t>
        <a:bodyPr/>
        <a:lstStyle/>
        <a:p>
          <a:endParaRPr lang="en-US" sz="1200" b="1" dirty="0"/>
        </a:p>
      </dgm:t>
    </dgm:pt>
    <dgm:pt modelId="{953CE9FD-94BD-4699-A5D6-7A0363E38320}">
      <dgm:prSet custT="1"/>
      <dgm:spPr/>
      <dgm:t>
        <a:bodyPr/>
        <a:lstStyle/>
        <a:p>
          <a:r>
            <a:rPr lang="en-US" sz="1200" b="1" dirty="0" smtClean="0"/>
            <a:t>6.  </a:t>
          </a:r>
          <a:r>
            <a:rPr lang="en-US" sz="1400" b="1" dirty="0" smtClean="0"/>
            <a:t>Even if the property is owner-occupied and </a:t>
          </a:r>
          <a:r>
            <a:rPr lang="en-US" sz="1400" b="1" i="1" u="sng" dirty="0" smtClean="0"/>
            <a:t>not</a:t>
          </a:r>
          <a:r>
            <a:rPr lang="en-US" sz="1400" b="1" dirty="0" smtClean="0"/>
            <a:t> blighted, there may be a reason to acquire the property at tax sale stage. </a:t>
          </a:r>
          <a:r>
            <a:rPr lang="en-US" sz="1400" b="1" dirty="0" smtClean="0">
              <a:solidFill>
                <a:schemeClr val="tx1"/>
              </a:solidFill>
            </a:rPr>
            <a:t>It may also make sense to acquire a property that isn’t blighted if there is an emerging redevelopment opportunity.</a:t>
          </a:r>
          <a:endParaRPr lang="en-US" sz="1400" b="1" dirty="0"/>
        </a:p>
      </dgm:t>
    </dgm:pt>
    <dgm:pt modelId="{C7F16174-9BB4-4FBA-A827-B0D06058F90B}" type="parTrans" cxnId="{1FE9DA5B-2864-48EA-B4B6-B9E30F8DE1FA}">
      <dgm:prSet/>
      <dgm:spPr/>
      <dgm:t>
        <a:bodyPr/>
        <a:lstStyle/>
        <a:p>
          <a:endParaRPr lang="en-US"/>
        </a:p>
      </dgm:t>
    </dgm:pt>
    <dgm:pt modelId="{71A837E8-A70A-4D1B-94F6-2ACDC5574EAF}" type="sibTrans" cxnId="{1FE9DA5B-2864-48EA-B4B6-B9E30F8DE1FA}">
      <dgm:prSet/>
      <dgm:spPr/>
      <dgm:t>
        <a:bodyPr/>
        <a:lstStyle/>
        <a:p>
          <a:endParaRPr lang="en-US" sz="1200" b="1" dirty="0"/>
        </a:p>
      </dgm:t>
    </dgm:pt>
    <dgm:pt modelId="{DA1C4AC4-5738-4110-9CF3-99C0F82D67CE}" type="pres">
      <dgm:prSet presAssocID="{E29E742A-CB14-4009-81FE-A273343F8FEA}" presName="cycle" presStyleCnt="0">
        <dgm:presLayoutVars>
          <dgm:dir/>
          <dgm:resizeHandles val="exact"/>
        </dgm:presLayoutVars>
      </dgm:prSet>
      <dgm:spPr/>
      <dgm:t>
        <a:bodyPr/>
        <a:lstStyle/>
        <a:p>
          <a:endParaRPr lang="en-US"/>
        </a:p>
      </dgm:t>
    </dgm:pt>
    <dgm:pt modelId="{F26C6BE4-2A37-4046-A1F0-926FCB0BB8A9}" type="pres">
      <dgm:prSet presAssocID="{2DF7E111-2B8C-4EC9-ADE2-44DFC6A6AA02}" presName="dummy" presStyleCnt="0"/>
      <dgm:spPr/>
    </dgm:pt>
    <dgm:pt modelId="{51D415A7-875A-4E9E-8E60-341723640329}" type="pres">
      <dgm:prSet presAssocID="{2DF7E111-2B8C-4EC9-ADE2-44DFC6A6AA02}" presName="node" presStyleLbl="revTx" presStyleIdx="0" presStyleCnt="7" custScaleX="236628" custScaleY="111381" custRadScaleRad="97668" custRadScaleInc="3855">
        <dgm:presLayoutVars>
          <dgm:bulletEnabled val="1"/>
        </dgm:presLayoutVars>
      </dgm:prSet>
      <dgm:spPr/>
      <dgm:t>
        <a:bodyPr/>
        <a:lstStyle/>
        <a:p>
          <a:endParaRPr lang="en-US"/>
        </a:p>
      </dgm:t>
    </dgm:pt>
    <dgm:pt modelId="{F8AA60B8-8DCD-4B45-9A1C-30F90EB8A2A7}" type="pres">
      <dgm:prSet presAssocID="{89229D19-7960-4D19-AC4F-99426768B763}" presName="sibTrans" presStyleLbl="node1" presStyleIdx="0" presStyleCnt="7" custLinFactNeighborX="-167" custLinFactNeighborY="523"/>
      <dgm:spPr/>
      <dgm:t>
        <a:bodyPr/>
        <a:lstStyle/>
        <a:p>
          <a:endParaRPr lang="en-US"/>
        </a:p>
      </dgm:t>
    </dgm:pt>
    <dgm:pt modelId="{CB589A48-2EE5-4302-A0F5-EDF152E3668A}" type="pres">
      <dgm:prSet presAssocID="{2AAACB4B-59E8-4291-861B-A145E9730557}" presName="dummy" presStyleCnt="0"/>
      <dgm:spPr/>
    </dgm:pt>
    <dgm:pt modelId="{24804765-D8AC-49FC-86D2-B95F83164A4F}" type="pres">
      <dgm:prSet presAssocID="{2AAACB4B-59E8-4291-861B-A145E9730557}" presName="node" presStyleLbl="revTx" presStyleIdx="1" presStyleCnt="7" custScaleX="220716">
        <dgm:presLayoutVars>
          <dgm:bulletEnabled val="1"/>
        </dgm:presLayoutVars>
      </dgm:prSet>
      <dgm:spPr/>
      <dgm:t>
        <a:bodyPr/>
        <a:lstStyle/>
        <a:p>
          <a:endParaRPr lang="en-US"/>
        </a:p>
      </dgm:t>
    </dgm:pt>
    <dgm:pt modelId="{E1615503-7548-4604-BDAD-EA4B6A139583}" type="pres">
      <dgm:prSet presAssocID="{DC54D74B-6A66-4CF3-954F-695AF2868A95}" presName="sibTrans" presStyleLbl="node1" presStyleIdx="1" presStyleCnt="7"/>
      <dgm:spPr/>
      <dgm:t>
        <a:bodyPr/>
        <a:lstStyle/>
        <a:p>
          <a:endParaRPr lang="en-US"/>
        </a:p>
      </dgm:t>
    </dgm:pt>
    <dgm:pt modelId="{0CBE3748-2C0D-4351-984F-96A09DFAC096}" type="pres">
      <dgm:prSet presAssocID="{4D1D3096-E952-41D0-BB27-5A295CC970B0}" presName="dummy" presStyleCnt="0"/>
      <dgm:spPr/>
    </dgm:pt>
    <dgm:pt modelId="{F5959C88-AF33-4E2B-9CAC-6E20733889A5}" type="pres">
      <dgm:prSet presAssocID="{4D1D3096-E952-41D0-BB27-5A295CC970B0}" presName="node" presStyleLbl="revTx" presStyleIdx="2" presStyleCnt="7" custScaleX="239576">
        <dgm:presLayoutVars>
          <dgm:bulletEnabled val="1"/>
        </dgm:presLayoutVars>
      </dgm:prSet>
      <dgm:spPr/>
      <dgm:t>
        <a:bodyPr/>
        <a:lstStyle/>
        <a:p>
          <a:endParaRPr lang="en-US"/>
        </a:p>
      </dgm:t>
    </dgm:pt>
    <dgm:pt modelId="{7AAF84E7-5B81-417F-AEB3-D74DE2A82AD6}" type="pres">
      <dgm:prSet presAssocID="{8424C693-1868-4AE7-93F5-4D859C7D42A0}" presName="sibTrans" presStyleLbl="node1" presStyleIdx="2" presStyleCnt="7"/>
      <dgm:spPr/>
      <dgm:t>
        <a:bodyPr/>
        <a:lstStyle/>
        <a:p>
          <a:endParaRPr lang="en-US"/>
        </a:p>
      </dgm:t>
    </dgm:pt>
    <dgm:pt modelId="{7F59E51C-42AF-4C4B-9431-029BCF00B8A0}" type="pres">
      <dgm:prSet presAssocID="{35A80B6D-12DF-48AC-822D-D09224B1828E}" presName="dummy" presStyleCnt="0"/>
      <dgm:spPr/>
    </dgm:pt>
    <dgm:pt modelId="{81A6300D-A36D-4E03-85FA-2C2477256076}" type="pres">
      <dgm:prSet presAssocID="{35A80B6D-12DF-48AC-822D-D09224B1828E}" presName="node" presStyleLbl="revTx" presStyleIdx="3" presStyleCnt="7" custScaleX="205509" custRadScaleRad="97607">
        <dgm:presLayoutVars>
          <dgm:bulletEnabled val="1"/>
        </dgm:presLayoutVars>
      </dgm:prSet>
      <dgm:spPr/>
      <dgm:t>
        <a:bodyPr/>
        <a:lstStyle/>
        <a:p>
          <a:endParaRPr lang="en-US"/>
        </a:p>
      </dgm:t>
    </dgm:pt>
    <dgm:pt modelId="{92CFF452-6D7F-4C67-B485-950BB249795A}" type="pres">
      <dgm:prSet presAssocID="{B7D0C3D7-9334-43B4-BFB6-94B979521D56}" presName="sibTrans" presStyleLbl="node1" presStyleIdx="3" presStyleCnt="7" custScaleX="99501" custScaleY="96590"/>
      <dgm:spPr/>
      <dgm:t>
        <a:bodyPr/>
        <a:lstStyle/>
        <a:p>
          <a:endParaRPr lang="en-US"/>
        </a:p>
      </dgm:t>
    </dgm:pt>
    <dgm:pt modelId="{181E6F2F-3A4F-4680-BC95-ED9FF2A59B5B}" type="pres">
      <dgm:prSet presAssocID="{20937434-157A-468B-8A22-797CC35AEA83}" presName="dummy" presStyleCnt="0"/>
      <dgm:spPr/>
    </dgm:pt>
    <dgm:pt modelId="{47798369-8246-49DE-B0B3-3E643BB52CAE}" type="pres">
      <dgm:prSet presAssocID="{20937434-157A-468B-8A22-797CC35AEA83}" presName="node" presStyleLbl="revTx" presStyleIdx="4" presStyleCnt="7" custScaleX="245796" custScaleY="56218" custRadScaleRad="103962" custRadScaleInc="262">
        <dgm:presLayoutVars>
          <dgm:bulletEnabled val="1"/>
        </dgm:presLayoutVars>
      </dgm:prSet>
      <dgm:spPr/>
      <dgm:t>
        <a:bodyPr/>
        <a:lstStyle/>
        <a:p>
          <a:endParaRPr lang="en-US"/>
        </a:p>
      </dgm:t>
    </dgm:pt>
    <dgm:pt modelId="{891F239B-B794-4FC0-8B0B-C12E7D3E5C48}" type="pres">
      <dgm:prSet presAssocID="{BEC12A04-7765-4BFA-B072-65468B43F53D}" presName="sibTrans" presStyleLbl="node1" presStyleIdx="4" presStyleCnt="7"/>
      <dgm:spPr/>
      <dgm:t>
        <a:bodyPr/>
        <a:lstStyle/>
        <a:p>
          <a:endParaRPr lang="en-US"/>
        </a:p>
      </dgm:t>
    </dgm:pt>
    <dgm:pt modelId="{654B32CF-DB84-4397-A2DE-BF644F6C0879}" type="pres">
      <dgm:prSet presAssocID="{953CE9FD-94BD-4699-A5D6-7A0363E38320}" presName="dummy" presStyleCnt="0"/>
      <dgm:spPr/>
    </dgm:pt>
    <dgm:pt modelId="{C7358150-BA5E-41E8-9AA8-AB118A21AD41}" type="pres">
      <dgm:prSet presAssocID="{953CE9FD-94BD-4699-A5D6-7A0363E38320}" presName="node" presStyleLbl="revTx" presStyleIdx="5" presStyleCnt="7" custScaleX="425313" custScaleY="120415">
        <dgm:presLayoutVars>
          <dgm:bulletEnabled val="1"/>
        </dgm:presLayoutVars>
      </dgm:prSet>
      <dgm:spPr/>
      <dgm:t>
        <a:bodyPr/>
        <a:lstStyle/>
        <a:p>
          <a:endParaRPr lang="en-US"/>
        </a:p>
      </dgm:t>
    </dgm:pt>
    <dgm:pt modelId="{7D182495-36C2-4BAD-B2F9-9D88E67D0AAF}" type="pres">
      <dgm:prSet presAssocID="{71A837E8-A70A-4D1B-94F6-2ACDC5574EAF}" presName="sibTrans" presStyleLbl="node1" presStyleIdx="5" presStyleCnt="7"/>
      <dgm:spPr/>
      <dgm:t>
        <a:bodyPr/>
        <a:lstStyle/>
        <a:p>
          <a:endParaRPr lang="en-US"/>
        </a:p>
      </dgm:t>
    </dgm:pt>
    <dgm:pt modelId="{FECEE778-5893-458B-AEEB-417FB0A7AA77}" type="pres">
      <dgm:prSet presAssocID="{9F78796C-B497-4485-94CA-528FB5286A15}" presName="dummy" presStyleCnt="0"/>
      <dgm:spPr/>
    </dgm:pt>
    <dgm:pt modelId="{B36F9C83-CB23-4018-9C6C-900FB4DF2EFF}" type="pres">
      <dgm:prSet presAssocID="{9F78796C-B497-4485-94CA-528FB5286A15}" presName="node" presStyleLbl="revTx" presStyleIdx="6" presStyleCnt="7" custScaleX="127992" custRadScaleRad="100767" custRadScaleInc="-19233">
        <dgm:presLayoutVars>
          <dgm:bulletEnabled val="1"/>
        </dgm:presLayoutVars>
      </dgm:prSet>
      <dgm:spPr/>
      <dgm:t>
        <a:bodyPr/>
        <a:lstStyle/>
        <a:p>
          <a:endParaRPr lang="en-US"/>
        </a:p>
      </dgm:t>
    </dgm:pt>
    <dgm:pt modelId="{E015C38D-95AE-4537-B02E-82D8948F000E}" type="pres">
      <dgm:prSet presAssocID="{60748F25-EF16-4494-9B96-A3B7F858A61F}" presName="sibTrans" presStyleLbl="node1" presStyleIdx="6" presStyleCnt="7" custLinFactNeighborY="950"/>
      <dgm:spPr/>
      <dgm:t>
        <a:bodyPr/>
        <a:lstStyle/>
        <a:p>
          <a:endParaRPr lang="en-US"/>
        </a:p>
      </dgm:t>
    </dgm:pt>
  </dgm:ptLst>
  <dgm:cxnLst>
    <dgm:cxn modelId="{E031012D-7185-407E-9E1E-023B0EC8BCCE}" type="presOf" srcId="{2AAACB4B-59E8-4291-861B-A145E9730557}" destId="{24804765-D8AC-49FC-86D2-B95F83164A4F}" srcOrd="0" destOrd="0" presId="urn:microsoft.com/office/officeart/2005/8/layout/cycle1"/>
    <dgm:cxn modelId="{88987FED-911D-4275-A3F2-4B79488C0856}" srcId="{E29E742A-CB14-4009-81FE-A273343F8FEA}" destId="{9F78796C-B497-4485-94CA-528FB5286A15}" srcOrd="6" destOrd="0" parTransId="{103ACE4E-F5BE-4D32-945F-9F49527B71BF}" sibTransId="{60748F25-EF16-4494-9B96-A3B7F858A61F}"/>
    <dgm:cxn modelId="{07BC4983-F375-45F4-A967-840B7DE28C15}" type="presOf" srcId="{4D1D3096-E952-41D0-BB27-5A295CC970B0}" destId="{F5959C88-AF33-4E2B-9CAC-6E20733889A5}" srcOrd="0" destOrd="0" presId="urn:microsoft.com/office/officeart/2005/8/layout/cycle1"/>
    <dgm:cxn modelId="{4DFA8656-B1C1-4BB1-95ED-A9A2EF402F49}" type="presOf" srcId="{E29E742A-CB14-4009-81FE-A273343F8FEA}" destId="{DA1C4AC4-5738-4110-9CF3-99C0F82D67CE}" srcOrd="0" destOrd="0" presId="urn:microsoft.com/office/officeart/2005/8/layout/cycle1"/>
    <dgm:cxn modelId="{15D8FF28-A62C-4582-AFC0-CE353C2A786A}" type="presOf" srcId="{8424C693-1868-4AE7-93F5-4D859C7D42A0}" destId="{7AAF84E7-5B81-417F-AEB3-D74DE2A82AD6}" srcOrd="0" destOrd="0" presId="urn:microsoft.com/office/officeart/2005/8/layout/cycle1"/>
    <dgm:cxn modelId="{A82AA791-6FE9-4927-A51E-B6B4FD043436}" srcId="{E29E742A-CB14-4009-81FE-A273343F8FEA}" destId="{4D1D3096-E952-41D0-BB27-5A295CC970B0}" srcOrd="2" destOrd="0" parTransId="{1EC6883F-D80A-4E40-8DA2-197FC76AE98A}" sibTransId="{8424C693-1868-4AE7-93F5-4D859C7D42A0}"/>
    <dgm:cxn modelId="{34FE5B90-917A-40E4-BD90-78CBC59D101E}" type="presOf" srcId="{B7D0C3D7-9334-43B4-BFB6-94B979521D56}" destId="{92CFF452-6D7F-4C67-B485-950BB249795A}" srcOrd="0" destOrd="0" presId="urn:microsoft.com/office/officeart/2005/8/layout/cycle1"/>
    <dgm:cxn modelId="{3B6DFB5E-2E0D-44A0-B6A5-306C695E989F}" type="presOf" srcId="{89229D19-7960-4D19-AC4F-99426768B763}" destId="{F8AA60B8-8DCD-4B45-9A1C-30F90EB8A2A7}" srcOrd="0" destOrd="0" presId="urn:microsoft.com/office/officeart/2005/8/layout/cycle1"/>
    <dgm:cxn modelId="{D35B0494-5F43-4EC4-887E-149D00229F63}" type="presOf" srcId="{71A837E8-A70A-4D1B-94F6-2ACDC5574EAF}" destId="{7D182495-36C2-4BAD-B2F9-9D88E67D0AAF}" srcOrd="0" destOrd="0" presId="urn:microsoft.com/office/officeart/2005/8/layout/cycle1"/>
    <dgm:cxn modelId="{0AF5EFFA-9D0D-465D-A134-F7E1A5972BDA}" srcId="{E29E742A-CB14-4009-81FE-A273343F8FEA}" destId="{20937434-157A-468B-8A22-797CC35AEA83}" srcOrd="4" destOrd="0" parTransId="{1DBD8BA6-41FE-43A9-9304-9073B3456F2D}" sibTransId="{BEC12A04-7765-4BFA-B072-65468B43F53D}"/>
    <dgm:cxn modelId="{1F5C4147-503E-436D-A825-9049ADCB1CF9}" type="presOf" srcId="{60748F25-EF16-4494-9B96-A3B7F858A61F}" destId="{E015C38D-95AE-4537-B02E-82D8948F000E}" srcOrd="0" destOrd="0" presId="urn:microsoft.com/office/officeart/2005/8/layout/cycle1"/>
    <dgm:cxn modelId="{CA4FBCA5-7944-4B5B-B0D5-DC7E6D15C5DC}" type="presOf" srcId="{BEC12A04-7765-4BFA-B072-65468B43F53D}" destId="{891F239B-B794-4FC0-8B0B-C12E7D3E5C48}" srcOrd="0" destOrd="0" presId="urn:microsoft.com/office/officeart/2005/8/layout/cycle1"/>
    <dgm:cxn modelId="{55CBAC2E-1F02-43D2-AEE6-CA80647486D8}" type="presOf" srcId="{9F78796C-B497-4485-94CA-528FB5286A15}" destId="{B36F9C83-CB23-4018-9C6C-900FB4DF2EFF}" srcOrd="0" destOrd="0" presId="urn:microsoft.com/office/officeart/2005/8/layout/cycle1"/>
    <dgm:cxn modelId="{020148F3-C982-4C3C-881A-D2FEC301804A}" type="presOf" srcId="{DC54D74B-6A66-4CF3-954F-695AF2868A95}" destId="{E1615503-7548-4604-BDAD-EA4B6A139583}" srcOrd="0" destOrd="0" presId="urn:microsoft.com/office/officeart/2005/8/layout/cycle1"/>
    <dgm:cxn modelId="{6A4218AA-F813-43DA-96E7-66D662BBF4D0}" type="presOf" srcId="{953CE9FD-94BD-4699-A5D6-7A0363E38320}" destId="{C7358150-BA5E-41E8-9AA8-AB118A21AD41}" srcOrd="0" destOrd="0" presId="urn:microsoft.com/office/officeart/2005/8/layout/cycle1"/>
    <dgm:cxn modelId="{E0914CCA-5ACE-4F64-A77F-5B378659D472}" srcId="{E29E742A-CB14-4009-81FE-A273343F8FEA}" destId="{2AAACB4B-59E8-4291-861B-A145E9730557}" srcOrd="1" destOrd="0" parTransId="{C086811B-25A9-4825-8767-5F103FD039B7}" sibTransId="{DC54D74B-6A66-4CF3-954F-695AF2868A95}"/>
    <dgm:cxn modelId="{93AC560E-78B9-4C5D-95CE-85D05FDCAB5C}" srcId="{E29E742A-CB14-4009-81FE-A273343F8FEA}" destId="{2DF7E111-2B8C-4EC9-ADE2-44DFC6A6AA02}" srcOrd="0" destOrd="0" parTransId="{9AEC4D9F-1EFC-4FFA-B9BC-F96C699EA576}" sibTransId="{89229D19-7960-4D19-AC4F-99426768B763}"/>
    <dgm:cxn modelId="{1FE9DA5B-2864-48EA-B4B6-B9E30F8DE1FA}" srcId="{E29E742A-CB14-4009-81FE-A273343F8FEA}" destId="{953CE9FD-94BD-4699-A5D6-7A0363E38320}" srcOrd="5" destOrd="0" parTransId="{C7F16174-9BB4-4FBA-A827-B0D06058F90B}" sibTransId="{71A837E8-A70A-4D1B-94F6-2ACDC5574EAF}"/>
    <dgm:cxn modelId="{DE13E918-1664-4493-A852-0BEE322857E8}" type="presOf" srcId="{35A80B6D-12DF-48AC-822D-D09224B1828E}" destId="{81A6300D-A36D-4E03-85FA-2C2477256076}" srcOrd="0" destOrd="0" presId="urn:microsoft.com/office/officeart/2005/8/layout/cycle1"/>
    <dgm:cxn modelId="{3F335C92-FC19-4F96-B6F8-01ACE61E03F3}" srcId="{E29E742A-CB14-4009-81FE-A273343F8FEA}" destId="{35A80B6D-12DF-48AC-822D-D09224B1828E}" srcOrd="3" destOrd="0" parTransId="{8A099E7F-8DEB-4C28-98DA-0A7F01310DEC}" sibTransId="{B7D0C3D7-9334-43B4-BFB6-94B979521D56}"/>
    <dgm:cxn modelId="{4CC9D043-3218-43B8-B691-E85E255420A3}" type="presOf" srcId="{20937434-157A-468B-8A22-797CC35AEA83}" destId="{47798369-8246-49DE-B0B3-3E643BB52CAE}" srcOrd="0" destOrd="0" presId="urn:microsoft.com/office/officeart/2005/8/layout/cycle1"/>
    <dgm:cxn modelId="{215DD8E3-6E2F-4EF6-972C-CE786EAC648E}" type="presOf" srcId="{2DF7E111-2B8C-4EC9-ADE2-44DFC6A6AA02}" destId="{51D415A7-875A-4E9E-8E60-341723640329}" srcOrd="0" destOrd="0" presId="urn:microsoft.com/office/officeart/2005/8/layout/cycle1"/>
    <dgm:cxn modelId="{70752605-9B96-4301-A9C3-8A11AD71D330}" type="presParOf" srcId="{DA1C4AC4-5738-4110-9CF3-99C0F82D67CE}" destId="{F26C6BE4-2A37-4046-A1F0-926FCB0BB8A9}" srcOrd="0" destOrd="0" presId="urn:microsoft.com/office/officeart/2005/8/layout/cycle1"/>
    <dgm:cxn modelId="{B81CACA0-3FC2-443A-ADEB-FC2B515B38A3}" type="presParOf" srcId="{DA1C4AC4-5738-4110-9CF3-99C0F82D67CE}" destId="{51D415A7-875A-4E9E-8E60-341723640329}" srcOrd="1" destOrd="0" presId="urn:microsoft.com/office/officeart/2005/8/layout/cycle1"/>
    <dgm:cxn modelId="{5968CD7E-BAA2-4D40-8AF3-CAF94734263A}" type="presParOf" srcId="{DA1C4AC4-5738-4110-9CF3-99C0F82D67CE}" destId="{F8AA60B8-8DCD-4B45-9A1C-30F90EB8A2A7}" srcOrd="2" destOrd="0" presId="urn:microsoft.com/office/officeart/2005/8/layout/cycle1"/>
    <dgm:cxn modelId="{6885B167-A42D-483C-917D-BA6A5822EAAF}" type="presParOf" srcId="{DA1C4AC4-5738-4110-9CF3-99C0F82D67CE}" destId="{CB589A48-2EE5-4302-A0F5-EDF152E3668A}" srcOrd="3" destOrd="0" presId="urn:microsoft.com/office/officeart/2005/8/layout/cycle1"/>
    <dgm:cxn modelId="{0A19404D-D497-4E02-8056-9A411EC37F6F}" type="presParOf" srcId="{DA1C4AC4-5738-4110-9CF3-99C0F82D67CE}" destId="{24804765-D8AC-49FC-86D2-B95F83164A4F}" srcOrd="4" destOrd="0" presId="urn:microsoft.com/office/officeart/2005/8/layout/cycle1"/>
    <dgm:cxn modelId="{67017F4D-F58F-4B27-B67A-0E8416178176}" type="presParOf" srcId="{DA1C4AC4-5738-4110-9CF3-99C0F82D67CE}" destId="{E1615503-7548-4604-BDAD-EA4B6A139583}" srcOrd="5" destOrd="0" presId="urn:microsoft.com/office/officeart/2005/8/layout/cycle1"/>
    <dgm:cxn modelId="{027FB4A9-3CF1-4E21-BFA2-E516AF202377}" type="presParOf" srcId="{DA1C4AC4-5738-4110-9CF3-99C0F82D67CE}" destId="{0CBE3748-2C0D-4351-984F-96A09DFAC096}" srcOrd="6" destOrd="0" presId="urn:microsoft.com/office/officeart/2005/8/layout/cycle1"/>
    <dgm:cxn modelId="{52A30625-298F-405E-8612-336FA31BA513}" type="presParOf" srcId="{DA1C4AC4-5738-4110-9CF3-99C0F82D67CE}" destId="{F5959C88-AF33-4E2B-9CAC-6E20733889A5}" srcOrd="7" destOrd="0" presId="urn:microsoft.com/office/officeart/2005/8/layout/cycle1"/>
    <dgm:cxn modelId="{A6C08688-4800-409E-A8ED-3633A9D6CAC0}" type="presParOf" srcId="{DA1C4AC4-5738-4110-9CF3-99C0F82D67CE}" destId="{7AAF84E7-5B81-417F-AEB3-D74DE2A82AD6}" srcOrd="8" destOrd="0" presId="urn:microsoft.com/office/officeart/2005/8/layout/cycle1"/>
    <dgm:cxn modelId="{35CA1101-2B59-4A98-8F00-70F57A2215D2}" type="presParOf" srcId="{DA1C4AC4-5738-4110-9CF3-99C0F82D67CE}" destId="{7F59E51C-42AF-4C4B-9431-029BCF00B8A0}" srcOrd="9" destOrd="0" presId="urn:microsoft.com/office/officeart/2005/8/layout/cycle1"/>
    <dgm:cxn modelId="{268649F9-8327-4C07-8154-559631397B96}" type="presParOf" srcId="{DA1C4AC4-5738-4110-9CF3-99C0F82D67CE}" destId="{81A6300D-A36D-4E03-85FA-2C2477256076}" srcOrd="10" destOrd="0" presId="urn:microsoft.com/office/officeart/2005/8/layout/cycle1"/>
    <dgm:cxn modelId="{D357B494-F26F-4DBB-A4D6-FFADC3E9AB5D}" type="presParOf" srcId="{DA1C4AC4-5738-4110-9CF3-99C0F82D67CE}" destId="{92CFF452-6D7F-4C67-B485-950BB249795A}" srcOrd="11" destOrd="0" presId="urn:microsoft.com/office/officeart/2005/8/layout/cycle1"/>
    <dgm:cxn modelId="{304FCF76-D064-4D41-87CC-E5325083133C}" type="presParOf" srcId="{DA1C4AC4-5738-4110-9CF3-99C0F82D67CE}" destId="{181E6F2F-3A4F-4680-BC95-ED9FF2A59B5B}" srcOrd="12" destOrd="0" presId="urn:microsoft.com/office/officeart/2005/8/layout/cycle1"/>
    <dgm:cxn modelId="{D3A2C2BF-9D55-46CF-9C3F-B3733D279A35}" type="presParOf" srcId="{DA1C4AC4-5738-4110-9CF3-99C0F82D67CE}" destId="{47798369-8246-49DE-B0B3-3E643BB52CAE}" srcOrd="13" destOrd="0" presId="urn:microsoft.com/office/officeart/2005/8/layout/cycle1"/>
    <dgm:cxn modelId="{B0E73247-D089-424B-9AFB-EF7FEA58331A}" type="presParOf" srcId="{DA1C4AC4-5738-4110-9CF3-99C0F82D67CE}" destId="{891F239B-B794-4FC0-8B0B-C12E7D3E5C48}" srcOrd="14" destOrd="0" presId="urn:microsoft.com/office/officeart/2005/8/layout/cycle1"/>
    <dgm:cxn modelId="{26AF1640-91B4-46F1-989E-52A0802DA6C4}" type="presParOf" srcId="{DA1C4AC4-5738-4110-9CF3-99C0F82D67CE}" destId="{654B32CF-DB84-4397-A2DE-BF644F6C0879}" srcOrd="15" destOrd="0" presId="urn:microsoft.com/office/officeart/2005/8/layout/cycle1"/>
    <dgm:cxn modelId="{04719DEB-7280-4031-AF55-B9A77E5F449A}" type="presParOf" srcId="{DA1C4AC4-5738-4110-9CF3-99C0F82D67CE}" destId="{C7358150-BA5E-41E8-9AA8-AB118A21AD41}" srcOrd="16" destOrd="0" presId="urn:microsoft.com/office/officeart/2005/8/layout/cycle1"/>
    <dgm:cxn modelId="{9132C658-11E3-4529-A11E-CB0E59E3CC5C}" type="presParOf" srcId="{DA1C4AC4-5738-4110-9CF3-99C0F82D67CE}" destId="{7D182495-36C2-4BAD-B2F9-9D88E67D0AAF}" srcOrd="17" destOrd="0" presId="urn:microsoft.com/office/officeart/2005/8/layout/cycle1"/>
    <dgm:cxn modelId="{9E52E657-6E99-4377-A522-709D890A7C5C}" type="presParOf" srcId="{DA1C4AC4-5738-4110-9CF3-99C0F82D67CE}" destId="{FECEE778-5893-458B-AEEB-417FB0A7AA77}" srcOrd="18" destOrd="0" presId="urn:microsoft.com/office/officeart/2005/8/layout/cycle1"/>
    <dgm:cxn modelId="{36BB53A1-254F-48A9-A7F5-2D6A8D1E741B}" type="presParOf" srcId="{DA1C4AC4-5738-4110-9CF3-99C0F82D67CE}" destId="{B36F9C83-CB23-4018-9C6C-900FB4DF2EFF}" srcOrd="19" destOrd="0" presId="urn:microsoft.com/office/officeart/2005/8/layout/cycle1"/>
    <dgm:cxn modelId="{5C7B6247-1210-4C4D-B0A9-9A7BA6F67114}" type="presParOf" srcId="{DA1C4AC4-5738-4110-9CF3-99C0F82D67CE}" destId="{E015C38D-95AE-4537-B02E-82D8948F000E}" srcOrd="20"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FE6D5F-214A-4214-AC7B-F8391DFD8942}" type="doc">
      <dgm:prSet loTypeId="urn:microsoft.com/office/officeart/2005/8/layout/hProcess9" loCatId="process" qsTypeId="urn:microsoft.com/office/officeart/2005/8/quickstyle/simple1" qsCatId="simple" csTypeId="urn:microsoft.com/office/officeart/2005/8/colors/accent1_2" csCatId="accent1" phldr="1"/>
      <dgm:spPr/>
    </dgm:pt>
    <dgm:pt modelId="{9DA32E21-15EE-420D-A5A0-A6A41878C29B}">
      <dgm:prSet phldrT="[Text]" custT="1"/>
      <dgm:spPr/>
      <dgm:t>
        <a:bodyPr/>
        <a:lstStyle/>
        <a:p>
          <a:pPr algn="ctr"/>
          <a:r>
            <a:rPr lang="en-US" sz="2200" dirty="0" smtClean="0"/>
            <a:t>Property owner is given a warning</a:t>
          </a:r>
          <a:endParaRPr lang="en-US" sz="2200" dirty="0"/>
        </a:p>
      </dgm:t>
    </dgm:pt>
    <dgm:pt modelId="{42AADB17-DCE6-4A72-AF9D-A7FC233CDD07}" type="parTrans" cxnId="{076BC25C-8C1F-4E0C-9C47-A9E52B1FF7AF}">
      <dgm:prSet/>
      <dgm:spPr/>
      <dgm:t>
        <a:bodyPr/>
        <a:lstStyle/>
        <a:p>
          <a:endParaRPr lang="en-US"/>
        </a:p>
      </dgm:t>
    </dgm:pt>
    <dgm:pt modelId="{43E9F78B-A285-43A8-B2B5-D26A729952AD}" type="sibTrans" cxnId="{076BC25C-8C1F-4E0C-9C47-A9E52B1FF7AF}">
      <dgm:prSet/>
      <dgm:spPr/>
      <dgm:t>
        <a:bodyPr/>
        <a:lstStyle/>
        <a:p>
          <a:endParaRPr lang="en-US"/>
        </a:p>
      </dgm:t>
    </dgm:pt>
    <dgm:pt modelId="{B69ADB52-D149-479C-A544-9410A9E3FF30}">
      <dgm:prSet phldrT="[Text]" custT="1"/>
      <dgm:spPr/>
      <dgm:t>
        <a:bodyPr/>
        <a:lstStyle/>
        <a:p>
          <a:r>
            <a:rPr lang="en-US" sz="2200" dirty="0" smtClean="0"/>
            <a:t>Police issue a code violation ticket</a:t>
          </a:r>
          <a:endParaRPr lang="en-US" sz="2200" dirty="0"/>
        </a:p>
      </dgm:t>
    </dgm:pt>
    <dgm:pt modelId="{DC2E73C7-74DF-4FB9-83B6-6A4E4C3ECF82}" type="parTrans" cxnId="{9B428329-6730-4E14-9431-BE10064A2767}">
      <dgm:prSet/>
      <dgm:spPr/>
      <dgm:t>
        <a:bodyPr/>
        <a:lstStyle/>
        <a:p>
          <a:endParaRPr lang="en-US"/>
        </a:p>
      </dgm:t>
    </dgm:pt>
    <dgm:pt modelId="{9A060D8C-66AA-478E-AAE3-E01938D1603E}" type="sibTrans" cxnId="{9B428329-6730-4E14-9431-BE10064A2767}">
      <dgm:prSet/>
      <dgm:spPr/>
      <dgm:t>
        <a:bodyPr/>
        <a:lstStyle/>
        <a:p>
          <a:endParaRPr lang="en-US"/>
        </a:p>
      </dgm:t>
    </dgm:pt>
    <dgm:pt modelId="{111FE1F6-2B9B-4F82-9F9A-2B65278931BA}">
      <dgm:prSet phldrT="[Text]" custT="1"/>
      <dgm:spPr/>
      <dgm:t>
        <a:bodyPr/>
        <a:lstStyle/>
        <a:p>
          <a:r>
            <a:rPr lang="en-US" sz="2000" dirty="0" smtClean="0"/>
            <a:t>Owner pays fine (usually around $25)</a:t>
          </a:r>
          <a:endParaRPr lang="en-US" sz="2000" dirty="0"/>
        </a:p>
      </dgm:t>
    </dgm:pt>
    <dgm:pt modelId="{CFBAE2EE-79C9-45A4-BFB5-7B38596C86B5}" type="parTrans" cxnId="{821E3F39-CC94-4749-8D3D-44A548E99B5E}">
      <dgm:prSet/>
      <dgm:spPr/>
      <dgm:t>
        <a:bodyPr/>
        <a:lstStyle/>
        <a:p>
          <a:endParaRPr lang="en-US"/>
        </a:p>
      </dgm:t>
    </dgm:pt>
    <dgm:pt modelId="{720B8D49-1285-4DB8-8249-3983BC94F910}" type="sibTrans" cxnId="{821E3F39-CC94-4749-8D3D-44A548E99B5E}">
      <dgm:prSet/>
      <dgm:spPr/>
      <dgm:t>
        <a:bodyPr/>
        <a:lstStyle/>
        <a:p>
          <a:endParaRPr lang="en-US"/>
        </a:p>
      </dgm:t>
    </dgm:pt>
    <dgm:pt modelId="{9F129529-3BD5-4ABB-ABDE-48637D31C6E2}">
      <dgm:prSet custT="1"/>
      <dgm:spPr/>
      <dgm:t>
        <a:bodyPr/>
        <a:lstStyle/>
        <a:p>
          <a:r>
            <a:rPr lang="en-US" sz="1500" dirty="0" smtClean="0"/>
            <a:t>If owner does not take corrective action, municipality files charges with the District Justice</a:t>
          </a:r>
          <a:endParaRPr lang="en-US" sz="1500" dirty="0"/>
        </a:p>
      </dgm:t>
    </dgm:pt>
    <dgm:pt modelId="{43768F5B-F235-467E-8E6D-D36AB29734A4}" type="parTrans" cxnId="{774A9560-0AE7-485F-A648-A3A2A11094E0}">
      <dgm:prSet/>
      <dgm:spPr/>
      <dgm:t>
        <a:bodyPr/>
        <a:lstStyle/>
        <a:p>
          <a:endParaRPr lang="en-US"/>
        </a:p>
      </dgm:t>
    </dgm:pt>
    <dgm:pt modelId="{E254C8D5-C733-48A5-A1D5-3C7A99DF8D85}" type="sibTrans" cxnId="{774A9560-0AE7-485F-A648-A3A2A11094E0}">
      <dgm:prSet/>
      <dgm:spPr/>
      <dgm:t>
        <a:bodyPr/>
        <a:lstStyle/>
        <a:p>
          <a:endParaRPr lang="en-US"/>
        </a:p>
      </dgm:t>
    </dgm:pt>
    <dgm:pt modelId="{FD61B000-024E-4F84-870B-22BE06E97B42}" type="pres">
      <dgm:prSet presAssocID="{C5FE6D5F-214A-4214-AC7B-F8391DFD8942}" presName="CompostProcess" presStyleCnt="0">
        <dgm:presLayoutVars>
          <dgm:dir/>
          <dgm:resizeHandles val="exact"/>
        </dgm:presLayoutVars>
      </dgm:prSet>
      <dgm:spPr/>
    </dgm:pt>
    <dgm:pt modelId="{33169AB5-77EB-455D-A54C-A9DDBC4BA525}" type="pres">
      <dgm:prSet presAssocID="{C5FE6D5F-214A-4214-AC7B-F8391DFD8942}" presName="arrow" presStyleLbl="bgShp" presStyleIdx="0" presStyleCnt="1" custScaleX="117647" custLinFactNeighborX="0" custLinFactNeighborY="1875"/>
      <dgm:spPr/>
    </dgm:pt>
    <dgm:pt modelId="{FD6B1A8D-A88D-48A5-A8EB-5FB431158DD2}" type="pres">
      <dgm:prSet presAssocID="{C5FE6D5F-214A-4214-AC7B-F8391DFD8942}" presName="linearProcess" presStyleCnt="0"/>
      <dgm:spPr/>
    </dgm:pt>
    <dgm:pt modelId="{2D13DB8A-0450-499F-8672-96CF43035EFE}" type="pres">
      <dgm:prSet presAssocID="{9DA32E21-15EE-420D-A5A0-A6A41878C29B}" presName="textNode" presStyleLbl="node1" presStyleIdx="0" presStyleCnt="4">
        <dgm:presLayoutVars>
          <dgm:bulletEnabled val="1"/>
        </dgm:presLayoutVars>
      </dgm:prSet>
      <dgm:spPr/>
      <dgm:t>
        <a:bodyPr/>
        <a:lstStyle/>
        <a:p>
          <a:endParaRPr lang="en-US"/>
        </a:p>
      </dgm:t>
    </dgm:pt>
    <dgm:pt modelId="{EA44F76F-FAAC-4979-AEDA-DE2D65CA8D88}" type="pres">
      <dgm:prSet presAssocID="{43E9F78B-A285-43A8-B2B5-D26A729952AD}" presName="sibTrans" presStyleCnt="0"/>
      <dgm:spPr/>
    </dgm:pt>
    <dgm:pt modelId="{671E3D1E-D6EE-4D1C-A28E-3E6A03955113}" type="pres">
      <dgm:prSet presAssocID="{B69ADB52-D149-479C-A544-9410A9E3FF30}" presName="textNode" presStyleLbl="node1" presStyleIdx="1" presStyleCnt="4" custLinFactNeighborX="-66577" custLinFactNeighborY="1563">
        <dgm:presLayoutVars>
          <dgm:bulletEnabled val="1"/>
        </dgm:presLayoutVars>
      </dgm:prSet>
      <dgm:spPr/>
      <dgm:t>
        <a:bodyPr/>
        <a:lstStyle/>
        <a:p>
          <a:endParaRPr lang="en-US"/>
        </a:p>
      </dgm:t>
    </dgm:pt>
    <dgm:pt modelId="{0C5EC01A-A07F-444A-80A2-C1F9A37DB6BF}" type="pres">
      <dgm:prSet presAssocID="{9A060D8C-66AA-478E-AAE3-E01938D1603E}" presName="sibTrans" presStyleCnt="0"/>
      <dgm:spPr/>
    </dgm:pt>
    <dgm:pt modelId="{154E1089-39EE-448D-B156-F8B9ECF5CDA0}" type="pres">
      <dgm:prSet presAssocID="{111FE1F6-2B9B-4F82-9F9A-2B65278931BA}" presName="textNode" presStyleLbl="node1" presStyleIdx="2" presStyleCnt="4" custLinFactX="-5372" custLinFactNeighborX="-100000" custLinFactNeighborY="1563">
        <dgm:presLayoutVars>
          <dgm:bulletEnabled val="1"/>
        </dgm:presLayoutVars>
      </dgm:prSet>
      <dgm:spPr/>
      <dgm:t>
        <a:bodyPr/>
        <a:lstStyle/>
        <a:p>
          <a:endParaRPr lang="en-US"/>
        </a:p>
      </dgm:t>
    </dgm:pt>
    <dgm:pt modelId="{C90F777E-389C-4CEA-848C-74AB882FA363}" type="pres">
      <dgm:prSet presAssocID="{720B8D49-1285-4DB8-8249-3983BC94F910}" presName="sibTrans" presStyleCnt="0"/>
      <dgm:spPr/>
    </dgm:pt>
    <dgm:pt modelId="{A6821EE1-DDEE-4E6F-98F9-297A9B2B4943}" type="pres">
      <dgm:prSet presAssocID="{9F129529-3BD5-4ABB-ABDE-48637D31C6E2}" presName="textNode" presStyleLbl="node1" presStyleIdx="3" presStyleCnt="4" custLinFactX="-16314" custLinFactNeighborX="-100000" custLinFactNeighborY="1563">
        <dgm:presLayoutVars>
          <dgm:bulletEnabled val="1"/>
        </dgm:presLayoutVars>
      </dgm:prSet>
      <dgm:spPr/>
      <dgm:t>
        <a:bodyPr/>
        <a:lstStyle/>
        <a:p>
          <a:endParaRPr lang="en-US"/>
        </a:p>
      </dgm:t>
    </dgm:pt>
  </dgm:ptLst>
  <dgm:cxnLst>
    <dgm:cxn modelId="{A9217611-5B94-4352-AFE0-E78CAD8AE836}" type="presOf" srcId="{B69ADB52-D149-479C-A544-9410A9E3FF30}" destId="{671E3D1E-D6EE-4D1C-A28E-3E6A03955113}" srcOrd="0" destOrd="0" presId="urn:microsoft.com/office/officeart/2005/8/layout/hProcess9"/>
    <dgm:cxn modelId="{94F1785F-AF39-4CB8-94F7-EFB78B3C4890}" type="presOf" srcId="{C5FE6D5F-214A-4214-AC7B-F8391DFD8942}" destId="{FD61B000-024E-4F84-870B-22BE06E97B42}" srcOrd="0" destOrd="0" presId="urn:microsoft.com/office/officeart/2005/8/layout/hProcess9"/>
    <dgm:cxn modelId="{774A9560-0AE7-485F-A648-A3A2A11094E0}" srcId="{C5FE6D5F-214A-4214-AC7B-F8391DFD8942}" destId="{9F129529-3BD5-4ABB-ABDE-48637D31C6E2}" srcOrd="3" destOrd="0" parTransId="{43768F5B-F235-467E-8E6D-D36AB29734A4}" sibTransId="{E254C8D5-C733-48A5-A1D5-3C7A99DF8D85}"/>
    <dgm:cxn modelId="{4FDC7B4B-8C8B-4A57-BD85-EE9528010493}" type="presOf" srcId="{9F129529-3BD5-4ABB-ABDE-48637D31C6E2}" destId="{A6821EE1-DDEE-4E6F-98F9-297A9B2B4943}" srcOrd="0" destOrd="0" presId="urn:microsoft.com/office/officeart/2005/8/layout/hProcess9"/>
    <dgm:cxn modelId="{135F050C-BB0D-4696-A01F-9A31087380EB}" type="presOf" srcId="{111FE1F6-2B9B-4F82-9F9A-2B65278931BA}" destId="{154E1089-39EE-448D-B156-F8B9ECF5CDA0}" srcOrd="0" destOrd="0" presId="urn:microsoft.com/office/officeart/2005/8/layout/hProcess9"/>
    <dgm:cxn modelId="{821E3F39-CC94-4749-8D3D-44A548E99B5E}" srcId="{C5FE6D5F-214A-4214-AC7B-F8391DFD8942}" destId="{111FE1F6-2B9B-4F82-9F9A-2B65278931BA}" srcOrd="2" destOrd="0" parTransId="{CFBAE2EE-79C9-45A4-BFB5-7B38596C86B5}" sibTransId="{720B8D49-1285-4DB8-8249-3983BC94F910}"/>
    <dgm:cxn modelId="{9B428329-6730-4E14-9431-BE10064A2767}" srcId="{C5FE6D5F-214A-4214-AC7B-F8391DFD8942}" destId="{B69ADB52-D149-479C-A544-9410A9E3FF30}" srcOrd="1" destOrd="0" parTransId="{DC2E73C7-74DF-4FB9-83B6-6A4E4C3ECF82}" sibTransId="{9A060D8C-66AA-478E-AAE3-E01938D1603E}"/>
    <dgm:cxn modelId="{076BC25C-8C1F-4E0C-9C47-A9E52B1FF7AF}" srcId="{C5FE6D5F-214A-4214-AC7B-F8391DFD8942}" destId="{9DA32E21-15EE-420D-A5A0-A6A41878C29B}" srcOrd="0" destOrd="0" parTransId="{42AADB17-DCE6-4A72-AF9D-A7FC233CDD07}" sibTransId="{43E9F78B-A285-43A8-B2B5-D26A729952AD}"/>
    <dgm:cxn modelId="{F32CF633-EDB9-4335-8ADF-705D4FB96768}" type="presOf" srcId="{9DA32E21-15EE-420D-A5A0-A6A41878C29B}" destId="{2D13DB8A-0450-499F-8672-96CF43035EFE}" srcOrd="0" destOrd="0" presId="urn:microsoft.com/office/officeart/2005/8/layout/hProcess9"/>
    <dgm:cxn modelId="{CEBBBF1B-ACDE-41F2-A400-5DA51321F9EC}" type="presParOf" srcId="{FD61B000-024E-4F84-870B-22BE06E97B42}" destId="{33169AB5-77EB-455D-A54C-A9DDBC4BA525}" srcOrd="0" destOrd="0" presId="urn:microsoft.com/office/officeart/2005/8/layout/hProcess9"/>
    <dgm:cxn modelId="{F7F755D4-7F9D-444E-979A-7885CBB29BE9}" type="presParOf" srcId="{FD61B000-024E-4F84-870B-22BE06E97B42}" destId="{FD6B1A8D-A88D-48A5-A8EB-5FB431158DD2}" srcOrd="1" destOrd="0" presId="urn:microsoft.com/office/officeart/2005/8/layout/hProcess9"/>
    <dgm:cxn modelId="{92CD1E6F-8BD4-4FC5-8B4E-0074196BC98C}" type="presParOf" srcId="{FD6B1A8D-A88D-48A5-A8EB-5FB431158DD2}" destId="{2D13DB8A-0450-499F-8672-96CF43035EFE}" srcOrd="0" destOrd="0" presId="urn:microsoft.com/office/officeart/2005/8/layout/hProcess9"/>
    <dgm:cxn modelId="{1F718024-9DF7-4BC5-9959-0095F6425C2C}" type="presParOf" srcId="{FD6B1A8D-A88D-48A5-A8EB-5FB431158DD2}" destId="{EA44F76F-FAAC-4979-AEDA-DE2D65CA8D88}" srcOrd="1" destOrd="0" presId="urn:microsoft.com/office/officeart/2005/8/layout/hProcess9"/>
    <dgm:cxn modelId="{14D04CB8-0FE2-46E3-828B-5736EC1632B6}" type="presParOf" srcId="{FD6B1A8D-A88D-48A5-A8EB-5FB431158DD2}" destId="{671E3D1E-D6EE-4D1C-A28E-3E6A03955113}" srcOrd="2" destOrd="0" presId="urn:microsoft.com/office/officeart/2005/8/layout/hProcess9"/>
    <dgm:cxn modelId="{3E56BF98-B962-43A5-B969-1DDDCBE5F2BC}" type="presParOf" srcId="{FD6B1A8D-A88D-48A5-A8EB-5FB431158DD2}" destId="{0C5EC01A-A07F-444A-80A2-C1F9A37DB6BF}" srcOrd="3" destOrd="0" presId="urn:microsoft.com/office/officeart/2005/8/layout/hProcess9"/>
    <dgm:cxn modelId="{FEC71691-7A19-4E57-A73E-5E87771AFE23}" type="presParOf" srcId="{FD6B1A8D-A88D-48A5-A8EB-5FB431158DD2}" destId="{154E1089-39EE-448D-B156-F8B9ECF5CDA0}" srcOrd="4" destOrd="0" presId="urn:microsoft.com/office/officeart/2005/8/layout/hProcess9"/>
    <dgm:cxn modelId="{70481DF6-A100-4D71-97B6-ADFD22F67139}" type="presParOf" srcId="{FD6B1A8D-A88D-48A5-A8EB-5FB431158DD2}" destId="{C90F777E-389C-4CEA-848C-74AB882FA363}" srcOrd="5" destOrd="0" presId="urn:microsoft.com/office/officeart/2005/8/layout/hProcess9"/>
    <dgm:cxn modelId="{425B24D7-A41B-4173-A8D5-B4E957B11FD3}" type="presParOf" srcId="{FD6B1A8D-A88D-48A5-A8EB-5FB431158DD2}" destId="{A6821EE1-DDEE-4E6F-98F9-297A9B2B4943}"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B2AB99-3013-471A-95DA-778C291796A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6115396-0531-46BF-BE58-7C2A17AC8098}">
      <dgm:prSet phldrT="[Text]"/>
      <dgm:spPr/>
      <dgm:t>
        <a:bodyPr/>
        <a:lstStyle/>
        <a:p>
          <a:r>
            <a:rPr lang="en-US" dirty="0" smtClean="0"/>
            <a:t>Will it Achieve the Desired Results?</a:t>
          </a:r>
          <a:endParaRPr lang="en-US" dirty="0"/>
        </a:p>
      </dgm:t>
    </dgm:pt>
    <dgm:pt modelId="{5497C5C4-6C97-430B-A955-884EF8B3B363}" type="parTrans" cxnId="{79CEF0CC-CB6A-41FE-82B2-021487502C32}">
      <dgm:prSet/>
      <dgm:spPr/>
      <dgm:t>
        <a:bodyPr/>
        <a:lstStyle/>
        <a:p>
          <a:endParaRPr lang="en-US"/>
        </a:p>
      </dgm:t>
    </dgm:pt>
    <dgm:pt modelId="{E922C16F-15CD-4993-B62E-1782203465BA}" type="sibTrans" cxnId="{79CEF0CC-CB6A-41FE-82B2-021487502C32}">
      <dgm:prSet/>
      <dgm:spPr/>
      <dgm:t>
        <a:bodyPr/>
        <a:lstStyle/>
        <a:p>
          <a:endParaRPr lang="en-US"/>
        </a:p>
      </dgm:t>
    </dgm:pt>
    <dgm:pt modelId="{F99725AA-6265-4C92-80FD-2D29ED588AA6}">
      <dgm:prSet phldrT="[Text]"/>
      <dgm:spPr/>
      <dgm:t>
        <a:bodyPr/>
        <a:lstStyle/>
        <a:p>
          <a:r>
            <a:rPr lang="en-US" dirty="0" smtClean="0"/>
            <a:t>Example: Neighborhood Crime Decreased by 25% over 5 Years  </a:t>
          </a:r>
          <a:endParaRPr lang="en-US" dirty="0"/>
        </a:p>
      </dgm:t>
    </dgm:pt>
    <dgm:pt modelId="{E624CEC1-5811-429B-A0B2-6FD63A8F66D0}" type="parTrans" cxnId="{3E2668FF-3AFD-49C6-BBD6-156F6DE780DB}">
      <dgm:prSet/>
      <dgm:spPr/>
      <dgm:t>
        <a:bodyPr/>
        <a:lstStyle/>
        <a:p>
          <a:endParaRPr lang="en-US" dirty="0"/>
        </a:p>
      </dgm:t>
    </dgm:pt>
    <dgm:pt modelId="{18969216-58D4-47D1-B1E7-450AE6E7529A}" type="sibTrans" cxnId="{3E2668FF-3AFD-49C6-BBD6-156F6DE780DB}">
      <dgm:prSet/>
      <dgm:spPr/>
      <dgm:t>
        <a:bodyPr/>
        <a:lstStyle/>
        <a:p>
          <a:endParaRPr lang="en-US"/>
        </a:p>
      </dgm:t>
    </dgm:pt>
    <dgm:pt modelId="{730D9812-21BE-487F-9F4D-DE2EC394DDA7}">
      <dgm:prSet phldrT="[Text]"/>
      <dgm:spPr/>
      <dgm:t>
        <a:bodyPr/>
        <a:lstStyle/>
        <a:p>
          <a:r>
            <a:rPr lang="en-US" dirty="0" smtClean="0"/>
            <a:t>Example: Number of Blighted Properties Reduced by 50% Over 5 Years</a:t>
          </a:r>
          <a:endParaRPr lang="en-US" dirty="0"/>
        </a:p>
      </dgm:t>
    </dgm:pt>
    <dgm:pt modelId="{0454121B-9914-4F63-96F3-1D5F7C2416F8}" type="parTrans" cxnId="{7568AD47-80D9-44C7-BBC0-E9304BADB0C0}">
      <dgm:prSet/>
      <dgm:spPr/>
      <dgm:t>
        <a:bodyPr/>
        <a:lstStyle/>
        <a:p>
          <a:endParaRPr lang="en-US" dirty="0"/>
        </a:p>
      </dgm:t>
    </dgm:pt>
    <dgm:pt modelId="{1341764D-B2D5-470B-812A-6E14A08984DD}" type="sibTrans" cxnId="{7568AD47-80D9-44C7-BBC0-E9304BADB0C0}">
      <dgm:prSet/>
      <dgm:spPr/>
      <dgm:t>
        <a:bodyPr/>
        <a:lstStyle/>
        <a:p>
          <a:endParaRPr lang="en-US"/>
        </a:p>
      </dgm:t>
    </dgm:pt>
    <dgm:pt modelId="{FAD253E6-C9F5-4CBA-829E-7BB93107D441}" type="pres">
      <dgm:prSet presAssocID="{66B2AB99-3013-471A-95DA-778C291796A9}" presName="hierChild1" presStyleCnt="0">
        <dgm:presLayoutVars>
          <dgm:chPref val="1"/>
          <dgm:dir/>
          <dgm:animOne val="branch"/>
          <dgm:animLvl val="lvl"/>
          <dgm:resizeHandles/>
        </dgm:presLayoutVars>
      </dgm:prSet>
      <dgm:spPr/>
      <dgm:t>
        <a:bodyPr/>
        <a:lstStyle/>
        <a:p>
          <a:endParaRPr lang="en-US"/>
        </a:p>
      </dgm:t>
    </dgm:pt>
    <dgm:pt modelId="{23235F0E-38C8-4E03-925D-EBD7EFBDC7A8}" type="pres">
      <dgm:prSet presAssocID="{D6115396-0531-46BF-BE58-7C2A17AC8098}" presName="hierRoot1" presStyleCnt="0"/>
      <dgm:spPr/>
    </dgm:pt>
    <dgm:pt modelId="{51F392CF-D804-43CD-92A2-ABE6E185492C}" type="pres">
      <dgm:prSet presAssocID="{D6115396-0531-46BF-BE58-7C2A17AC8098}" presName="composite" presStyleCnt="0"/>
      <dgm:spPr/>
    </dgm:pt>
    <dgm:pt modelId="{2984DCC8-9CB9-47ED-8D61-6DD6B522828D}" type="pres">
      <dgm:prSet presAssocID="{D6115396-0531-46BF-BE58-7C2A17AC8098}" presName="background" presStyleLbl="node0" presStyleIdx="0" presStyleCnt="1"/>
      <dgm:spPr/>
    </dgm:pt>
    <dgm:pt modelId="{7A9B2226-E6A5-4D72-8656-86C69DE72097}" type="pres">
      <dgm:prSet presAssocID="{D6115396-0531-46BF-BE58-7C2A17AC8098}" presName="text" presStyleLbl="fgAcc0" presStyleIdx="0" presStyleCnt="1">
        <dgm:presLayoutVars>
          <dgm:chPref val="3"/>
        </dgm:presLayoutVars>
      </dgm:prSet>
      <dgm:spPr/>
      <dgm:t>
        <a:bodyPr/>
        <a:lstStyle/>
        <a:p>
          <a:endParaRPr lang="en-US"/>
        </a:p>
      </dgm:t>
    </dgm:pt>
    <dgm:pt modelId="{6DC717D1-33B7-4B16-92C4-F18DC3C86976}" type="pres">
      <dgm:prSet presAssocID="{D6115396-0531-46BF-BE58-7C2A17AC8098}" presName="hierChild2" presStyleCnt="0"/>
      <dgm:spPr/>
    </dgm:pt>
    <dgm:pt modelId="{0474D23C-FDF8-4C34-86A7-F6B3198E2B87}" type="pres">
      <dgm:prSet presAssocID="{E624CEC1-5811-429B-A0B2-6FD63A8F66D0}" presName="Name10" presStyleLbl="parChTrans1D2" presStyleIdx="0" presStyleCnt="2"/>
      <dgm:spPr/>
      <dgm:t>
        <a:bodyPr/>
        <a:lstStyle/>
        <a:p>
          <a:endParaRPr lang="en-US"/>
        </a:p>
      </dgm:t>
    </dgm:pt>
    <dgm:pt modelId="{4C476BD3-20EE-4021-8CF3-EE9A0FA22E3B}" type="pres">
      <dgm:prSet presAssocID="{F99725AA-6265-4C92-80FD-2D29ED588AA6}" presName="hierRoot2" presStyleCnt="0"/>
      <dgm:spPr/>
    </dgm:pt>
    <dgm:pt modelId="{11793EB1-801E-4789-B247-FA90FD57D4C5}" type="pres">
      <dgm:prSet presAssocID="{F99725AA-6265-4C92-80FD-2D29ED588AA6}" presName="composite2" presStyleCnt="0"/>
      <dgm:spPr/>
    </dgm:pt>
    <dgm:pt modelId="{2F91A872-3798-4C27-B4AE-A2E0ABB618F7}" type="pres">
      <dgm:prSet presAssocID="{F99725AA-6265-4C92-80FD-2D29ED588AA6}" presName="background2" presStyleLbl="node2" presStyleIdx="0" presStyleCnt="2"/>
      <dgm:spPr/>
    </dgm:pt>
    <dgm:pt modelId="{300818B6-5002-42F4-BAF0-38822C4132E7}" type="pres">
      <dgm:prSet presAssocID="{F99725AA-6265-4C92-80FD-2D29ED588AA6}" presName="text2" presStyleLbl="fgAcc2" presStyleIdx="0" presStyleCnt="2">
        <dgm:presLayoutVars>
          <dgm:chPref val="3"/>
        </dgm:presLayoutVars>
      </dgm:prSet>
      <dgm:spPr/>
      <dgm:t>
        <a:bodyPr/>
        <a:lstStyle/>
        <a:p>
          <a:endParaRPr lang="en-US"/>
        </a:p>
      </dgm:t>
    </dgm:pt>
    <dgm:pt modelId="{FD581B9F-0B66-4195-B30E-BFA1107C772D}" type="pres">
      <dgm:prSet presAssocID="{F99725AA-6265-4C92-80FD-2D29ED588AA6}" presName="hierChild3" presStyleCnt="0"/>
      <dgm:spPr/>
    </dgm:pt>
    <dgm:pt modelId="{86ADDC9F-CAAD-46FA-9FC6-B02424E71CCD}" type="pres">
      <dgm:prSet presAssocID="{0454121B-9914-4F63-96F3-1D5F7C2416F8}" presName="Name10" presStyleLbl="parChTrans1D2" presStyleIdx="1" presStyleCnt="2"/>
      <dgm:spPr/>
      <dgm:t>
        <a:bodyPr/>
        <a:lstStyle/>
        <a:p>
          <a:endParaRPr lang="en-US"/>
        </a:p>
      </dgm:t>
    </dgm:pt>
    <dgm:pt modelId="{C91F1D17-77C7-4D3E-B556-27EB037679C6}" type="pres">
      <dgm:prSet presAssocID="{730D9812-21BE-487F-9F4D-DE2EC394DDA7}" presName="hierRoot2" presStyleCnt="0"/>
      <dgm:spPr/>
    </dgm:pt>
    <dgm:pt modelId="{993C35AB-AC0D-47AC-9ACC-5A73C8D994B9}" type="pres">
      <dgm:prSet presAssocID="{730D9812-21BE-487F-9F4D-DE2EC394DDA7}" presName="composite2" presStyleCnt="0"/>
      <dgm:spPr/>
    </dgm:pt>
    <dgm:pt modelId="{9201E2A5-6ACB-4A56-BE49-1FD0B40F2DF2}" type="pres">
      <dgm:prSet presAssocID="{730D9812-21BE-487F-9F4D-DE2EC394DDA7}" presName="background2" presStyleLbl="node2" presStyleIdx="1" presStyleCnt="2"/>
      <dgm:spPr/>
    </dgm:pt>
    <dgm:pt modelId="{AD5DDF27-B111-46AE-A816-5D516E877719}" type="pres">
      <dgm:prSet presAssocID="{730D9812-21BE-487F-9F4D-DE2EC394DDA7}" presName="text2" presStyleLbl="fgAcc2" presStyleIdx="1" presStyleCnt="2">
        <dgm:presLayoutVars>
          <dgm:chPref val="3"/>
        </dgm:presLayoutVars>
      </dgm:prSet>
      <dgm:spPr/>
      <dgm:t>
        <a:bodyPr/>
        <a:lstStyle/>
        <a:p>
          <a:endParaRPr lang="en-US"/>
        </a:p>
      </dgm:t>
    </dgm:pt>
    <dgm:pt modelId="{ECB0376E-1914-4E3D-87F1-A90433A24874}" type="pres">
      <dgm:prSet presAssocID="{730D9812-21BE-487F-9F4D-DE2EC394DDA7}" presName="hierChild3" presStyleCnt="0"/>
      <dgm:spPr/>
    </dgm:pt>
  </dgm:ptLst>
  <dgm:cxnLst>
    <dgm:cxn modelId="{3E2668FF-3AFD-49C6-BBD6-156F6DE780DB}" srcId="{D6115396-0531-46BF-BE58-7C2A17AC8098}" destId="{F99725AA-6265-4C92-80FD-2D29ED588AA6}" srcOrd="0" destOrd="0" parTransId="{E624CEC1-5811-429B-A0B2-6FD63A8F66D0}" sibTransId="{18969216-58D4-47D1-B1E7-450AE6E7529A}"/>
    <dgm:cxn modelId="{79CEF0CC-CB6A-41FE-82B2-021487502C32}" srcId="{66B2AB99-3013-471A-95DA-778C291796A9}" destId="{D6115396-0531-46BF-BE58-7C2A17AC8098}" srcOrd="0" destOrd="0" parTransId="{5497C5C4-6C97-430B-A955-884EF8B3B363}" sibTransId="{E922C16F-15CD-4993-B62E-1782203465BA}"/>
    <dgm:cxn modelId="{5BFDDA7D-848D-4033-9719-634ED1C4C469}" type="presOf" srcId="{F99725AA-6265-4C92-80FD-2D29ED588AA6}" destId="{300818B6-5002-42F4-BAF0-38822C4132E7}" srcOrd="0" destOrd="0" presId="urn:microsoft.com/office/officeart/2005/8/layout/hierarchy1"/>
    <dgm:cxn modelId="{34081EA0-B797-4C96-AEE7-850F067890E0}" type="presOf" srcId="{0454121B-9914-4F63-96F3-1D5F7C2416F8}" destId="{86ADDC9F-CAAD-46FA-9FC6-B02424E71CCD}" srcOrd="0" destOrd="0" presId="urn:microsoft.com/office/officeart/2005/8/layout/hierarchy1"/>
    <dgm:cxn modelId="{DA25444C-3C0B-4506-A8A7-1F17C6A60009}" type="presOf" srcId="{D6115396-0531-46BF-BE58-7C2A17AC8098}" destId="{7A9B2226-E6A5-4D72-8656-86C69DE72097}" srcOrd="0" destOrd="0" presId="urn:microsoft.com/office/officeart/2005/8/layout/hierarchy1"/>
    <dgm:cxn modelId="{7568AD47-80D9-44C7-BBC0-E9304BADB0C0}" srcId="{D6115396-0531-46BF-BE58-7C2A17AC8098}" destId="{730D9812-21BE-487F-9F4D-DE2EC394DDA7}" srcOrd="1" destOrd="0" parTransId="{0454121B-9914-4F63-96F3-1D5F7C2416F8}" sibTransId="{1341764D-B2D5-470B-812A-6E14A08984DD}"/>
    <dgm:cxn modelId="{1C225440-3946-4C25-9FE8-5B33D603B0EA}" type="presOf" srcId="{66B2AB99-3013-471A-95DA-778C291796A9}" destId="{FAD253E6-C9F5-4CBA-829E-7BB93107D441}" srcOrd="0" destOrd="0" presId="urn:microsoft.com/office/officeart/2005/8/layout/hierarchy1"/>
    <dgm:cxn modelId="{3F204240-B4E6-46FE-8A17-9F40BB124CCA}" type="presOf" srcId="{E624CEC1-5811-429B-A0B2-6FD63A8F66D0}" destId="{0474D23C-FDF8-4C34-86A7-F6B3198E2B87}" srcOrd="0" destOrd="0" presId="urn:microsoft.com/office/officeart/2005/8/layout/hierarchy1"/>
    <dgm:cxn modelId="{D5987FDB-5A33-4BBA-9613-ED6F0EC5343F}" type="presOf" srcId="{730D9812-21BE-487F-9F4D-DE2EC394DDA7}" destId="{AD5DDF27-B111-46AE-A816-5D516E877719}" srcOrd="0" destOrd="0" presId="urn:microsoft.com/office/officeart/2005/8/layout/hierarchy1"/>
    <dgm:cxn modelId="{116632C0-868C-48CD-8463-759606686E2B}" type="presParOf" srcId="{FAD253E6-C9F5-4CBA-829E-7BB93107D441}" destId="{23235F0E-38C8-4E03-925D-EBD7EFBDC7A8}" srcOrd="0" destOrd="0" presId="urn:microsoft.com/office/officeart/2005/8/layout/hierarchy1"/>
    <dgm:cxn modelId="{D10A4AE4-186D-496C-8EF2-FC5E058BC43A}" type="presParOf" srcId="{23235F0E-38C8-4E03-925D-EBD7EFBDC7A8}" destId="{51F392CF-D804-43CD-92A2-ABE6E185492C}" srcOrd="0" destOrd="0" presId="urn:microsoft.com/office/officeart/2005/8/layout/hierarchy1"/>
    <dgm:cxn modelId="{FEB3AEE3-B606-4A1A-B7BB-DD1C751D9E8F}" type="presParOf" srcId="{51F392CF-D804-43CD-92A2-ABE6E185492C}" destId="{2984DCC8-9CB9-47ED-8D61-6DD6B522828D}" srcOrd="0" destOrd="0" presId="urn:microsoft.com/office/officeart/2005/8/layout/hierarchy1"/>
    <dgm:cxn modelId="{B4217781-161F-4C7B-A257-FBCECC289104}" type="presParOf" srcId="{51F392CF-D804-43CD-92A2-ABE6E185492C}" destId="{7A9B2226-E6A5-4D72-8656-86C69DE72097}" srcOrd="1" destOrd="0" presId="urn:microsoft.com/office/officeart/2005/8/layout/hierarchy1"/>
    <dgm:cxn modelId="{40E9DAC0-7691-4E03-9B06-95F0668F8A5B}" type="presParOf" srcId="{23235F0E-38C8-4E03-925D-EBD7EFBDC7A8}" destId="{6DC717D1-33B7-4B16-92C4-F18DC3C86976}" srcOrd="1" destOrd="0" presId="urn:microsoft.com/office/officeart/2005/8/layout/hierarchy1"/>
    <dgm:cxn modelId="{9035E17B-72FC-4FA3-9AA9-8A86D93825FA}" type="presParOf" srcId="{6DC717D1-33B7-4B16-92C4-F18DC3C86976}" destId="{0474D23C-FDF8-4C34-86A7-F6B3198E2B87}" srcOrd="0" destOrd="0" presId="urn:microsoft.com/office/officeart/2005/8/layout/hierarchy1"/>
    <dgm:cxn modelId="{62718C9C-39B3-4CD8-8463-E96C82606478}" type="presParOf" srcId="{6DC717D1-33B7-4B16-92C4-F18DC3C86976}" destId="{4C476BD3-20EE-4021-8CF3-EE9A0FA22E3B}" srcOrd="1" destOrd="0" presId="urn:microsoft.com/office/officeart/2005/8/layout/hierarchy1"/>
    <dgm:cxn modelId="{B1D0B335-8C91-48DF-86D2-F34948ECB34E}" type="presParOf" srcId="{4C476BD3-20EE-4021-8CF3-EE9A0FA22E3B}" destId="{11793EB1-801E-4789-B247-FA90FD57D4C5}" srcOrd="0" destOrd="0" presId="urn:microsoft.com/office/officeart/2005/8/layout/hierarchy1"/>
    <dgm:cxn modelId="{B1F2FFC4-5129-4D24-B206-83F826D9A299}" type="presParOf" srcId="{11793EB1-801E-4789-B247-FA90FD57D4C5}" destId="{2F91A872-3798-4C27-B4AE-A2E0ABB618F7}" srcOrd="0" destOrd="0" presId="urn:microsoft.com/office/officeart/2005/8/layout/hierarchy1"/>
    <dgm:cxn modelId="{1BDE87D0-C308-4C9B-B97F-10B4B5169766}" type="presParOf" srcId="{11793EB1-801E-4789-B247-FA90FD57D4C5}" destId="{300818B6-5002-42F4-BAF0-38822C4132E7}" srcOrd="1" destOrd="0" presId="urn:microsoft.com/office/officeart/2005/8/layout/hierarchy1"/>
    <dgm:cxn modelId="{774B37FE-C95C-4ED7-9B5B-79CAD72C1F68}" type="presParOf" srcId="{4C476BD3-20EE-4021-8CF3-EE9A0FA22E3B}" destId="{FD581B9F-0B66-4195-B30E-BFA1107C772D}" srcOrd="1" destOrd="0" presId="urn:microsoft.com/office/officeart/2005/8/layout/hierarchy1"/>
    <dgm:cxn modelId="{A5BC023C-AFC4-4620-92FC-616B1163B853}" type="presParOf" srcId="{6DC717D1-33B7-4B16-92C4-F18DC3C86976}" destId="{86ADDC9F-CAAD-46FA-9FC6-B02424E71CCD}" srcOrd="2" destOrd="0" presId="urn:microsoft.com/office/officeart/2005/8/layout/hierarchy1"/>
    <dgm:cxn modelId="{0DAA245C-F171-42E2-A806-AC639842B001}" type="presParOf" srcId="{6DC717D1-33B7-4B16-92C4-F18DC3C86976}" destId="{C91F1D17-77C7-4D3E-B556-27EB037679C6}" srcOrd="3" destOrd="0" presId="urn:microsoft.com/office/officeart/2005/8/layout/hierarchy1"/>
    <dgm:cxn modelId="{5AB56481-836B-45D6-A679-C99C8716C1B4}" type="presParOf" srcId="{C91F1D17-77C7-4D3E-B556-27EB037679C6}" destId="{993C35AB-AC0D-47AC-9ACC-5A73C8D994B9}" srcOrd="0" destOrd="0" presId="urn:microsoft.com/office/officeart/2005/8/layout/hierarchy1"/>
    <dgm:cxn modelId="{FE949DBE-7627-41C0-83D7-1994D7F70476}" type="presParOf" srcId="{993C35AB-AC0D-47AC-9ACC-5A73C8D994B9}" destId="{9201E2A5-6ACB-4A56-BE49-1FD0B40F2DF2}" srcOrd="0" destOrd="0" presId="urn:microsoft.com/office/officeart/2005/8/layout/hierarchy1"/>
    <dgm:cxn modelId="{99B5CAF5-122C-4BBA-AD93-002ED0BDEC41}" type="presParOf" srcId="{993C35AB-AC0D-47AC-9ACC-5A73C8D994B9}" destId="{AD5DDF27-B111-46AE-A816-5D516E877719}" srcOrd="1" destOrd="0" presId="urn:microsoft.com/office/officeart/2005/8/layout/hierarchy1"/>
    <dgm:cxn modelId="{2C4990E9-63BF-4E70-964D-1554CA47B7E9}" type="presParOf" srcId="{C91F1D17-77C7-4D3E-B556-27EB037679C6}" destId="{ECB0376E-1914-4E3D-87F1-A90433A24874}"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17125D-90ED-43B4-8D5A-5881F792560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940A7F4-803C-43C9-8122-2771EA07B8AB}">
      <dgm:prSet phldrT="[Text]" custT="1"/>
      <dgm:spPr/>
      <dgm:t>
        <a:bodyPr/>
        <a:lstStyle/>
        <a:p>
          <a:r>
            <a:rPr lang="en-US" sz="1700" b="1" dirty="0" smtClean="0"/>
            <a:t>What Costs/Risks Are Associated With the Strategic Tool?</a:t>
          </a:r>
          <a:endParaRPr lang="en-US" sz="1700" b="1" dirty="0"/>
        </a:p>
      </dgm:t>
    </dgm:pt>
    <dgm:pt modelId="{6655BB0E-2556-49D7-BC21-A99495CC6335}" type="parTrans" cxnId="{A415E9B7-2C99-4233-84A8-265FA5A24CF1}">
      <dgm:prSet/>
      <dgm:spPr/>
      <dgm:t>
        <a:bodyPr/>
        <a:lstStyle/>
        <a:p>
          <a:endParaRPr lang="en-US"/>
        </a:p>
      </dgm:t>
    </dgm:pt>
    <dgm:pt modelId="{9A82F97F-9964-4338-916C-1D6D60C640B7}" type="sibTrans" cxnId="{A415E9B7-2C99-4233-84A8-265FA5A24CF1}">
      <dgm:prSet/>
      <dgm:spPr/>
      <dgm:t>
        <a:bodyPr/>
        <a:lstStyle/>
        <a:p>
          <a:endParaRPr lang="en-US"/>
        </a:p>
      </dgm:t>
    </dgm:pt>
    <dgm:pt modelId="{D9570BED-A07B-49F7-B488-1EDF2BAEC78A}">
      <dgm:prSet phldrT="[Text]" custT="1"/>
      <dgm:spPr/>
      <dgm:t>
        <a:bodyPr/>
        <a:lstStyle/>
        <a:p>
          <a:r>
            <a:rPr lang="en-US" sz="1300" b="1" dirty="0" smtClean="0"/>
            <a:t>If acquired, is there a market for the property, or will it be held for a period of years before it is redeveloped?</a:t>
          </a:r>
          <a:endParaRPr lang="en-US" sz="1300" b="1" dirty="0"/>
        </a:p>
      </dgm:t>
    </dgm:pt>
    <dgm:pt modelId="{CE77D102-C6C7-4A41-83BF-DE7A5E14669C}" type="parTrans" cxnId="{68D536D8-0F37-4E41-B975-C528EC6459FD}">
      <dgm:prSet/>
      <dgm:spPr/>
      <dgm:t>
        <a:bodyPr/>
        <a:lstStyle/>
        <a:p>
          <a:endParaRPr lang="en-US" dirty="0"/>
        </a:p>
      </dgm:t>
    </dgm:pt>
    <dgm:pt modelId="{CB01708B-965D-47AF-8189-3176B3129E8F}" type="sibTrans" cxnId="{68D536D8-0F37-4E41-B975-C528EC6459FD}">
      <dgm:prSet/>
      <dgm:spPr/>
      <dgm:t>
        <a:bodyPr/>
        <a:lstStyle/>
        <a:p>
          <a:endParaRPr lang="en-US"/>
        </a:p>
      </dgm:t>
    </dgm:pt>
    <dgm:pt modelId="{342AD830-3301-43C5-B46B-FC4F723C1F99}">
      <dgm:prSet phldrT="[Text]" custT="1"/>
      <dgm:spPr/>
      <dgm:t>
        <a:bodyPr/>
        <a:lstStyle/>
        <a:p>
          <a:r>
            <a:rPr lang="en-US" sz="1300" b="1" dirty="0" smtClean="0"/>
            <a:t>What are the estimated costs of holding onto the property for an extended period of time?</a:t>
          </a:r>
          <a:endParaRPr lang="en-US" sz="1300" b="1" dirty="0"/>
        </a:p>
      </dgm:t>
    </dgm:pt>
    <dgm:pt modelId="{057B33EC-A485-42DC-BD6F-EBA964F8973E}" type="parTrans" cxnId="{2BFA3DD4-5FDD-44CC-9C64-4829D6633BF1}">
      <dgm:prSet/>
      <dgm:spPr/>
      <dgm:t>
        <a:bodyPr/>
        <a:lstStyle/>
        <a:p>
          <a:endParaRPr lang="en-US" dirty="0"/>
        </a:p>
      </dgm:t>
    </dgm:pt>
    <dgm:pt modelId="{2FBFA975-DD9F-4F6C-8DEA-70D8C8965876}" type="sibTrans" cxnId="{2BFA3DD4-5FDD-44CC-9C64-4829D6633BF1}">
      <dgm:prSet/>
      <dgm:spPr/>
      <dgm:t>
        <a:bodyPr/>
        <a:lstStyle/>
        <a:p>
          <a:endParaRPr lang="en-US"/>
        </a:p>
      </dgm:t>
    </dgm:pt>
    <dgm:pt modelId="{385EFBF1-DAA0-41F4-9002-FB8DE6439793}">
      <dgm:prSet phldrT="[Text]" custT="1"/>
      <dgm:spPr/>
      <dgm:t>
        <a:bodyPr/>
        <a:lstStyle/>
        <a:p>
          <a:r>
            <a:rPr lang="en-US" sz="1300" b="1" dirty="0" smtClean="0"/>
            <a:t>What financial resources are required to make use of the tool (legal/acquisition costs, etc.)?</a:t>
          </a:r>
          <a:endParaRPr lang="en-US" sz="1300" b="1" dirty="0"/>
        </a:p>
      </dgm:t>
    </dgm:pt>
    <dgm:pt modelId="{744DF4B7-73FE-44BE-BC4F-702F1AFA6825}" type="parTrans" cxnId="{E8FCDB7F-8F9A-4423-B23A-5F66DD606031}">
      <dgm:prSet/>
      <dgm:spPr/>
      <dgm:t>
        <a:bodyPr/>
        <a:lstStyle/>
        <a:p>
          <a:endParaRPr lang="en-US" dirty="0"/>
        </a:p>
      </dgm:t>
    </dgm:pt>
    <dgm:pt modelId="{BC1719DB-68F1-44A2-8994-561FE76C02EB}" type="sibTrans" cxnId="{E8FCDB7F-8F9A-4423-B23A-5F66DD606031}">
      <dgm:prSet/>
      <dgm:spPr/>
      <dgm:t>
        <a:bodyPr/>
        <a:lstStyle/>
        <a:p>
          <a:endParaRPr lang="en-US"/>
        </a:p>
      </dgm:t>
    </dgm:pt>
    <dgm:pt modelId="{1FF29D40-4A89-4529-8219-57C45D99CFB2}">
      <dgm:prSet phldrT="[Text]" custT="1"/>
      <dgm:spPr/>
      <dgm:t>
        <a:bodyPr/>
        <a:lstStyle/>
        <a:p>
          <a:r>
            <a:rPr lang="en-US" sz="1400" b="1" dirty="0" smtClean="0"/>
            <a:t>Are those resources available?</a:t>
          </a:r>
          <a:endParaRPr lang="en-US" sz="1400" b="1" dirty="0"/>
        </a:p>
      </dgm:t>
    </dgm:pt>
    <dgm:pt modelId="{500175F7-22DC-4B7F-B23B-06D4AC079A38}" type="parTrans" cxnId="{CA8412C8-8CD2-429A-95B0-81682DC4813A}">
      <dgm:prSet/>
      <dgm:spPr/>
      <dgm:t>
        <a:bodyPr/>
        <a:lstStyle/>
        <a:p>
          <a:endParaRPr lang="en-US" dirty="0"/>
        </a:p>
      </dgm:t>
    </dgm:pt>
    <dgm:pt modelId="{2A0E610F-9A86-4F6C-B9FE-E15430B08212}" type="sibTrans" cxnId="{CA8412C8-8CD2-429A-95B0-81682DC4813A}">
      <dgm:prSet/>
      <dgm:spPr/>
      <dgm:t>
        <a:bodyPr/>
        <a:lstStyle/>
        <a:p>
          <a:endParaRPr lang="en-US"/>
        </a:p>
      </dgm:t>
    </dgm:pt>
    <dgm:pt modelId="{8B45CFA9-13B3-4868-8316-DC42A72DD292}">
      <dgm:prSet custT="1"/>
      <dgm:spPr/>
      <dgm:t>
        <a:bodyPr/>
        <a:lstStyle/>
        <a:p>
          <a:r>
            <a:rPr lang="en-US" sz="1400" b="1" dirty="0" smtClean="0"/>
            <a:t>Does the entity have the administrative capacity required to effectively utilize the tool?</a:t>
          </a:r>
          <a:endParaRPr lang="en-US" sz="1400" b="1" dirty="0"/>
        </a:p>
      </dgm:t>
    </dgm:pt>
    <dgm:pt modelId="{C4A810AD-BA41-49AA-88D8-FA4ED9AD760C}" type="parTrans" cxnId="{06AC79FA-2F88-4E18-9C53-A19F79122C9E}">
      <dgm:prSet/>
      <dgm:spPr/>
      <dgm:t>
        <a:bodyPr/>
        <a:lstStyle/>
        <a:p>
          <a:endParaRPr lang="en-US" dirty="0"/>
        </a:p>
      </dgm:t>
    </dgm:pt>
    <dgm:pt modelId="{8CE750EA-EC02-4CD5-B371-42597A2933E6}" type="sibTrans" cxnId="{06AC79FA-2F88-4E18-9C53-A19F79122C9E}">
      <dgm:prSet/>
      <dgm:spPr/>
      <dgm:t>
        <a:bodyPr/>
        <a:lstStyle/>
        <a:p>
          <a:endParaRPr lang="en-US"/>
        </a:p>
      </dgm:t>
    </dgm:pt>
    <dgm:pt modelId="{6939D13B-DC00-484F-9FEC-8905891AC2FA}">
      <dgm:prSet custT="1"/>
      <dgm:spPr/>
      <dgm:t>
        <a:bodyPr/>
        <a:lstStyle/>
        <a:p>
          <a:r>
            <a:rPr lang="en-US" sz="1400" b="1" dirty="0" smtClean="0"/>
            <a:t>If the capacity doesn’t exist, what is the cost of acquiring that expertise?</a:t>
          </a:r>
          <a:endParaRPr lang="en-US" sz="1400" b="1" dirty="0"/>
        </a:p>
      </dgm:t>
    </dgm:pt>
    <dgm:pt modelId="{4D49F58D-D008-451C-9D33-F9A323F7EB30}" type="parTrans" cxnId="{99CEED33-4070-4BC6-B7E2-C117612EBBFC}">
      <dgm:prSet/>
      <dgm:spPr/>
      <dgm:t>
        <a:bodyPr/>
        <a:lstStyle/>
        <a:p>
          <a:endParaRPr lang="en-US" dirty="0"/>
        </a:p>
      </dgm:t>
    </dgm:pt>
    <dgm:pt modelId="{3C266B54-EC99-4BB1-BB52-6EA70AFF17E7}" type="sibTrans" cxnId="{99CEED33-4070-4BC6-B7E2-C117612EBBFC}">
      <dgm:prSet/>
      <dgm:spPr/>
      <dgm:t>
        <a:bodyPr/>
        <a:lstStyle/>
        <a:p>
          <a:endParaRPr lang="en-US"/>
        </a:p>
      </dgm:t>
    </dgm:pt>
    <dgm:pt modelId="{0BEF1BC2-6909-4E63-91A6-C1406E09905F}" type="pres">
      <dgm:prSet presAssocID="{AD17125D-90ED-43B4-8D5A-5881F7925605}" presName="hierChild1" presStyleCnt="0">
        <dgm:presLayoutVars>
          <dgm:chPref val="1"/>
          <dgm:dir/>
          <dgm:animOne val="branch"/>
          <dgm:animLvl val="lvl"/>
          <dgm:resizeHandles/>
        </dgm:presLayoutVars>
      </dgm:prSet>
      <dgm:spPr/>
      <dgm:t>
        <a:bodyPr/>
        <a:lstStyle/>
        <a:p>
          <a:endParaRPr lang="en-US"/>
        </a:p>
      </dgm:t>
    </dgm:pt>
    <dgm:pt modelId="{7F5F3A46-DDCA-4B05-BE70-CC40FADBF879}" type="pres">
      <dgm:prSet presAssocID="{8940A7F4-803C-43C9-8122-2771EA07B8AB}" presName="hierRoot1" presStyleCnt="0"/>
      <dgm:spPr/>
    </dgm:pt>
    <dgm:pt modelId="{4F90AC8E-6953-4992-94F3-CEABCF2FC107}" type="pres">
      <dgm:prSet presAssocID="{8940A7F4-803C-43C9-8122-2771EA07B8AB}" presName="composite" presStyleCnt="0"/>
      <dgm:spPr/>
    </dgm:pt>
    <dgm:pt modelId="{DC2A04DC-F706-4609-AEE2-2A5269CAF287}" type="pres">
      <dgm:prSet presAssocID="{8940A7F4-803C-43C9-8122-2771EA07B8AB}" presName="background" presStyleLbl="node0" presStyleIdx="0" presStyleCnt="1"/>
      <dgm:spPr/>
    </dgm:pt>
    <dgm:pt modelId="{D924A8DA-C178-487D-A7C7-5DA52BF741E1}" type="pres">
      <dgm:prSet presAssocID="{8940A7F4-803C-43C9-8122-2771EA07B8AB}" presName="text" presStyleLbl="fgAcc0" presStyleIdx="0" presStyleCnt="1">
        <dgm:presLayoutVars>
          <dgm:chPref val="3"/>
        </dgm:presLayoutVars>
      </dgm:prSet>
      <dgm:spPr/>
      <dgm:t>
        <a:bodyPr/>
        <a:lstStyle/>
        <a:p>
          <a:endParaRPr lang="en-US"/>
        </a:p>
      </dgm:t>
    </dgm:pt>
    <dgm:pt modelId="{2CC34D2D-68FA-477C-82C2-5D7540C3BAF8}" type="pres">
      <dgm:prSet presAssocID="{8940A7F4-803C-43C9-8122-2771EA07B8AB}" presName="hierChild2" presStyleCnt="0"/>
      <dgm:spPr/>
    </dgm:pt>
    <dgm:pt modelId="{FAF208EF-688C-4568-8CF5-C4C71BF55919}" type="pres">
      <dgm:prSet presAssocID="{CE77D102-C6C7-4A41-83BF-DE7A5E14669C}" presName="Name10" presStyleLbl="parChTrans1D2" presStyleIdx="0" presStyleCnt="3"/>
      <dgm:spPr/>
      <dgm:t>
        <a:bodyPr/>
        <a:lstStyle/>
        <a:p>
          <a:endParaRPr lang="en-US"/>
        </a:p>
      </dgm:t>
    </dgm:pt>
    <dgm:pt modelId="{24CB103D-8CC2-49E3-A206-63B2147FD63A}" type="pres">
      <dgm:prSet presAssocID="{D9570BED-A07B-49F7-B488-1EDF2BAEC78A}" presName="hierRoot2" presStyleCnt="0"/>
      <dgm:spPr/>
    </dgm:pt>
    <dgm:pt modelId="{8405C7EC-D086-4C5E-8BF0-9523B8CBEFCD}" type="pres">
      <dgm:prSet presAssocID="{D9570BED-A07B-49F7-B488-1EDF2BAEC78A}" presName="composite2" presStyleCnt="0"/>
      <dgm:spPr/>
    </dgm:pt>
    <dgm:pt modelId="{F24AB958-B578-4CC0-9553-87D11341562D}" type="pres">
      <dgm:prSet presAssocID="{D9570BED-A07B-49F7-B488-1EDF2BAEC78A}" presName="background2" presStyleLbl="node2" presStyleIdx="0" presStyleCnt="3"/>
      <dgm:spPr/>
    </dgm:pt>
    <dgm:pt modelId="{882DC37A-0C54-4EDC-B9B9-B49820E09B6F}" type="pres">
      <dgm:prSet presAssocID="{D9570BED-A07B-49F7-B488-1EDF2BAEC78A}" presName="text2" presStyleLbl="fgAcc2" presStyleIdx="0" presStyleCnt="3">
        <dgm:presLayoutVars>
          <dgm:chPref val="3"/>
        </dgm:presLayoutVars>
      </dgm:prSet>
      <dgm:spPr/>
      <dgm:t>
        <a:bodyPr/>
        <a:lstStyle/>
        <a:p>
          <a:endParaRPr lang="en-US"/>
        </a:p>
      </dgm:t>
    </dgm:pt>
    <dgm:pt modelId="{A5A48983-4557-4CB8-B6BA-ADA76B05C06D}" type="pres">
      <dgm:prSet presAssocID="{D9570BED-A07B-49F7-B488-1EDF2BAEC78A}" presName="hierChild3" presStyleCnt="0"/>
      <dgm:spPr/>
    </dgm:pt>
    <dgm:pt modelId="{39C48705-9E38-49EF-9995-0763EEBA5853}" type="pres">
      <dgm:prSet presAssocID="{057B33EC-A485-42DC-BD6F-EBA964F8973E}" presName="Name17" presStyleLbl="parChTrans1D3" presStyleIdx="0" presStyleCnt="3"/>
      <dgm:spPr/>
      <dgm:t>
        <a:bodyPr/>
        <a:lstStyle/>
        <a:p>
          <a:endParaRPr lang="en-US"/>
        </a:p>
      </dgm:t>
    </dgm:pt>
    <dgm:pt modelId="{AE59702C-1798-466C-982F-1910F2DB7E10}" type="pres">
      <dgm:prSet presAssocID="{342AD830-3301-43C5-B46B-FC4F723C1F99}" presName="hierRoot3" presStyleCnt="0"/>
      <dgm:spPr/>
    </dgm:pt>
    <dgm:pt modelId="{2DA2053A-E08E-4EA7-A560-1401B4556477}" type="pres">
      <dgm:prSet presAssocID="{342AD830-3301-43C5-B46B-FC4F723C1F99}" presName="composite3" presStyleCnt="0"/>
      <dgm:spPr/>
    </dgm:pt>
    <dgm:pt modelId="{4A12EAA1-4275-4C25-A0C8-277E83AB90C6}" type="pres">
      <dgm:prSet presAssocID="{342AD830-3301-43C5-B46B-FC4F723C1F99}" presName="background3" presStyleLbl="node3" presStyleIdx="0" presStyleCnt="3"/>
      <dgm:spPr/>
    </dgm:pt>
    <dgm:pt modelId="{29D0C544-2AFF-4E9D-80B1-F33DA62E2104}" type="pres">
      <dgm:prSet presAssocID="{342AD830-3301-43C5-B46B-FC4F723C1F99}" presName="text3" presStyleLbl="fgAcc3" presStyleIdx="0" presStyleCnt="3">
        <dgm:presLayoutVars>
          <dgm:chPref val="3"/>
        </dgm:presLayoutVars>
      </dgm:prSet>
      <dgm:spPr/>
      <dgm:t>
        <a:bodyPr/>
        <a:lstStyle/>
        <a:p>
          <a:endParaRPr lang="en-US"/>
        </a:p>
      </dgm:t>
    </dgm:pt>
    <dgm:pt modelId="{C0C4E267-1A19-44E2-B8F4-CF62A5A6A507}" type="pres">
      <dgm:prSet presAssocID="{342AD830-3301-43C5-B46B-FC4F723C1F99}" presName="hierChild4" presStyleCnt="0"/>
      <dgm:spPr/>
    </dgm:pt>
    <dgm:pt modelId="{232AB591-8308-4AFF-B457-18E72EE1A212}" type="pres">
      <dgm:prSet presAssocID="{744DF4B7-73FE-44BE-BC4F-702F1AFA6825}" presName="Name10" presStyleLbl="parChTrans1D2" presStyleIdx="1" presStyleCnt="3"/>
      <dgm:spPr/>
      <dgm:t>
        <a:bodyPr/>
        <a:lstStyle/>
        <a:p>
          <a:endParaRPr lang="en-US"/>
        </a:p>
      </dgm:t>
    </dgm:pt>
    <dgm:pt modelId="{ED33A7E0-5A27-4AEE-AC25-6CDF1C5781F9}" type="pres">
      <dgm:prSet presAssocID="{385EFBF1-DAA0-41F4-9002-FB8DE6439793}" presName="hierRoot2" presStyleCnt="0"/>
      <dgm:spPr/>
    </dgm:pt>
    <dgm:pt modelId="{9ADEFB56-079E-40B9-B0DA-E24A75FC451D}" type="pres">
      <dgm:prSet presAssocID="{385EFBF1-DAA0-41F4-9002-FB8DE6439793}" presName="composite2" presStyleCnt="0"/>
      <dgm:spPr/>
    </dgm:pt>
    <dgm:pt modelId="{54EDBD93-A492-47A3-802A-203E2D6E7892}" type="pres">
      <dgm:prSet presAssocID="{385EFBF1-DAA0-41F4-9002-FB8DE6439793}" presName="background2" presStyleLbl="node2" presStyleIdx="1" presStyleCnt="3"/>
      <dgm:spPr/>
    </dgm:pt>
    <dgm:pt modelId="{261B44B8-AC5A-4F3C-9AC6-0761FFE73F19}" type="pres">
      <dgm:prSet presAssocID="{385EFBF1-DAA0-41F4-9002-FB8DE6439793}" presName="text2" presStyleLbl="fgAcc2" presStyleIdx="1" presStyleCnt="3">
        <dgm:presLayoutVars>
          <dgm:chPref val="3"/>
        </dgm:presLayoutVars>
      </dgm:prSet>
      <dgm:spPr/>
      <dgm:t>
        <a:bodyPr/>
        <a:lstStyle/>
        <a:p>
          <a:endParaRPr lang="en-US"/>
        </a:p>
      </dgm:t>
    </dgm:pt>
    <dgm:pt modelId="{8195C8F8-C197-4843-A878-A76ED24F3455}" type="pres">
      <dgm:prSet presAssocID="{385EFBF1-DAA0-41F4-9002-FB8DE6439793}" presName="hierChild3" presStyleCnt="0"/>
      <dgm:spPr/>
    </dgm:pt>
    <dgm:pt modelId="{6432AF41-BAE8-4774-90D3-E91E92B2249C}" type="pres">
      <dgm:prSet presAssocID="{500175F7-22DC-4B7F-B23B-06D4AC079A38}" presName="Name17" presStyleLbl="parChTrans1D3" presStyleIdx="1" presStyleCnt="3"/>
      <dgm:spPr/>
      <dgm:t>
        <a:bodyPr/>
        <a:lstStyle/>
        <a:p>
          <a:endParaRPr lang="en-US"/>
        </a:p>
      </dgm:t>
    </dgm:pt>
    <dgm:pt modelId="{00838601-5198-4322-B360-8778D78FAE5F}" type="pres">
      <dgm:prSet presAssocID="{1FF29D40-4A89-4529-8219-57C45D99CFB2}" presName="hierRoot3" presStyleCnt="0"/>
      <dgm:spPr/>
    </dgm:pt>
    <dgm:pt modelId="{E8B9194D-88A1-4F82-B1AD-A0E87F9100C0}" type="pres">
      <dgm:prSet presAssocID="{1FF29D40-4A89-4529-8219-57C45D99CFB2}" presName="composite3" presStyleCnt="0"/>
      <dgm:spPr/>
    </dgm:pt>
    <dgm:pt modelId="{4248325A-0802-48E0-A444-C350D89EB692}" type="pres">
      <dgm:prSet presAssocID="{1FF29D40-4A89-4529-8219-57C45D99CFB2}" presName="background3" presStyleLbl="node3" presStyleIdx="1" presStyleCnt="3"/>
      <dgm:spPr/>
    </dgm:pt>
    <dgm:pt modelId="{953FB1D2-CE6A-4B0E-BE25-88AD37CA964D}" type="pres">
      <dgm:prSet presAssocID="{1FF29D40-4A89-4529-8219-57C45D99CFB2}" presName="text3" presStyleLbl="fgAcc3" presStyleIdx="1" presStyleCnt="3">
        <dgm:presLayoutVars>
          <dgm:chPref val="3"/>
        </dgm:presLayoutVars>
      </dgm:prSet>
      <dgm:spPr/>
      <dgm:t>
        <a:bodyPr/>
        <a:lstStyle/>
        <a:p>
          <a:endParaRPr lang="en-US"/>
        </a:p>
      </dgm:t>
    </dgm:pt>
    <dgm:pt modelId="{24746189-7E9D-4497-819E-97DEFDC89D47}" type="pres">
      <dgm:prSet presAssocID="{1FF29D40-4A89-4529-8219-57C45D99CFB2}" presName="hierChild4" presStyleCnt="0"/>
      <dgm:spPr/>
    </dgm:pt>
    <dgm:pt modelId="{F38E41C8-E9E4-4801-864F-02FB70ADFB74}" type="pres">
      <dgm:prSet presAssocID="{C4A810AD-BA41-49AA-88D8-FA4ED9AD760C}" presName="Name10" presStyleLbl="parChTrans1D2" presStyleIdx="2" presStyleCnt="3"/>
      <dgm:spPr/>
      <dgm:t>
        <a:bodyPr/>
        <a:lstStyle/>
        <a:p>
          <a:endParaRPr lang="en-US"/>
        </a:p>
      </dgm:t>
    </dgm:pt>
    <dgm:pt modelId="{D5338A63-8134-4971-9CD6-6B55039AD951}" type="pres">
      <dgm:prSet presAssocID="{8B45CFA9-13B3-4868-8316-DC42A72DD292}" presName="hierRoot2" presStyleCnt="0"/>
      <dgm:spPr/>
    </dgm:pt>
    <dgm:pt modelId="{AD5F1831-CB6A-4880-89AA-6DE69F67675E}" type="pres">
      <dgm:prSet presAssocID="{8B45CFA9-13B3-4868-8316-DC42A72DD292}" presName="composite2" presStyleCnt="0"/>
      <dgm:spPr/>
    </dgm:pt>
    <dgm:pt modelId="{8C467330-7767-4E80-B30E-36EFF35986AD}" type="pres">
      <dgm:prSet presAssocID="{8B45CFA9-13B3-4868-8316-DC42A72DD292}" presName="background2" presStyleLbl="node2" presStyleIdx="2" presStyleCnt="3"/>
      <dgm:spPr/>
    </dgm:pt>
    <dgm:pt modelId="{68519782-0CE4-49D9-8C0B-7AAF116EEA49}" type="pres">
      <dgm:prSet presAssocID="{8B45CFA9-13B3-4868-8316-DC42A72DD292}" presName="text2" presStyleLbl="fgAcc2" presStyleIdx="2" presStyleCnt="3">
        <dgm:presLayoutVars>
          <dgm:chPref val="3"/>
        </dgm:presLayoutVars>
      </dgm:prSet>
      <dgm:spPr/>
      <dgm:t>
        <a:bodyPr/>
        <a:lstStyle/>
        <a:p>
          <a:endParaRPr lang="en-US"/>
        </a:p>
      </dgm:t>
    </dgm:pt>
    <dgm:pt modelId="{81FEEBDC-6ADD-4935-BD57-3671BF9B63E8}" type="pres">
      <dgm:prSet presAssocID="{8B45CFA9-13B3-4868-8316-DC42A72DD292}" presName="hierChild3" presStyleCnt="0"/>
      <dgm:spPr/>
    </dgm:pt>
    <dgm:pt modelId="{3A823BAD-41BC-4649-AC90-F9F6119154CE}" type="pres">
      <dgm:prSet presAssocID="{4D49F58D-D008-451C-9D33-F9A323F7EB30}" presName="Name17" presStyleLbl="parChTrans1D3" presStyleIdx="2" presStyleCnt="3"/>
      <dgm:spPr/>
      <dgm:t>
        <a:bodyPr/>
        <a:lstStyle/>
        <a:p>
          <a:endParaRPr lang="en-US"/>
        </a:p>
      </dgm:t>
    </dgm:pt>
    <dgm:pt modelId="{93A68619-1C1E-423D-A026-B6CD0AF3333B}" type="pres">
      <dgm:prSet presAssocID="{6939D13B-DC00-484F-9FEC-8905891AC2FA}" presName="hierRoot3" presStyleCnt="0"/>
      <dgm:spPr/>
    </dgm:pt>
    <dgm:pt modelId="{68E5151E-1E0B-44A7-ADA5-895B305E012C}" type="pres">
      <dgm:prSet presAssocID="{6939D13B-DC00-484F-9FEC-8905891AC2FA}" presName="composite3" presStyleCnt="0"/>
      <dgm:spPr/>
    </dgm:pt>
    <dgm:pt modelId="{87C2D996-434C-4EEF-BC0B-DF43E8C96892}" type="pres">
      <dgm:prSet presAssocID="{6939D13B-DC00-484F-9FEC-8905891AC2FA}" presName="background3" presStyleLbl="node3" presStyleIdx="2" presStyleCnt="3"/>
      <dgm:spPr/>
    </dgm:pt>
    <dgm:pt modelId="{BC7DB628-868F-475C-99FF-36093579465A}" type="pres">
      <dgm:prSet presAssocID="{6939D13B-DC00-484F-9FEC-8905891AC2FA}" presName="text3" presStyleLbl="fgAcc3" presStyleIdx="2" presStyleCnt="3">
        <dgm:presLayoutVars>
          <dgm:chPref val="3"/>
        </dgm:presLayoutVars>
      </dgm:prSet>
      <dgm:spPr/>
      <dgm:t>
        <a:bodyPr/>
        <a:lstStyle/>
        <a:p>
          <a:endParaRPr lang="en-US"/>
        </a:p>
      </dgm:t>
    </dgm:pt>
    <dgm:pt modelId="{69C00576-84B3-49FC-957C-1600ED5E073F}" type="pres">
      <dgm:prSet presAssocID="{6939D13B-DC00-484F-9FEC-8905891AC2FA}" presName="hierChild4" presStyleCnt="0"/>
      <dgm:spPr/>
    </dgm:pt>
  </dgm:ptLst>
  <dgm:cxnLst>
    <dgm:cxn modelId="{4C26F5E8-07ED-43B8-BA82-5EDF57EF442A}" type="presOf" srcId="{744DF4B7-73FE-44BE-BC4F-702F1AFA6825}" destId="{232AB591-8308-4AFF-B457-18E72EE1A212}" srcOrd="0" destOrd="0" presId="urn:microsoft.com/office/officeart/2005/8/layout/hierarchy1"/>
    <dgm:cxn modelId="{56F82EEA-8F94-473B-AEF2-D18F303B5517}" type="presOf" srcId="{342AD830-3301-43C5-B46B-FC4F723C1F99}" destId="{29D0C544-2AFF-4E9D-80B1-F33DA62E2104}" srcOrd="0" destOrd="0" presId="urn:microsoft.com/office/officeart/2005/8/layout/hierarchy1"/>
    <dgm:cxn modelId="{2BFA3DD4-5FDD-44CC-9C64-4829D6633BF1}" srcId="{D9570BED-A07B-49F7-B488-1EDF2BAEC78A}" destId="{342AD830-3301-43C5-B46B-FC4F723C1F99}" srcOrd="0" destOrd="0" parTransId="{057B33EC-A485-42DC-BD6F-EBA964F8973E}" sibTransId="{2FBFA975-DD9F-4F6C-8DEA-70D8C8965876}"/>
    <dgm:cxn modelId="{8434AF43-94D5-47D6-A6E1-8D87846ED513}" type="presOf" srcId="{AD17125D-90ED-43B4-8D5A-5881F7925605}" destId="{0BEF1BC2-6909-4E63-91A6-C1406E09905F}" srcOrd="0" destOrd="0" presId="urn:microsoft.com/office/officeart/2005/8/layout/hierarchy1"/>
    <dgm:cxn modelId="{06AC79FA-2F88-4E18-9C53-A19F79122C9E}" srcId="{8940A7F4-803C-43C9-8122-2771EA07B8AB}" destId="{8B45CFA9-13B3-4868-8316-DC42A72DD292}" srcOrd="2" destOrd="0" parTransId="{C4A810AD-BA41-49AA-88D8-FA4ED9AD760C}" sibTransId="{8CE750EA-EC02-4CD5-B371-42597A2933E6}"/>
    <dgm:cxn modelId="{CA8412C8-8CD2-429A-95B0-81682DC4813A}" srcId="{385EFBF1-DAA0-41F4-9002-FB8DE6439793}" destId="{1FF29D40-4A89-4529-8219-57C45D99CFB2}" srcOrd="0" destOrd="0" parTransId="{500175F7-22DC-4B7F-B23B-06D4AC079A38}" sibTransId="{2A0E610F-9A86-4F6C-B9FE-E15430B08212}"/>
    <dgm:cxn modelId="{29E1C6D8-E20D-4150-85B6-9389D4613D4A}" type="presOf" srcId="{385EFBF1-DAA0-41F4-9002-FB8DE6439793}" destId="{261B44B8-AC5A-4F3C-9AC6-0761FFE73F19}" srcOrd="0" destOrd="0" presId="urn:microsoft.com/office/officeart/2005/8/layout/hierarchy1"/>
    <dgm:cxn modelId="{A415E9B7-2C99-4233-84A8-265FA5A24CF1}" srcId="{AD17125D-90ED-43B4-8D5A-5881F7925605}" destId="{8940A7F4-803C-43C9-8122-2771EA07B8AB}" srcOrd="0" destOrd="0" parTransId="{6655BB0E-2556-49D7-BC21-A99495CC6335}" sibTransId="{9A82F97F-9964-4338-916C-1D6D60C640B7}"/>
    <dgm:cxn modelId="{59F9C004-A379-4175-9CFB-999591D73D0F}" type="presOf" srcId="{057B33EC-A485-42DC-BD6F-EBA964F8973E}" destId="{39C48705-9E38-49EF-9995-0763EEBA5853}" srcOrd="0" destOrd="0" presId="urn:microsoft.com/office/officeart/2005/8/layout/hierarchy1"/>
    <dgm:cxn modelId="{18FFC9ED-ECE4-43FE-90B3-C35AC5F30E82}" type="presOf" srcId="{500175F7-22DC-4B7F-B23B-06D4AC079A38}" destId="{6432AF41-BAE8-4774-90D3-E91E92B2249C}" srcOrd="0" destOrd="0" presId="urn:microsoft.com/office/officeart/2005/8/layout/hierarchy1"/>
    <dgm:cxn modelId="{354D29EF-09FF-48BB-AA88-47C037C73447}" type="presOf" srcId="{6939D13B-DC00-484F-9FEC-8905891AC2FA}" destId="{BC7DB628-868F-475C-99FF-36093579465A}" srcOrd="0" destOrd="0" presId="urn:microsoft.com/office/officeart/2005/8/layout/hierarchy1"/>
    <dgm:cxn modelId="{437A9C63-E9BF-491C-A4EF-B3DB24812A08}" type="presOf" srcId="{4D49F58D-D008-451C-9D33-F9A323F7EB30}" destId="{3A823BAD-41BC-4649-AC90-F9F6119154CE}" srcOrd="0" destOrd="0" presId="urn:microsoft.com/office/officeart/2005/8/layout/hierarchy1"/>
    <dgm:cxn modelId="{6F071D5B-5C0E-4A05-A899-E6305D701609}" type="presOf" srcId="{1FF29D40-4A89-4529-8219-57C45D99CFB2}" destId="{953FB1D2-CE6A-4B0E-BE25-88AD37CA964D}" srcOrd="0" destOrd="0" presId="urn:microsoft.com/office/officeart/2005/8/layout/hierarchy1"/>
    <dgm:cxn modelId="{D32917F0-FC55-4524-978A-3B51A71F03BC}" type="presOf" srcId="{C4A810AD-BA41-49AA-88D8-FA4ED9AD760C}" destId="{F38E41C8-E9E4-4801-864F-02FB70ADFB74}" srcOrd="0" destOrd="0" presId="urn:microsoft.com/office/officeart/2005/8/layout/hierarchy1"/>
    <dgm:cxn modelId="{68D536D8-0F37-4E41-B975-C528EC6459FD}" srcId="{8940A7F4-803C-43C9-8122-2771EA07B8AB}" destId="{D9570BED-A07B-49F7-B488-1EDF2BAEC78A}" srcOrd="0" destOrd="0" parTransId="{CE77D102-C6C7-4A41-83BF-DE7A5E14669C}" sibTransId="{CB01708B-965D-47AF-8189-3176B3129E8F}"/>
    <dgm:cxn modelId="{919032B6-905D-40ED-9B84-85D4DB292DCE}" type="presOf" srcId="{8940A7F4-803C-43C9-8122-2771EA07B8AB}" destId="{D924A8DA-C178-487D-A7C7-5DA52BF741E1}" srcOrd="0" destOrd="0" presId="urn:microsoft.com/office/officeart/2005/8/layout/hierarchy1"/>
    <dgm:cxn modelId="{67DEDFE1-7D70-43D6-97B9-4842012BBAA6}" type="presOf" srcId="{CE77D102-C6C7-4A41-83BF-DE7A5E14669C}" destId="{FAF208EF-688C-4568-8CF5-C4C71BF55919}" srcOrd="0" destOrd="0" presId="urn:microsoft.com/office/officeart/2005/8/layout/hierarchy1"/>
    <dgm:cxn modelId="{08DC2A86-F2FE-4112-AE77-9BCC0F97D913}" type="presOf" srcId="{D9570BED-A07B-49F7-B488-1EDF2BAEC78A}" destId="{882DC37A-0C54-4EDC-B9B9-B49820E09B6F}" srcOrd="0" destOrd="0" presId="urn:microsoft.com/office/officeart/2005/8/layout/hierarchy1"/>
    <dgm:cxn modelId="{E8FCDB7F-8F9A-4423-B23A-5F66DD606031}" srcId="{8940A7F4-803C-43C9-8122-2771EA07B8AB}" destId="{385EFBF1-DAA0-41F4-9002-FB8DE6439793}" srcOrd="1" destOrd="0" parTransId="{744DF4B7-73FE-44BE-BC4F-702F1AFA6825}" sibTransId="{BC1719DB-68F1-44A2-8994-561FE76C02EB}"/>
    <dgm:cxn modelId="{21808450-A6A2-441D-84A7-A15F3FB9FA1F}" type="presOf" srcId="{8B45CFA9-13B3-4868-8316-DC42A72DD292}" destId="{68519782-0CE4-49D9-8C0B-7AAF116EEA49}" srcOrd="0" destOrd="0" presId="urn:microsoft.com/office/officeart/2005/8/layout/hierarchy1"/>
    <dgm:cxn modelId="{99CEED33-4070-4BC6-B7E2-C117612EBBFC}" srcId="{8B45CFA9-13B3-4868-8316-DC42A72DD292}" destId="{6939D13B-DC00-484F-9FEC-8905891AC2FA}" srcOrd="0" destOrd="0" parTransId="{4D49F58D-D008-451C-9D33-F9A323F7EB30}" sibTransId="{3C266B54-EC99-4BB1-BB52-6EA70AFF17E7}"/>
    <dgm:cxn modelId="{23F6FBB6-33A9-4B7A-B71E-AEDC6D010565}" type="presParOf" srcId="{0BEF1BC2-6909-4E63-91A6-C1406E09905F}" destId="{7F5F3A46-DDCA-4B05-BE70-CC40FADBF879}" srcOrd="0" destOrd="0" presId="urn:microsoft.com/office/officeart/2005/8/layout/hierarchy1"/>
    <dgm:cxn modelId="{85C954A2-499F-446B-A63B-6B39443758B5}" type="presParOf" srcId="{7F5F3A46-DDCA-4B05-BE70-CC40FADBF879}" destId="{4F90AC8E-6953-4992-94F3-CEABCF2FC107}" srcOrd="0" destOrd="0" presId="urn:microsoft.com/office/officeart/2005/8/layout/hierarchy1"/>
    <dgm:cxn modelId="{D959BE60-A114-4245-B89D-E9FEA1072F0A}" type="presParOf" srcId="{4F90AC8E-6953-4992-94F3-CEABCF2FC107}" destId="{DC2A04DC-F706-4609-AEE2-2A5269CAF287}" srcOrd="0" destOrd="0" presId="urn:microsoft.com/office/officeart/2005/8/layout/hierarchy1"/>
    <dgm:cxn modelId="{AA23905F-8266-4C40-A4B3-9C3F78F0CEEB}" type="presParOf" srcId="{4F90AC8E-6953-4992-94F3-CEABCF2FC107}" destId="{D924A8DA-C178-487D-A7C7-5DA52BF741E1}" srcOrd="1" destOrd="0" presId="urn:microsoft.com/office/officeart/2005/8/layout/hierarchy1"/>
    <dgm:cxn modelId="{15704B8F-6A72-4795-BB5C-71C7D50EB321}" type="presParOf" srcId="{7F5F3A46-DDCA-4B05-BE70-CC40FADBF879}" destId="{2CC34D2D-68FA-477C-82C2-5D7540C3BAF8}" srcOrd="1" destOrd="0" presId="urn:microsoft.com/office/officeart/2005/8/layout/hierarchy1"/>
    <dgm:cxn modelId="{B40F87F1-16E1-47B6-AD67-63893127AB55}" type="presParOf" srcId="{2CC34D2D-68FA-477C-82C2-5D7540C3BAF8}" destId="{FAF208EF-688C-4568-8CF5-C4C71BF55919}" srcOrd="0" destOrd="0" presId="urn:microsoft.com/office/officeart/2005/8/layout/hierarchy1"/>
    <dgm:cxn modelId="{B8F000ED-A415-4B67-8D9B-2F48161FD9D9}" type="presParOf" srcId="{2CC34D2D-68FA-477C-82C2-5D7540C3BAF8}" destId="{24CB103D-8CC2-49E3-A206-63B2147FD63A}" srcOrd="1" destOrd="0" presId="urn:microsoft.com/office/officeart/2005/8/layout/hierarchy1"/>
    <dgm:cxn modelId="{DD4EB813-C92A-4C24-9F23-8C99EDEF0EB0}" type="presParOf" srcId="{24CB103D-8CC2-49E3-A206-63B2147FD63A}" destId="{8405C7EC-D086-4C5E-8BF0-9523B8CBEFCD}" srcOrd="0" destOrd="0" presId="urn:microsoft.com/office/officeart/2005/8/layout/hierarchy1"/>
    <dgm:cxn modelId="{89495F19-CBE4-4C8D-864F-D6979A9422EB}" type="presParOf" srcId="{8405C7EC-D086-4C5E-8BF0-9523B8CBEFCD}" destId="{F24AB958-B578-4CC0-9553-87D11341562D}" srcOrd="0" destOrd="0" presId="urn:microsoft.com/office/officeart/2005/8/layout/hierarchy1"/>
    <dgm:cxn modelId="{A8100A7E-9D6E-4DB0-9547-0125FF560FB3}" type="presParOf" srcId="{8405C7EC-D086-4C5E-8BF0-9523B8CBEFCD}" destId="{882DC37A-0C54-4EDC-B9B9-B49820E09B6F}" srcOrd="1" destOrd="0" presId="urn:microsoft.com/office/officeart/2005/8/layout/hierarchy1"/>
    <dgm:cxn modelId="{9C5A21FC-08C9-4AD3-9179-0795DF55EF62}" type="presParOf" srcId="{24CB103D-8CC2-49E3-A206-63B2147FD63A}" destId="{A5A48983-4557-4CB8-B6BA-ADA76B05C06D}" srcOrd="1" destOrd="0" presId="urn:microsoft.com/office/officeart/2005/8/layout/hierarchy1"/>
    <dgm:cxn modelId="{EA5DBA51-BDB0-4CA6-B034-6B4DD04C9735}" type="presParOf" srcId="{A5A48983-4557-4CB8-B6BA-ADA76B05C06D}" destId="{39C48705-9E38-49EF-9995-0763EEBA5853}" srcOrd="0" destOrd="0" presId="urn:microsoft.com/office/officeart/2005/8/layout/hierarchy1"/>
    <dgm:cxn modelId="{6B9DDB12-4313-46F1-ADAA-1056550F1167}" type="presParOf" srcId="{A5A48983-4557-4CB8-B6BA-ADA76B05C06D}" destId="{AE59702C-1798-466C-982F-1910F2DB7E10}" srcOrd="1" destOrd="0" presId="urn:microsoft.com/office/officeart/2005/8/layout/hierarchy1"/>
    <dgm:cxn modelId="{9A4227CB-6A6C-4356-8AFF-CDD38FAC2BA7}" type="presParOf" srcId="{AE59702C-1798-466C-982F-1910F2DB7E10}" destId="{2DA2053A-E08E-4EA7-A560-1401B4556477}" srcOrd="0" destOrd="0" presId="urn:microsoft.com/office/officeart/2005/8/layout/hierarchy1"/>
    <dgm:cxn modelId="{CB8EB322-5086-475C-8848-1F171E33200C}" type="presParOf" srcId="{2DA2053A-E08E-4EA7-A560-1401B4556477}" destId="{4A12EAA1-4275-4C25-A0C8-277E83AB90C6}" srcOrd="0" destOrd="0" presId="urn:microsoft.com/office/officeart/2005/8/layout/hierarchy1"/>
    <dgm:cxn modelId="{121A1660-46CE-4DBC-9FF2-CE852E5306F5}" type="presParOf" srcId="{2DA2053A-E08E-4EA7-A560-1401B4556477}" destId="{29D0C544-2AFF-4E9D-80B1-F33DA62E2104}" srcOrd="1" destOrd="0" presId="urn:microsoft.com/office/officeart/2005/8/layout/hierarchy1"/>
    <dgm:cxn modelId="{8A2A46A0-D63E-4AB1-8367-A5F8CE44CCB2}" type="presParOf" srcId="{AE59702C-1798-466C-982F-1910F2DB7E10}" destId="{C0C4E267-1A19-44E2-B8F4-CF62A5A6A507}" srcOrd="1" destOrd="0" presId="urn:microsoft.com/office/officeart/2005/8/layout/hierarchy1"/>
    <dgm:cxn modelId="{E75FD973-9406-4B4E-9595-668B30E7DA9D}" type="presParOf" srcId="{2CC34D2D-68FA-477C-82C2-5D7540C3BAF8}" destId="{232AB591-8308-4AFF-B457-18E72EE1A212}" srcOrd="2" destOrd="0" presId="urn:microsoft.com/office/officeart/2005/8/layout/hierarchy1"/>
    <dgm:cxn modelId="{BB9D634B-3EEA-4AC0-AAA7-6D05BA37CB7E}" type="presParOf" srcId="{2CC34D2D-68FA-477C-82C2-5D7540C3BAF8}" destId="{ED33A7E0-5A27-4AEE-AC25-6CDF1C5781F9}" srcOrd="3" destOrd="0" presId="urn:microsoft.com/office/officeart/2005/8/layout/hierarchy1"/>
    <dgm:cxn modelId="{4B4FD355-CB62-41FB-B660-3B2696A2FAE9}" type="presParOf" srcId="{ED33A7E0-5A27-4AEE-AC25-6CDF1C5781F9}" destId="{9ADEFB56-079E-40B9-B0DA-E24A75FC451D}" srcOrd="0" destOrd="0" presId="urn:microsoft.com/office/officeart/2005/8/layout/hierarchy1"/>
    <dgm:cxn modelId="{C5725009-77FE-4C54-AAE0-2D5A9755AACE}" type="presParOf" srcId="{9ADEFB56-079E-40B9-B0DA-E24A75FC451D}" destId="{54EDBD93-A492-47A3-802A-203E2D6E7892}" srcOrd="0" destOrd="0" presId="urn:microsoft.com/office/officeart/2005/8/layout/hierarchy1"/>
    <dgm:cxn modelId="{AB48B689-B0FB-4C34-BFD6-2ADA480CB3D4}" type="presParOf" srcId="{9ADEFB56-079E-40B9-B0DA-E24A75FC451D}" destId="{261B44B8-AC5A-4F3C-9AC6-0761FFE73F19}" srcOrd="1" destOrd="0" presId="urn:microsoft.com/office/officeart/2005/8/layout/hierarchy1"/>
    <dgm:cxn modelId="{2A1A73F5-FEEE-4E73-A955-F4498D99268F}" type="presParOf" srcId="{ED33A7E0-5A27-4AEE-AC25-6CDF1C5781F9}" destId="{8195C8F8-C197-4843-A878-A76ED24F3455}" srcOrd="1" destOrd="0" presId="urn:microsoft.com/office/officeart/2005/8/layout/hierarchy1"/>
    <dgm:cxn modelId="{F9CD37B1-5430-45DA-90DB-E465E0E339A2}" type="presParOf" srcId="{8195C8F8-C197-4843-A878-A76ED24F3455}" destId="{6432AF41-BAE8-4774-90D3-E91E92B2249C}" srcOrd="0" destOrd="0" presId="urn:microsoft.com/office/officeart/2005/8/layout/hierarchy1"/>
    <dgm:cxn modelId="{FF88CF15-70FD-4DC9-AAC2-760E25CE5466}" type="presParOf" srcId="{8195C8F8-C197-4843-A878-A76ED24F3455}" destId="{00838601-5198-4322-B360-8778D78FAE5F}" srcOrd="1" destOrd="0" presId="urn:microsoft.com/office/officeart/2005/8/layout/hierarchy1"/>
    <dgm:cxn modelId="{A37756C7-5C41-4263-8A62-20DF49B02A1F}" type="presParOf" srcId="{00838601-5198-4322-B360-8778D78FAE5F}" destId="{E8B9194D-88A1-4F82-B1AD-A0E87F9100C0}" srcOrd="0" destOrd="0" presId="urn:microsoft.com/office/officeart/2005/8/layout/hierarchy1"/>
    <dgm:cxn modelId="{80B46137-BC26-410D-BC11-C2B647E23CFE}" type="presParOf" srcId="{E8B9194D-88A1-4F82-B1AD-A0E87F9100C0}" destId="{4248325A-0802-48E0-A444-C350D89EB692}" srcOrd="0" destOrd="0" presId="urn:microsoft.com/office/officeart/2005/8/layout/hierarchy1"/>
    <dgm:cxn modelId="{A16A2EE2-F544-4AE4-8175-FC389BF95C03}" type="presParOf" srcId="{E8B9194D-88A1-4F82-B1AD-A0E87F9100C0}" destId="{953FB1D2-CE6A-4B0E-BE25-88AD37CA964D}" srcOrd="1" destOrd="0" presId="urn:microsoft.com/office/officeart/2005/8/layout/hierarchy1"/>
    <dgm:cxn modelId="{6EE46895-3DAC-4A42-9BDA-959471054EA8}" type="presParOf" srcId="{00838601-5198-4322-B360-8778D78FAE5F}" destId="{24746189-7E9D-4497-819E-97DEFDC89D47}" srcOrd="1" destOrd="0" presId="urn:microsoft.com/office/officeart/2005/8/layout/hierarchy1"/>
    <dgm:cxn modelId="{241CD14A-6EAD-470D-B1E9-6BACD0681906}" type="presParOf" srcId="{2CC34D2D-68FA-477C-82C2-5D7540C3BAF8}" destId="{F38E41C8-E9E4-4801-864F-02FB70ADFB74}" srcOrd="4" destOrd="0" presId="urn:microsoft.com/office/officeart/2005/8/layout/hierarchy1"/>
    <dgm:cxn modelId="{185612E7-2837-4FE7-BA17-50C4D72D98B2}" type="presParOf" srcId="{2CC34D2D-68FA-477C-82C2-5D7540C3BAF8}" destId="{D5338A63-8134-4971-9CD6-6B55039AD951}" srcOrd="5" destOrd="0" presId="urn:microsoft.com/office/officeart/2005/8/layout/hierarchy1"/>
    <dgm:cxn modelId="{C414E091-530B-4E8B-8076-38583059ADB7}" type="presParOf" srcId="{D5338A63-8134-4971-9CD6-6B55039AD951}" destId="{AD5F1831-CB6A-4880-89AA-6DE69F67675E}" srcOrd="0" destOrd="0" presId="urn:microsoft.com/office/officeart/2005/8/layout/hierarchy1"/>
    <dgm:cxn modelId="{65AC9F18-DA39-4E7E-8A86-E46030139038}" type="presParOf" srcId="{AD5F1831-CB6A-4880-89AA-6DE69F67675E}" destId="{8C467330-7767-4E80-B30E-36EFF35986AD}" srcOrd="0" destOrd="0" presId="urn:microsoft.com/office/officeart/2005/8/layout/hierarchy1"/>
    <dgm:cxn modelId="{AC722561-BD29-4B22-A2F5-3F8945978D57}" type="presParOf" srcId="{AD5F1831-CB6A-4880-89AA-6DE69F67675E}" destId="{68519782-0CE4-49D9-8C0B-7AAF116EEA49}" srcOrd="1" destOrd="0" presId="urn:microsoft.com/office/officeart/2005/8/layout/hierarchy1"/>
    <dgm:cxn modelId="{8D8552D6-D517-4C69-8D7E-DCA651019AD8}" type="presParOf" srcId="{D5338A63-8134-4971-9CD6-6B55039AD951}" destId="{81FEEBDC-6ADD-4935-BD57-3671BF9B63E8}" srcOrd="1" destOrd="0" presId="urn:microsoft.com/office/officeart/2005/8/layout/hierarchy1"/>
    <dgm:cxn modelId="{2A391B86-A6CC-4C93-B216-90DEB36F5D80}" type="presParOf" srcId="{81FEEBDC-6ADD-4935-BD57-3671BF9B63E8}" destId="{3A823BAD-41BC-4649-AC90-F9F6119154CE}" srcOrd="0" destOrd="0" presId="urn:microsoft.com/office/officeart/2005/8/layout/hierarchy1"/>
    <dgm:cxn modelId="{8A867416-E1D3-4287-99DE-E798296D5FB5}" type="presParOf" srcId="{81FEEBDC-6ADD-4935-BD57-3671BF9B63E8}" destId="{93A68619-1C1E-423D-A026-B6CD0AF3333B}" srcOrd="1" destOrd="0" presId="urn:microsoft.com/office/officeart/2005/8/layout/hierarchy1"/>
    <dgm:cxn modelId="{674187E9-783D-4D11-A99A-D5D66E8C7194}" type="presParOf" srcId="{93A68619-1C1E-423D-A026-B6CD0AF3333B}" destId="{68E5151E-1E0B-44A7-ADA5-895B305E012C}" srcOrd="0" destOrd="0" presId="urn:microsoft.com/office/officeart/2005/8/layout/hierarchy1"/>
    <dgm:cxn modelId="{5A9E82D8-1B28-4D33-9E28-18A5ACD10E93}" type="presParOf" srcId="{68E5151E-1E0B-44A7-ADA5-895B305E012C}" destId="{87C2D996-434C-4EEF-BC0B-DF43E8C96892}" srcOrd="0" destOrd="0" presId="urn:microsoft.com/office/officeart/2005/8/layout/hierarchy1"/>
    <dgm:cxn modelId="{D8D6588E-5220-4682-BE07-3EF6A624B318}" type="presParOf" srcId="{68E5151E-1E0B-44A7-ADA5-895B305E012C}" destId="{BC7DB628-868F-475C-99FF-36093579465A}" srcOrd="1" destOrd="0" presId="urn:microsoft.com/office/officeart/2005/8/layout/hierarchy1"/>
    <dgm:cxn modelId="{D6ACA3B3-1FAE-4211-B48A-D43A64306932}" type="presParOf" srcId="{93A68619-1C1E-423D-A026-B6CD0AF3333B}" destId="{69C00576-84B3-49FC-957C-1600ED5E073F}"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ED39CE5C-9420-4998-9941-973798A34454}" type="datetimeFigureOut">
              <a:rPr lang="en-US" smtClean="0"/>
              <a:pPr/>
              <a:t>10/1/2013</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3FD1DF0A-A0EE-4E41-AB7F-C18621642301}" type="slidenum">
              <a:rPr lang="en-US" smtClean="0"/>
              <a:pPr/>
              <a:t>‹#›</a:t>
            </a:fld>
            <a:endParaRPr lang="en-US" dirty="0"/>
          </a:p>
        </p:txBody>
      </p:sp>
    </p:spTree>
    <p:extLst>
      <p:ext uri="{BB962C8B-B14F-4D97-AF65-F5344CB8AC3E}">
        <p14:creationId xmlns:p14="http://schemas.microsoft.com/office/powerpoint/2010/main" val="65396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81D75A3-3B4A-4ED4-AB89-A9F37AB5CF75}" type="datetimeFigureOut">
              <a:rPr lang="en-US" smtClean="0"/>
              <a:pPr/>
              <a:t>10/1/2013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3680F87-43C7-46AF-908E-3E2D1A910B5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81D75A3-3B4A-4ED4-AB89-A9F37AB5CF75}" type="datetimeFigureOut">
              <a:rPr lang="en-US" smtClean="0"/>
              <a:pPr/>
              <a:t>10/1/2013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3680F87-43C7-46AF-908E-3E2D1A910B5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81D75A3-3B4A-4ED4-AB89-A9F37AB5CF75}" type="datetimeFigureOut">
              <a:rPr lang="en-US" smtClean="0"/>
              <a:pPr/>
              <a:t>10/1/2013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3680F87-43C7-46AF-908E-3E2D1A910B5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81D75A3-3B4A-4ED4-AB89-A9F37AB5CF75}" type="datetimeFigureOut">
              <a:rPr lang="en-US" smtClean="0"/>
              <a:pPr/>
              <a:t>10/1/2013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3680F87-43C7-46AF-908E-3E2D1A910B57}"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81D75A3-3B4A-4ED4-AB89-A9F37AB5CF75}" type="datetimeFigureOut">
              <a:rPr lang="en-US" smtClean="0"/>
              <a:pPr/>
              <a:t>10/1/2013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3680F87-43C7-46AF-908E-3E2D1A910B57}"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81D75A3-3B4A-4ED4-AB89-A9F37AB5CF75}" type="datetimeFigureOut">
              <a:rPr lang="en-US" smtClean="0"/>
              <a:pPr/>
              <a:t>10/1/2013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3680F87-43C7-46AF-908E-3E2D1A910B57}"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81D75A3-3B4A-4ED4-AB89-A9F37AB5CF75}" type="datetimeFigureOut">
              <a:rPr lang="en-US" smtClean="0"/>
              <a:pPr/>
              <a:t>10/1/2013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3680F87-43C7-46AF-908E-3E2D1A910B5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81D75A3-3B4A-4ED4-AB89-A9F37AB5CF75}" type="datetimeFigureOut">
              <a:rPr lang="en-US" smtClean="0"/>
              <a:pPr/>
              <a:t>10/1/2013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3680F87-43C7-46AF-908E-3E2D1A910B57}"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81D75A3-3B4A-4ED4-AB89-A9F37AB5CF75}" type="datetimeFigureOut">
              <a:rPr lang="en-US" smtClean="0"/>
              <a:pPr/>
              <a:t>10/1/2013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3680F87-43C7-46AF-908E-3E2D1A910B5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81D75A3-3B4A-4ED4-AB89-A9F37AB5CF75}" type="datetimeFigureOut">
              <a:rPr lang="en-US" smtClean="0"/>
              <a:pPr/>
              <a:t>10/1/2013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3680F87-43C7-46AF-908E-3E2D1A910B5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81D75A3-3B4A-4ED4-AB89-A9F37AB5CF75}" type="datetimeFigureOut">
              <a:rPr lang="en-US" smtClean="0"/>
              <a:pPr/>
              <a:t>10/1/2013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3680F87-43C7-46AF-908E-3E2D1A910B57}"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81D75A3-3B4A-4ED4-AB89-A9F37AB5CF75}" type="datetimeFigureOut">
              <a:rPr lang="en-US" smtClean="0"/>
              <a:pPr/>
              <a:t>10/1/2013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3680F87-43C7-46AF-908E-3E2D1A910B5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arktool.com/"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FMrvgg4-_QoJfM&amp;tbnid=q1is85jPPpeg8M:&amp;ved=0CAQQjB0&amp;url=http://www.xpresstags.com/as-is-sale-tag-in-red-and-black/sku-tg-0463&amp;ei=1FtPUbLBIIiW0QHehYHYCw&amp;bvm=bv.44158598,d.dmg&amp;psig=AFQjCNGOZH6J4hQeBi7eFuJYBQGgIzoFXQ&amp;ust=1364241739639197"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www.techwhack.com/" TargetMode="External"/><Relationship Id="rId7" Type="http://schemas.openxmlformats.org/officeDocument/2006/relationships/diagramLayout" Target="../diagrams/layout1.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17.png"/><Relationship Id="rId5" Type="http://schemas.openxmlformats.org/officeDocument/2006/relationships/hyperlink" Target="http://www.legis.state.pa.us/WU01/LI/LI/CT/PDF/26/26.PDF" TargetMode="External"/><Relationship Id="rId10" Type="http://schemas.microsoft.com/office/2007/relationships/diagramDrawing" Target="../diagrams/drawing1.xml"/><Relationship Id="rId4" Type="http://schemas.openxmlformats.org/officeDocument/2006/relationships/hyperlink" Target="http://www.preferredsalesconcepts.com/" TargetMode="External"/><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idreview.cidmcorp.com/" TargetMode="External"/><Relationship Id="rId2" Type="http://schemas.openxmlformats.org/officeDocument/2006/relationships/image" Target="../media/image18.wm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google.com/url?sa=i&amp;rct=j&amp;q=&amp;esrc=s&amp;frm=1&amp;source=images&amp;cd=&amp;cad=rja&amp;docid=nD_0jC7VmKHfxM&amp;tbnid=XiKNw79yGDp1qM:&amp;ved=0CAQQjB0&amp;url=http://theamateurconsumer.com/the-cause-and-the-cure-for-debt-and-bad-credit/&amp;ei=hWJPUfi4Gu700QH56YCACQ&amp;psig=AFQjCNFd0kPRycVjHuGq7wQa-rpPlQf4fw&amp;ust=136424341968019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GUbkenwoswkzHM&amp;tbnid=H_rFD3Ju0hV7jM:&amp;ved=0CAQQjB0&amp;url=http://www.oriskanyfd.com/inspections.html&amp;ei=UGpPUdukAvPO0QGV8YDwAw&amp;psig=AFQjCNGLZK59RkG8ZgeHjtJP9c4sshmJ8w&amp;ust=1364245424391121" TargetMode="External"/><Relationship Id="rId5" Type="http://schemas.openxmlformats.org/officeDocument/2006/relationships/hyperlink" Target="http://www.theamateurconsumer.com/" TargetMode="External"/><Relationship Id="rId4" Type="http://schemas.openxmlformats.org/officeDocument/2006/relationships/hyperlink" Target="http://www.cidreview.cidmcorp.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WGtDDfI6PafV-M&amp;tbnid=lZ7X2XOK-cLJDM:&amp;ved=0CAQQjB0&amp;url=http://duplexchick.com/category/buying-a-duplex/page/3/&amp;ei=0G1PUby6LYPT0wHW14HgBQ&amp;psig=AFQjCNGh_HZlWk1veEUiu-dsZficKU-hbQ&amp;ust=1364246333742607" TargetMode="External"/><Relationship Id="rId5" Type="http://schemas.openxmlformats.org/officeDocument/2006/relationships/hyperlink" Target="http://www.theamateurconsumer.com/" TargetMode="External"/><Relationship Id="rId4" Type="http://schemas.openxmlformats.org/officeDocument/2006/relationships/hyperlink" Target="http://www.cidreview.cidmcorp.com/" TargetMode="Externa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8.wmf"/><Relationship Id="rId7" Type="http://schemas.openxmlformats.org/officeDocument/2006/relationships/image" Target="../media/image24.png"/><Relationship Id="rId12" Type="http://schemas.microsoft.com/office/2007/relationships/diagramDrawing" Target="../diagrams/drawing2.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YMDTd8h23_GlMM&amp;tbnid=rVlG7ReG6cMU8M:&amp;ved=0CAQQjB0&amp;url=http://activerain.com/blogsview/672920/what-does-it-cost-to-sell-my-house-&amp;ei=RnFPUd_zEMrM0wG0g4GIBA&amp;bvm=bv.44158598,d.dmg&amp;psig=AFQjCNHxAr6rKGjS30naEJvMr5iNugUTVA&amp;ust=1364247227896903" TargetMode="External"/><Relationship Id="rId11" Type="http://schemas.openxmlformats.org/officeDocument/2006/relationships/diagramColors" Target="../diagrams/colors2.xml"/><Relationship Id="rId5" Type="http://schemas.openxmlformats.org/officeDocument/2006/relationships/hyperlink" Target="http://www.theamateurconsumer.com/" TargetMode="External"/><Relationship Id="rId10" Type="http://schemas.openxmlformats.org/officeDocument/2006/relationships/diagramQuickStyle" Target="../diagrams/quickStyle2.xml"/><Relationship Id="rId4" Type="http://schemas.openxmlformats.org/officeDocument/2006/relationships/hyperlink" Target="http://www.cidreview.cidmcorp.com/" TargetMode="Externa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idreview.cidmcorp.com/" TargetMode="External"/><Relationship Id="rId7" Type="http://schemas.openxmlformats.org/officeDocument/2006/relationships/image" Target="../media/image25.png"/><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google.com/url?sa=i&amp;source=images&amp;cd=&amp;cad=rja&amp;docid=clf8QYWQJBwumM&amp;tbnid=pCBAFCqV7JkjOM:&amp;ved=0CAcQjB0wAA&amp;url=http://blog.sparkhire.com/2012/05/23/employee-incentives-raise-productivity/carrot-and-stick-incentive/&amp;ei=YItPUYLJKKjD4APNhYDIDQ&amp;psig=AFQjCNGzVVDV12nDca3oQqqJnW8HEtp0VQ&amp;ust=1364253920712917" TargetMode="External"/><Relationship Id="rId4" Type="http://schemas.openxmlformats.org/officeDocument/2006/relationships/hyperlink" Target="http://www.theamateurconsumer.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cidreview.cidmcorp.com/" TargetMode="External"/><Relationship Id="rId7" Type="http://schemas.openxmlformats.org/officeDocument/2006/relationships/image" Target="../media/image25.png"/><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google.com/url?sa=i&amp;source=images&amp;cd=&amp;cad=rja&amp;docid=clf8QYWQJBwumM&amp;tbnid=pCBAFCqV7JkjOM:&amp;ved=0CAcQjB0wAA&amp;url=http://blog.sparkhire.com/2012/05/23/employee-incentives-raise-productivity/carrot-and-stick-incentive/&amp;ei=YItPUYLJKKjD4APNhYDIDQ&amp;psig=AFQjCNGzVVDV12nDca3oQqqJnW8HEtp0VQ&amp;ust=1364253920712917" TargetMode="External"/><Relationship Id="rId4" Type="http://schemas.openxmlformats.org/officeDocument/2006/relationships/hyperlink" Target="http://www.theamateurconsumer.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hyperlink" Target="http://www.pul.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hyperlink" Target="http://www.pul.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hyperlink" Target="http://www.pul.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hyperlink" Target="http://www.pul.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wmf"/><Relationship Id="rId1" Type="http://schemas.openxmlformats.org/officeDocument/2006/relationships/slideLayout" Target="../slideLayouts/slideLayout2.xml"/><Relationship Id="rId5" Type="http://schemas.openxmlformats.org/officeDocument/2006/relationships/hyperlink" Target="http://josephagibsonlibrary.blogspot.com/" TargetMode="Externa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hyperlink" Target="http://www.nationalschoolofaccountancy.com/" TargetMode="Externa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hyperlink" Target="http://www.redcarpetproperties.in/" TargetMode="External"/><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hyperlink" Target="http://www.gmdistrictscouting.org/" TargetMode="External"/><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hyperlink" Target="http://www.txagtalks.texasfarmbureau.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hyperlink" Target="http://www.txagtalks.texasfarmbureau.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123rf.co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convenienceinnovation.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uardian.co.uk/" TargetMode="External"/><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http://www.convenienceinnovation.com/" TargetMode="Externa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www.presentermedia.com/" TargetMode="External"/><Relationship Id="rId7" Type="http://schemas.openxmlformats.org/officeDocument/2006/relationships/diagramQuickStyle" Target="../diagrams/quickStyle3.xm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8.png"/><Relationship Id="rId4" Type="http://schemas.openxmlformats.org/officeDocument/2006/relationships/hyperlink" Target="http://www.convenienceinnovation.com/" TargetMode="External"/><Relationship Id="rId9" Type="http://schemas.microsoft.com/office/2007/relationships/diagramDrawing" Target="../diagrams/drawing3.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hyperlink" Target="http://www.nextyearagain.blogspot.com/" TargetMode="External"/><Relationship Id="rId7" Type="http://schemas.openxmlformats.org/officeDocument/2006/relationships/diagramLayout" Target="../diagrams/layout4.xm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36.jpeg"/><Relationship Id="rId10" Type="http://schemas.microsoft.com/office/2007/relationships/diagramDrawing" Target="../diagrams/drawing4.xml"/><Relationship Id="rId4" Type="http://schemas.openxmlformats.org/officeDocument/2006/relationships/hyperlink" Target="http://www.convenienceinnovation.com/" TargetMode="External"/><Relationship Id="rId9" Type="http://schemas.openxmlformats.org/officeDocument/2006/relationships/diagramColors" Target="../diagrams/colors4.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hyperlink" Target="http://www.convenienceinnovation.com/" TargetMode="External"/><Relationship Id="rId4" Type="http://schemas.openxmlformats.org/officeDocument/2006/relationships/hyperlink" Target="http://www.23rf.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http://www.investmentpropertycentral.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hyperlink" Target="http://www.investmentpropertycentral.org/" TargetMode="External"/><Relationship Id="rId4" Type="http://schemas.openxmlformats.org/officeDocument/2006/relationships/hyperlink" Target="http://www.americancowboychronicles.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hyperlink" Target="http://www.investmentpropertycentral.org/" TargetMode="External"/><Relationship Id="rId4" Type="http://schemas.openxmlformats.org/officeDocument/2006/relationships/hyperlink" Target="http://www.utah-concealed-carry-permit.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agimpylife.com/" TargetMode="External"/><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hyperlink" Target="http://www.investmentpropertycentral.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avepottstown.com/" TargetMode="External"/><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hyperlink" Target="http://www.investmentpropertycentral.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ww.preferredsalesconcepts.com/" TargetMode="External"/><Relationship Id="rId4" Type="http://schemas.openxmlformats.org/officeDocument/2006/relationships/hyperlink" Target="http://www.gograph.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hyperlink" Target="http://www.investmentpropertycentral.org/" TargetMode="External"/><Relationship Id="rId4" Type="http://schemas.openxmlformats.org/officeDocument/2006/relationships/hyperlink" Target="http://www.txagtalks.texasfarmbureau.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blog.mrren.com/"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makingadifferencetogether.blogspot.com/"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gulottagroup.com/" TargetMode="External"/><Relationship Id="rId2" Type="http://schemas.openxmlformats.org/officeDocument/2006/relationships/hyperlink" Target="mailto:gulottagroup@pa.net" TargetMode="Externa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preferredsalesconcepts.com/" TargetMode="External"/><Relationship Id="rId4" Type="http://schemas.openxmlformats.org/officeDocument/2006/relationships/hyperlink" Target="http://www.cookcountyclerk.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preferredsalesconcepts.com/" TargetMode="External"/><Relationship Id="rId4" Type="http://schemas.openxmlformats.org/officeDocument/2006/relationships/hyperlink" Target="http://www.morgantownwv.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www.preferredsalesconcepts.com/" TargetMode="External"/><Relationship Id="rId4" Type="http://schemas.openxmlformats.org/officeDocument/2006/relationships/hyperlink" Target="http://www.point2.co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preferredsalesconcepts.com/" TargetMode="External"/><Relationship Id="rId3" Type="http://schemas.openxmlformats.org/officeDocument/2006/relationships/hyperlink" Target="http://www.hudhouses.com/" TargetMode="External"/><Relationship Id="rId7" Type="http://schemas.openxmlformats.org/officeDocument/2006/relationships/hyperlink" Target="http://www.npr.org/"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homesteps.com/" TargetMode="External"/><Relationship Id="rId4" Type="http://schemas.openxmlformats.org/officeDocument/2006/relationships/hyperlink" Target="http://www.homepath.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www.preferredsalesconcepts.com/" TargetMode="External"/><Relationship Id="rId4" Type="http://schemas.openxmlformats.org/officeDocument/2006/relationships/hyperlink" Target="http://www.techwhac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bright="26000" contrast="-70000"/>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09601"/>
            <a:ext cx="8305800" cy="2990850"/>
          </a:xfrm>
        </p:spPr>
        <p:txBody>
          <a:bodyPr>
            <a:normAutofit/>
          </a:bodyPr>
          <a:lstStyle/>
          <a:p>
            <a:r>
              <a:rPr lang="en-US" sz="4800" i="1" dirty="0" smtClean="0">
                <a:solidFill>
                  <a:schemeClr val="accent1">
                    <a:lumMod val="75000"/>
                  </a:schemeClr>
                </a:solidFill>
              </a:rPr>
              <a:t>Blighted Properties:</a:t>
            </a:r>
            <a:br>
              <a:rPr lang="en-US" sz="4800" i="1" dirty="0" smtClean="0">
                <a:solidFill>
                  <a:schemeClr val="accent1">
                    <a:lumMod val="75000"/>
                  </a:schemeClr>
                </a:solidFill>
              </a:rPr>
            </a:br>
            <a:r>
              <a:rPr lang="en-US" sz="4800" i="1" dirty="0" smtClean="0">
                <a:solidFill>
                  <a:schemeClr val="accent1">
                    <a:lumMod val="75000"/>
                  </a:schemeClr>
                </a:solidFill>
              </a:rPr>
              <a:t>Choosing the Right Tool For the Job</a:t>
            </a:r>
            <a:endParaRPr lang="en-US" sz="4800" i="1" dirty="0">
              <a:solidFill>
                <a:schemeClr val="accent1">
                  <a:lumMod val="75000"/>
                </a:schemeClr>
              </a:solidFill>
            </a:endParaRPr>
          </a:p>
        </p:txBody>
      </p:sp>
      <p:sp>
        <p:nvSpPr>
          <p:cNvPr id="3" name="Subtitle 2"/>
          <p:cNvSpPr>
            <a:spLocks noGrp="1"/>
          </p:cNvSpPr>
          <p:nvPr>
            <p:ph type="subTitle" idx="1"/>
          </p:nvPr>
        </p:nvSpPr>
        <p:spPr>
          <a:xfrm>
            <a:off x="-2590800" y="5410200"/>
            <a:ext cx="8458200" cy="1600200"/>
          </a:xfrm>
        </p:spPr>
        <p:txBody>
          <a:bodyPr/>
          <a:lstStyle/>
          <a:p>
            <a:r>
              <a:rPr lang="en-US" dirty="0" smtClean="0">
                <a:effectLst>
                  <a:outerShdw blurRad="38100" dist="38100" dir="2700000" algn="tl">
                    <a:srgbClr val="000000">
                      <a:alpha val="43137"/>
                    </a:srgbClr>
                  </a:outerShdw>
                </a:effectLst>
              </a:rPr>
              <a:t>South Central Assembly Workshop</a:t>
            </a:r>
          </a:p>
          <a:p>
            <a:r>
              <a:rPr lang="en-US" dirty="0" smtClean="0">
                <a:effectLst>
                  <a:outerShdw blurRad="38100" dist="38100" dir="2700000" algn="tl">
                    <a:srgbClr val="000000">
                      <a:alpha val="43137"/>
                    </a:srgbClr>
                  </a:outerShdw>
                </a:effectLst>
              </a:rPr>
              <a:t>September 2013</a:t>
            </a:r>
            <a:endParaRPr lang="en-US" dirty="0">
              <a:effectLst>
                <a:outerShdw blurRad="38100" dist="38100" dir="2700000" algn="tl">
                  <a:srgbClr val="000000">
                    <a:alpha val="43137"/>
                  </a:srgbClr>
                </a:outerShdw>
              </a:effectLst>
            </a:endParaRPr>
          </a:p>
        </p:txBody>
      </p:sp>
      <p:sp>
        <p:nvSpPr>
          <p:cNvPr id="5" name="Rectangle 4"/>
          <p:cNvSpPr/>
          <p:nvPr/>
        </p:nvSpPr>
        <p:spPr>
          <a:xfrm>
            <a:off x="6873083" y="6687979"/>
            <a:ext cx="2347117" cy="246221"/>
          </a:xfrm>
          <a:prstGeom prst="rect">
            <a:avLst/>
          </a:prstGeom>
        </p:spPr>
        <p:txBody>
          <a:bodyPr wrap="none">
            <a:spAutoFit/>
          </a:bodyPr>
          <a:lstStyle/>
          <a:p>
            <a:r>
              <a:rPr lang="en-US" sz="1000" dirty="0" smtClean="0"/>
              <a:t>Image Source:  </a:t>
            </a:r>
            <a:r>
              <a:rPr lang="en-US" sz="1000" dirty="0" smtClean="0">
                <a:hlinkClick r:id="rId3"/>
              </a:rPr>
              <a:t>www.parktool.com</a:t>
            </a:r>
            <a:r>
              <a:rPr lang="en-US" sz="1000" dirty="0" smtClean="0"/>
              <a:t> </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images.xpresstags.com/img/lg/T/As-Is-Sale-Tag-TG-0463.gif"/>
          <p:cNvPicPr>
            <a:picLocks noChangeAspect="1" noChangeArrowheads="1"/>
          </p:cNvPicPr>
          <p:nvPr/>
        </p:nvPicPr>
        <p:blipFill>
          <a:blip r:embed="rId2" cstate="print"/>
          <a:srcRect/>
          <a:stretch>
            <a:fillRect/>
          </a:stretch>
        </p:blipFill>
        <p:spPr bwMode="auto">
          <a:xfrm rot="811990">
            <a:off x="6629400" y="3984317"/>
            <a:ext cx="2743200" cy="2743200"/>
          </a:xfrm>
          <a:prstGeom prst="rect">
            <a:avLst/>
          </a:prstGeom>
          <a:noFill/>
        </p:spPr>
      </p:pic>
      <p:sp>
        <p:nvSpPr>
          <p:cNvPr id="2" name="Content Placeholder 1"/>
          <p:cNvSpPr>
            <a:spLocks noGrp="1"/>
          </p:cNvSpPr>
          <p:nvPr>
            <p:ph idx="1"/>
          </p:nvPr>
        </p:nvSpPr>
        <p:spPr>
          <a:xfrm>
            <a:off x="0" y="1143000"/>
            <a:ext cx="9144000" cy="5638800"/>
          </a:xfrm>
        </p:spPr>
        <p:txBody>
          <a:bodyPr>
            <a:normAutofit/>
          </a:bodyPr>
          <a:lstStyle/>
          <a:p>
            <a:pPr algn="ctr">
              <a:buNone/>
            </a:pPr>
            <a:r>
              <a:rPr lang="en-US" sz="2800" b="1" u="sng" dirty="0" smtClean="0">
                <a:effectLst>
                  <a:outerShdw blurRad="38100" dist="38100" dir="2700000" algn="tl">
                    <a:srgbClr val="000000">
                      <a:alpha val="43137"/>
                    </a:srgbClr>
                  </a:outerShdw>
                </a:effectLst>
              </a:rPr>
              <a:t>Determine the As-Is Value of the Property</a:t>
            </a:r>
          </a:p>
          <a:p>
            <a:pPr>
              <a:buSzPct val="96000"/>
              <a:buFont typeface="Arial" pitchFamily="34" charset="0"/>
              <a:buChar char="•"/>
            </a:pPr>
            <a:r>
              <a:rPr lang="en-US" sz="2200" b="1" dirty="0" smtClean="0"/>
              <a:t>Look up assessed value of each property to determine the value of the property “as is.”  The information about the current value of the property is important because it may affect your ability to borrow against the property to undertake repairs.</a:t>
            </a:r>
          </a:p>
          <a:p>
            <a:pPr>
              <a:buSzPct val="96000"/>
              <a:buFont typeface="Arial" pitchFamily="34" charset="0"/>
              <a:buChar char="•"/>
            </a:pPr>
            <a:r>
              <a:rPr lang="en-US" sz="2200" b="1" dirty="0" smtClean="0"/>
              <a:t>If the property has little or no value “as is” except for the value of the land, you will be unable to recoup the cost if you acquire and demolish the property.</a:t>
            </a:r>
          </a:p>
          <a:p>
            <a:pPr>
              <a:buSzPct val="85000"/>
              <a:buNone/>
            </a:pPr>
            <a:endParaRPr lang="en-US" sz="2000" b="1" i="1" dirty="0" smtClean="0"/>
          </a:p>
          <a:p>
            <a:pPr>
              <a:buSzPct val="85000"/>
              <a:buNone/>
            </a:pPr>
            <a:r>
              <a:rPr lang="en-US" sz="2000" b="1" i="1" dirty="0" smtClean="0"/>
              <a:t>       Note:  some assessed values may under- or over-</a:t>
            </a:r>
          </a:p>
          <a:p>
            <a:pPr>
              <a:buSzPct val="85000"/>
              <a:buNone/>
            </a:pPr>
            <a:r>
              <a:rPr lang="en-US" sz="2000" b="1" i="1" dirty="0" smtClean="0"/>
              <a:t>      state property value, so you may have to use your </a:t>
            </a:r>
          </a:p>
          <a:p>
            <a:pPr>
              <a:buSzPct val="85000"/>
              <a:buNone/>
            </a:pPr>
            <a:r>
              <a:rPr lang="en-US" sz="2000" b="1" i="1" dirty="0" smtClean="0"/>
              <a:t>      judgment based on what you know about property </a:t>
            </a:r>
          </a:p>
          <a:p>
            <a:pPr>
              <a:buSzPct val="85000"/>
              <a:buNone/>
            </a:pPr>
            <a:r>
              <a:rPr lang="en-US" sz="2000" b="1" i="1" dirty="0" smtClean="0"/>
              <a:t>     values in the area. </a:t>
            </a:r>
            <a:endParaRPr lang="en-US" sz="2000" b="1" i="1" dirty="0"/>
          </a:p>
        </p:txBody>
      </p:sp>
      <p:sp>
        <p:nvSpPr>
          <p:cNvPr id="6" name="Rectangle 5"/>
          <p:cNvSpPr/>
          <p:nvPr/>
        </p:nvSpPr>
        <p:spPr>
          <a:xfrm>
            <a:off x="0" y="0"/>
            <a:ext cx="9144000" cy="1169551"/>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1</a:t>
            </a:r>
          </a:p>
          <a:p>
            <a:r>
              <a:rPr lang="en-US" sz="3400" b="1" dirty="0" smtClean="0">
                <a:solidFill>
                  <a:schemeClr val="accent1">
                    <a:lumMod val="60000"/>
                    <a:lumOff val="40000"/>
                  </a:schemeClr>
                </a:solidFill>
                <a:effectLst>
                  <a:outerShdw blurRad="38100" dist="38100" dir="2700000" algn="tl">
                    <a:srgbClr val="000000">
                      <a:alpha val="43137"/>
                    </a:srgbClr>
                  </a:outerShdw>
                </a:effectLst>
              </a:rPr>
              <a:t>Assess Nature and Extent of the Problem</a:t>
            </a:r>
          </a:p>
        </p:txBody>
      </p:sp>
      <p:sp>
        <p:nvSpPr>
          <p:cNvPr id="8" name="Rectangle 7"/>
          <p:cNvSpPr/>
          <p:nvPr/>
        </p:nvSpPr>
        <p:spPr>
          <a:xfrm>
            <a:off x="0" y="6657201"/>
            <a:ext cx="2914580" cy="276999"/>
          </a:xfrm>
          <a:prstGeom prst="rect">
            <a:avLst/>
          </a:prstGeom>
        </p:spPr>
        <p:txBody>
          <a:bodyPr wrap="none">
            <a:spAutoFit/>
          </a:bodyPr>
          <a:lstStyle/>
          <a:p>
            <a:r>
              <a:rPr lang="en-US" sz="1200" dirty="0" smtClean="0">
                <a:hlinkClick r:id="rId3"/>
              </a:rPr>
              <a:t>Image Source:  www.xpresstags.com</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to="" calcmode="lin" valueType="num">
                                      <p:cBhvr>
                                        <p:cTn id="12" dur="1" fill="hold"/>
                                        <p:tgtEl>
                                          <p:spTgt spid="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to="" calcmode="lin" valueType="num">
                                      <p:cBhvr>
                                        <p:cTn id="17" dur="1" fill="hold"/>
                                        <p:tgtEl>
                                          <p:spTgt spid="2">
                                            <p:txEl>
                                              <p:pRg st="4" end="4"/>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 to="" calcmode="lin" valueType="num">
                                      <p:cBhvr>
                                        <p:cTn id="20" dur="1" fill="hold"/>
                                        <p:tgtEl>
                                          <p:spTgt spid="2">
                                            <p:txEl>
                                              <p:pRg st="5" end="5"/>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to="" calcmode="lin" valueType="num">
                                      <p:cBhvr>
                                        <p:cTn id="23" dur="1" fill="hold"/>
                                        <p:tgtEl>
                                          <p:spTgt spid="2">
                                            <p:txEl>
                                              <p:pRg st="6" end="6"/>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 to="" calcmode="lin" valueType="num">
                                      <p:cBhvr>
                                        <p:cTn id="26" dur="1" fill="hold"/>
                                        <p:tgtEl>
                                          <p:spTgt spid="2">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preferredsalesconcepts.com/images/AssessTheTeam.jpg"/>
          <p:cNvPicPr>
            <a:picLocks noChangeAspect="1" noChangeArrowheads="1"/>
          </p:cNvPicPr>
          <p:nvPr/>
        </p:nvPicPr>
        <p:blipFill>
          <a:blip r:embed="rId2" cstate="print"/>
          <a:srcRect/>
          <a:stretch>
            <a:fillRect/>
          </a:stretch>
        </p:blipFill>
        <p:spPr bwMode="auto">
          <a:xfrm>
            <a:off x="8382000" y="457200"/>
            <a:ext cx="685800" cy="767687"/>
          </a:xfrm>
          <a:prstGeom prst="rect">
            <a:avLst/>
          </a:prstGeom>
          <a:noFill/>
        </p:spPr>
      </p:pic>
      <p:sp>
        <p:nvSpPr>
          <p:cNvPr id="7" name="Slide Number Placeholder 6"/>
          <p:cNvSpPr>
            <a:spLocks noGrp="1"/>
          </p:cNvSpPr>
          <p:nvPr>
            <p:ph type="sldNum" sz="quarter" idx="12"/>
          </p:nvPr>
        </p:nvSpPr>
        <p:spPr/>
        <p:txBody>
          <a:bodyPr/>
          <a:lstStyle/>
          <a:p>
            <a:fld id="{E984169B-9A00-4D2F-97D1-01DA7DB7AEFF}" type="slidenum">
              <a:rPr lang="en-US" smtClean="0"/>
              <a:pPr/>
              <a:t>11</a:t>
            </a:fld>
            <a:endParaRPr lang="en-US" dirty="0"/>
          </a:p>
        </p:txBody>
      </p:sp>
      <p:sp>
        <p:nvSpPr>
          <p:cNvPr id="6" name="Rectangle 5"/>
          <p:cNvSpPr/>
          <p:nvPr/>
        </p:nvSpPr>
        <p:spPr>
          <a:xfrm rot="16200000">
            <a:off x="6460791" y="3793791"/>
            <a:ext cx="5272597" cy="246221"/>
          </a:xfrm>
          <a:prstGeom prst="rect">
            <a:avLst/>
          </a:prstGeom>
        </p:spPr>
        <p:txBody>
          <a:bodyPr wrap="none">
            <a:spAutoFit/>
          </a:bodyPr>
          <a:lstStyle/>
          <a:p>
            <a:r>
              <a:rPr lang="en-US" sz="1000" dirty="0" smtClean="0"/>
              <a:t>Image Sources:  </a:t>
            </a:r>
            <a:r>
              <a:rPr lang="en-US" sz="1000" dirty="0" smtClean="0">
                <a:hlinkClick r:id="rId3"/>
              </a:rPr>
              <a:t>http://www.techwhack.com</a:t>
            </a:r>
            <a:r>
              <a:rPr lang="en-US" sz="1000" dirty="0" smtClean="0"/>
              <a:t> ; </a:t>
            </a:r>
            <a:r>
              <a:rPr lang="en-US" sz="1000" dirty="0" smtClean="0">
                <a:hlinkClick r:id="rId4"/>
              </a:rPr>
              <a:t>www.preferredsalesconcepts.com</a:t>
            </a:r>
            <a:r>
              <a:rPr lang="en-US" sz="1000" dirty="0" smtClean="0"/>
              <a:t>   </a:t>
            </a:r>
            <a:endParaRPr lang="en-US" sz="1000" dirty="0"/>
          </a:p>
        </p:txBody>
      </p:sp>
      <p:sp>
        <p:nvSpPr>
          <p:cNvPr id="8" name="Rectangle 7"/>
          <p:cNvSpPr/>
          <p:nvPr/>
        </p:nvSpPr>
        <p:spPr>
          <a:xfrm>
            <a:off x="0" y="0"/>
            <a:ext cx="9144000" cy="646331"/>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1 </a:t>
            </a:r>
            <a:r>
              <a:rPr lang="en-US" sz="2800" b="1" dirty="0" smtClean="0">
                <a:solidFill>
                  <a:schemeClr val="accent1">
                    <a:lumMod val="60000"/>
                    <a:lumOff val="40000"/>
                  </a:schemeClr>
                </a:solidFill>
                <a:effectLst>
                  <a:outerShdw blurRad="38100" dist="38100" dir="2700000" algn="tl">
                    <a:srgbClr val="000000">
                      <a:alpha val="43137"/>
                    </a:srgbClr>
                  </a:outerShdw>
                </a:effectLst>
              </a:rPr>
              <a:t>Assess Nature and Extent of the Problem</a:t>
            </a:r>
          </a:p>
        </p:txBody>
      </p:sp>
      <p:sp>
        <p:nvSpPr>
          <p:cNvPr id="9" name="Title 1"/>
          <p:cNvSpPr txBox="1">
            <a:spLocks/>
          </p:cNvSpPr>
          <p:nvPr/>
        </p:nvSpPr>
        <p:spPr>
          <a:xfrm>
            <a:off x="2209800" y="533400"/>
            <a:ext cx="5181600" cy="457200"/>
          </a:xfrm>
          <a:prstGeom prst="rect">
            <a:avLst/>
          </a:prstGeom>
        </p:spPr>
        <p:style>
          <a:lnRef idx="2">
            <a:schemeClr val="accent1"/>
          </a:lnRef>
          <a:fillRef idx="1">
            <a:schemeClr val="lt1"/>
          </a:fillRef>
          <a:effectRef idx="0">
            <a:schemeClr val="accent1"/>
          </a:effectRef>
          <a:fontRef idx="minor">
            <a:schemeClr val="dk1"/>
          </a:fontRef>
        </p:style>
        <p:txBody>
          <a:bodyPr vert="horz" rtlCol="0" anchor="ctr">
            <a:normAutofit lnSpcReduction="1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1"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Collect Data on the Properties</a:t>
            </a:r>
            <a:endParaRPr kumimoji="0" lang="en-US" sz="2600" b="1" i="1"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
        <p:nvSpPr>
          <p:cNvPr id="13" name="Rectangle 12"/>
          <p:cNvSpPr/>
          <p:nvPr/>
        </p:nvSpPr>
        <p:spPr>
          <a:xfrm>
            <a:off x="6172200" y="6424136"/>
            <a:ext cx="3048000" cy="738664"/>
          </a:xfrm>
          <a:prstGeom prst="rect">
            <a:avLst/>
          </a:prstGeom>
        </p:spPr>
        <p:txBody>
          <a:bodyPr wrap="square">
            <a:spAutoFit/>
          </a:bodyPr>
          <a:lstStyle/>
          <a:p>
            <a:r>
              <a:rPr lang="en-US" sz="1400" dirty="0" smtClean="0">
                <a:hlinkClick r:id="rId5"/>
              </a:rPr>
              <a:t>http://www.legis.state.pa.us</a:t>
            </a:r>
          </a:p>
          <a:p>
            <a:r>
              <a:rPr lang="en-US" sz="1400" dirty="0" smtClean="0">
                <a:hlinkClick r:id="rId5"/>
              </a:rPr>
              <a:t>/WU01/LI/LI/CT/PDF/26/26.PDF</a:t>
            </a:r>
            <a:endParaRPr lang="en-US" sz="1400" dirty="0" smtClean="0"/>
          </a:p>
          <a:p>
            <a:r>
              <a:rPr lang="en-US" sz="1400" dirty="0" smtClean="0"/>
              <a:t> </a:t>
            </a:r>
            <a:endParaRPr lang="en-US" sz="1400" dirty="0"/>
          </a:p>
        </p:txBody>
      </p:sp>
      <p:sp>
        <p:nvSpPr>
          <p:cNvPr id="14" name="TextBox 13"/>
          <p:cNvSpPr txBox="1"/>
          <p:nvPr/>
        </p:nvSpPr>
        <p:spPr>
          <a:xfrm>
            <a:off x="6019800" y="6286381"/>
            <a:ext cx="304800" cy="800219"/>
          </a:xfrm>
          <a:prstGeom prst="rect">
            <a:avLst/>
          </a:prstGeom>
          <a:noFill/>
        </p:spPr>
        <p:txBody>
          <a:bodyPr wrap="square" rtlCol="0">
            <a:spAutoFit/>
          </a:bodyPr>
          <a:lstStyle/>
          <a:p>
            <a:r>
              <a:rPr lang="en-US" sz="2800" b="1" dirty="0" smtClean="0">
                <a:solidFill>
                  <a:srgbClr val="FFC000"/>
                </a:solidFill>
              </a:rPr>
              <a:t>*</a:t>
            </a:r>
            <a:r>
              <a:rPr lang="en-US" b="1" dirty="0" smtClean="0">
                <a:solidFill>
                  <a:srgbClr val="FFC000"/>
                </a:solidFill>
              </a:rPr>
              <a:t>  </a:t>
            </a:r>
            <a:endParaRPr lang="en-US" b="1" dirty="0">
              <a:solidFill>
                <a:srgbClr val="FFC000"/>
              </a:solidFill>
            </a:endParaRPr>
          </a:p>
        </p:txBody>
      </p:sp>
      <p:sp>
        <p:nvSpPr>
          <p:cNvPr id="17" name="Rectangle 16"/>
          <p:cNvSpPr/>
          <p:nvPr/>
        </p:nvSpPr>
        <p:spPr>
          <a:xfrm>
            <a:off x="4067249" y="2924249"/>
            <a:ext cx="1009501" cy="10095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12" name="Diagram 11"/>
          <p:cNvGraphicFramePr/>
          <p:nvPr/>
        </p:nvGraphicFramePr>
        <p:xfrm>
          <a:off x="-304800" y="990600"/>
          <a:ext cx="9144000" cy="5715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8" name="Picture 4" descr="http://www.scantron.com/images/outsourcing.png"/>
          <p:cNvPicPr>
            <a:picLocks noChangeAspect="1" noChangeArrowheads="1"/>
          </p:cNvPicPr>
          <p:nvPr/>
        </p:nvPicPr>
        <p:blipFill>
          <a:blip r:embed="rId11" cstate="print"/>
          <a:srcRect/>
          <a:stretch>
            <a:fillRect/>
          </a:stretch>
        </p:blipFill>
        <p:spPr bwMode="auto">
          <a:xfrm>
            <a:off x="-228600" y="4114800"/>
            <a:ext cx="2122713" cy="1600200"/>
          </a:xfrm>
          <a:prstGeom prst="rect">
            <a:avLst/>
          </a:prstGeom>
          <a:noFill/>
        </p:spPr>
      </p:pic>
      <p:sp>
        <p:nvSpPr>
          <p:cNvPr id="21" name="TextBox 20"/>
          <p:cNvSpPr txBox="1"/>
          <p:nvPr/>
        </p:nvSpPr>
        <p:spPr>
          <a:xfrm>
            <a:off x="9601200" y="2209800"/>
            <a:ext cx="304800" cy="369332"/>
          </a:xfrm>
          <a:prstGeom prst="rect">
            <a:avLst/>
          </a:prstGeom>
          <a:noFill/>
        </p:spPr>
        <p:txBody>
          <a:bodyPr wrap="square" rtlCol="0">
            <a:spAutoFit/>
          </a:bodyPr>
          <a:lstStyle/>
          <a:p>
            <a:r>
              <a:rPr lang="en-US" b="1" dirty="0" smtClean="0">
                <a:solidFill>
                  <a:srgbClr val="FFC000"/>
                </a:solidFill>
              </a:rPr>
              <a:t>*</a:t>
            </a:r>
            <a:endParaRPr lang="en-US" b="1" dirty="0">
              <a:solidFill>
                <a:srgbClr val="FFC000"/>
              </a:solidFill>
            </a:endParaRPr>
          </a:p>
        </p:txBody>
      </p:sp>
      <p:sp>
        <p:nvSpPr>
          <p:cNvPr id="15" name="TextBox 14"/>
          <p:cNvSpPr txBox="1"/>
          <p:nvPr/>
        </p:nvSpPr>
        <p:spPr>
          <a:xfrm>
            <a:off x="6400800" y="1714381"/>
            <a:ext cx="304800" cy="800219"/>
          </a:xfrm>
          <a:prstGeom prst="rect">
            <a:avLst/>
          </a:prstGeom>
          <a:noFill/>
        </p:spPr>
        <p:txBody>
          <a:bodyPr wrap="square" rtlCol="0">
            <a:spAutoFit/>
          </a:bodyPr>
          <a:lstStyle/>
          <a:p>
            <a:r>
              <a:rPr lang="en-US" sz="2800" b="1" dirty="0" smtClean="0">
                <a:solidFill>
                  <a:srgbClr val="FFC000"/>
                </a:solidFill>
              </a:rPr>
              <a:t>*</a:t>
            </a:r>
            <a:r>
              <a:rPr lang="en-US" b="1" dirty="0" smtClean="0">
                <a:solidFill>
                  <a:srgbClr val="FFC000"/>
                </a:solidFill>
              </a:rPr>
              <a:t>  </a:t>
            </a:r>
            <a:endParaRPr lang="en-US" b="1" dirty="0">
              <a:solidFill>
                <a:srgbClr val="FFC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895600"/>
            <a:ext cx="9144000" cy="3505200"/>
          </a:xfrm>
        </p:spPr>
        <p:txBody>
          <a:bodyPr>
            <a:normAutofit/>
          </a:bodyPr>
          <a:lstStyle/>
          <a:p>
            <a:pPr>
              <a:buSzPct val="101000"/>
              <a:buFont typeface="Arial" pitchFamily="34" charset="0"/>
              <a:buChar char="•"/>
            </a:pPr>
            <a:r>
              <a:rPr lang="en-US" sz="3600" b="1" dirty="0" smtClean="0"/>
              <a:t>Prevention</a:t>
            </a:r>
          </a:p>
          <a:p>
            <a:pPr>
              <a:buSzPct val="101000"/>
              <a:buFont typeface="Arial" pitchFamily="34" charset="0"/>
              <a:buChar char="•"/>
            </a:pPr>
            <a:r>
              <a:rPr lang="en-US" sz="3600" b="1" dirty="0" smtClean="0"/>
              <a:t>Remediation</a:t>
            </a:r>
          </a:p>
          <a:p>
            <a:pPr>
              <a:buSzPct val="101000"/>
              <a:buFont typeface="Arial" pitchFamily="34" charset="0"/>
              <a:buChar char="•"/>
            </a:pPr>
            <a:r>
              <a:rPr lang="en-US" sz="3600" b="1" dirty="0" smtClean="0"/>
              <a:t>Redevelopment</a:t>
            </a:r>
          </a:p>
          <a:p>
            <a:pPr>
              <a:buNone/>
            </a:pPr>
            <a:r>
              <a:rPr lang="en-US" dirty="0" smtClean="0"/>
              <a:t>   </a:t>
            </a:r>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12</a:t>
            </a:fld>
            <a:endParaRPr lang="en-US" dirty="0"/>
          </a:p>
        </p:txBody>
      </p:sp>
      <p:sp>
        <p:nvSpPr>
          <p:cNvPr id="8" name="Rectangle 7"/>
          <p:cNvSpPr/>
          <p:nvPr/>
        </p:nvSpPr>
        <p:spPr>
          <a:xfrm>
            <a:off x="0" y="0"/>
            <a:ext cx="9144000" cy="1169551"/>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400" b="1" dirty="0" smtClean="0">
                <a:solidFill>
                  <a:schemeClr val="accent1">
                    <a:lumMod val="60000"/>
                    <a:lumOff val="40000"/>
                  </a:schemeClr>
                </a:solidFill>
                <a:effectLst>
                  <a:outerShdw blurRad="38100" dist="38100" dir="2700000" algn="tl">
                    <a:srgbClr val="000000">
                      <a:alpha val="43137"/>
                    </a:srgbClr>
                  </a:outerShdw>
                </a:effectLst>
              </a:rPr>
              <a:t>Identify Goals and Objectives</a:t>
            </a:r>
          </a:p>
        </p:txBody>
      </p:sp>
      <p:pic>
        <p:nvPicPr>
          <p:cNvPr id="1026" name="Picture 2" descr="C:\Users\Candy\AppData\Local\Microsoft\Windows\Temporary Internet Files\Content.IE5\YHKJU1SQ\MC900234461[1].wmf"/>
          <p:cNvPicPr>
            <a:picLocks noChangeAspect="1" noChangeArrowheads="1"/>
          </p:cNvPicPr>
          <p:nvPr/>
        </p:nvPicPr>
        <p:blipFill>
          <a:blip r:embed="rId2" cstate="print"/>
          <a:srcRect/>
          <a:stretch>
            <a:fillRect/>
          </a:stretch>
        </p:blipFill>
        <p:spPr bwMode="auto">
          <a:xfrm>
            <a:off x="5029200" y="1447800"/>
            <a:ext cx="2425574" cy="484604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Candy\AppData\Local\Microsoft\Windows\Temporary Internet Files\Content.IE5\YHKJU1SQ\MC900234461[1].wmf"/>
          <p:cNvPicPr>
            <a:picLocks noChangeAspect="1" noChangeArrowheads="1"/>
          </p:cNvPicPr>
          <p:nvPr/>
        </p:nvPicPr>
        <p:blipFill>
          <a:blip r:embed="rId2" cstate="print"/>
          <a:srcRect/>
          <a:stretch>
            <a:fillRect/>
          </a:stretch>
        </p:blipFill>
        <p:spPr bwMode="auto">
          <a:xfrm>
            <a:off x="8625511" y="30752"/>
            <a:ext cx="442289" cy="883648"/>
          </a:xfrm>
          <a:prstGeom prst="rect">
            <a:avLst/>
          </a:prstGeom>
          <a:noFill/>
        </p:spPr>
      </p:pic>
      <p:sp>
        <p:nvSpPr>
          <p:cNvPr id="3" name="Content Placeholder 2"/>
          <p:cNvSpPr>
            <a:spLocks noGrp="1"/>
          </p:cNvSpPr>
          <p:nvPr>
            <p:ph idx="1"/>
          </p:nvPr>
        </p:nvSpPr>
        <p:spPr>
          <a:xfrm>
            <a:off x="-152400" y="1143000"/>
            <a:ext cx="9296400" cy="7086600"/>
          </a:xfrm>
        </p:spPr>
        <p:txBody>
          <a:bodyPr>
            <a:normAutofit fontScale="40000" lnSpcReduction="20000"/>
          </a:bodyPr>
          <a:lstStyle/>
          <a:p>
            <a:pPr>
              <a:buNone/>
            </a:pPr>
            <a:r>
              <a:rPr lang="en-US" sz="6000" b="1" dirty="0" smtClean="0"/>
              <a:t>    If the number of problem properties is relatively small, you may want to focus on </a:t>
            </a:r>
            <a:r>
              <a:rPr lang="en-US" sz="6000" b="1" i="1" u="sng" dirty="0" smtClean="0"/>
              <a:t>Prevention Strategies </a:t>
            </a:r>
            <a:r>
              <a:rPr lang="en-US" sz="6000" b="1" dirty="0" smtClean="0"/>
              <a:t>:</a:t>
            </a:r>
          </a:p>
          <a:p>
            <a:pPr marL="1028700" indent="285750">
              <a:buNone/>
            </a:pPr>
            <a:endParaRPr lang="en-US" sz="3500" b="1" dirty="0" smtClean="0"/>
          </a:p>
          <a:p>
            <a:pPr marL="1028700" lvl="1" indent="285750">
              <a:buSzPct val="145000"/>
              <a:buFont typeface="Arial" pitchFamily="34" charset="0"/>
              <a:buChar char="•"/>
            </a:pPr>
            <a:r>
              <a:rPr lang="en-US" sz="6000" b="1" dirty="0" smtClean="0"/>
              <a:t>Systematic Code Enforcement</a:t>
            </a:r>
          </a:p>
          <a:p>
            <a:pPr marL="1028700" lvl="1" indent="285750">
              <a:buSzPct val="145000"/>
              <a:buFont typeface="Arial" pitchFamily="34" charset="0"/>
              <a:buChar char="•"/>
            </a:pPr>
            <a:r>
              <a:rPr lang="en-US" sz="6000" b="1" dirty="0" smtClean="0"/>
              <a:t>Rental Licensing and Inspections</a:t>
            </a:r>
          </a:p>
          <a:p>
            <a:pPr marL="1028700" lvl="1" indent="285750">
              <a:buSzPct val="145000"/>
              <a:buFont typeface="Arial" pitchFamily="34" charset="0"/>
              <a:buChar char="•"/>
            </a:pPr>
            <a:r>
              <a:rPr lang="en-US" sz="6000" b="1" dirty="0" smtClean="0"/>
              <a:t>Ticketing Ordinances</a:t>
            </a:r>
          </a:p>
          <a:p>
            <a:pPr marL="1028700" lvl="1" indent="285750">
              <a:buSzPct val="145000"/>
              <a:buFont typeface="Arial" pitchFamily="34" charset="0"/>
              <a:buChar char="•"/>
            </a:pPr>
            <a:r>
              <a:rPr lang="en-US" sz="6000" b="1" dirty="0" smtClean="0"/>
              <a:t>Programs to Incentivize Private Development</a:t>
            </a:r>
          </a:p>
          <a:p>
            <a:pPr marL="1028700" lvl="1" indent="285750">
              <a:buSzPct val="145000"/>
              <a:buFont typeface="Arial" pitchFamily="34" charset="0"/>
              <a:buChar char="•"/>
            </a:pPr>
            <a:r>
              <a:rPr lang="en-US" sz="6000" b="1" dirty="0" smtClean="0"/>
              <a:t>Disqualification of Property Owners at Tax Sales</a:t>
            </a:r>
            <a:endParaRPr lang="en-US" sz="6000" b="1" i="1" dirty="0" smtClean="0"/>
          </a:p>
          <a:p>
            <a:pPr marL="620713" lvl="1">
              <a:buSzPct val="145000"/>
              <a:buNone/>
            </a:pPr>
            <a:endParaRPr lang="en-US" sz="2400" b="1" i="1" dirty="0" smtClean="0"/>
          </a:p>
          <a:p>
            <a:pPr marL="620713" lvl="1">
              <a:buSzPct val="145000"/>
              <a:buNone/>
            </a:pPr>
            <a:endParaRPr lang="en-US" sz="2400" b="1" i="1" dirty="0" smtClean="0"/>
          </a:p>
          <a:p>
            <a:pPr marL="620713" lvl="1">
              <a:buSzPct val="145000"/>
              <a:buNone/>
            </a:pPr>
            <a:r>
              <a:rPr lang="en-US" sz="5000" b="1" i="1" dirty="0" smtClean="0"/>
              <a:t>Note:  For those few blighted properties, assuming they are also       </a:t>
            </a:r>
          </a:p>
          <a:p>
            <a:pPr marL="620713" lvl="1">
              <a:buSzPct val="145000"/>
              <a:buNone/>
            </a:pPr>
            <a:r>
              <a:rPr lang="en-US" sz="5000" b="1" i="1" dirty="0" smtClean="0"/>
              <a:t>          vacant, you may want to consider a more targeted remediation </a:t>
            </a:r>
          </a:p>
          <a:p>
            <a:pPr marL="620713" lvl="1">
              <a:buSzPct val="145000"/>
              <a:buNone/>
            </a:pPr>
            <a:r>
              <a:rPr lang="en-US" sz="5000" b="1" i="1" dirty="0" smtClean="0"/>
              <a:t>          approach such as conservatorship, acquiring the property with </a:t>
            </a:r>
          </a:p>
          <a:p>
            <a:pPr marL="620713" lvl="1">
              <a:buSzPct val="145000"/>
              <a:buNone/>
            </a:pPr>
            <a:r>
              <a:rPr lang="en-US" sz="5000" b="1" i="1" dirty="0" smtClean="0"/>
              <a:t>         Community Development Block Grant funds, or eminent domain </a:t>
            </a:r>
          </a:p>
          <a:p>
            <a:pPr marL="620713" lvl="1">
              <a:buSzPct val="145000"/>
              <a:buNone/>
            </a:pPr>
            <a:r>
              <a:rPr lang="en-US" sz="5000" b="1" i="1" dirty="0" smtClean="0"/>
              <a:t>        through the Redevelopment Authority.</a:t>
            </a:r>
          </a:p>
          <a:p>
            <a:pPr marL="620713" lvl="1">
              <a:buSzPct val="145000"/>
              <a:buNone/>
            </a:pPr>
            <a:endParaRPr lang="en-US" sz="2400" b="1" dirty="0" smtClean="0"/>
          </a:p>
          <a:p>
            <a:pPr marL="620713" lvl="1">
              <a:buSzPct val="145000"/>
              <a:buNone/>
            </a:pPr>
            <a:endParaRPr lang="en-US" sz="2400" b="1" dirty="0" smtClean="0"/>
          </a:p>
          <a:p>
            <a:pPr marL="800100" lvl="1" indent="114300">
              <a:buNone/>
            </a:pPr>
            <a:endParaRPr lang="en-US" sz="3100" b="1" dirty="0" smtClean="0"/>
          </a:p>
          <a:p>
            <a:pPr>
              <a:buNone/>
            </a:pPr>
            <a:r>
              <a:rPr lang="en-US" sz="2600" dirty="0" smtClean="0"/>
              <a:t>  </a:t>
            </a:r>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13</a:t>
            </a:fld>
            <a:endParaRPr lang="en-US" dirty="0"/>
          </a:p>
        </p:txBody>
      </p:sp>
      <p:sp>
        <p:nvSpPr>
          <p:cNvPr id="8" name="Rectangle 7"/>
          <p:cNvSpPr/>
          <p:nvPr/>
        </p:nvSpPr>
        <p:spPr>
          <a:xfrm>
            <a:off x="-76200" y="0"/>
            <a:ext cx="9220200" cy="1107996"/>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000" b="1" dirty="0" smtClean="0">
                <a:solidFill>
                  <a:schemeClr val="accent1">
                    <a:lumMod val="60000"/>
                    <a:lumOff val="40000"/>
                  </a:schemeClr>
                </a:solidFill>
                <a:effectLst>
                  <a:outerShdw blurRad="38100" dist="38100" dir="2700000" algn="tl">
                    <a:srgbClr val="000000">
                      <a:alpha val="43137"/>
                    </a:srgbClr>
                  </a:outerShdw>
                </a:effectLst>
              </a:rPr>
              <a:t>Identify Goals and Objectives: Prevention </a:t>
            </a:r>
          </a:p>
        </p:txBody>
      </p:sp>
      <p:sp>
        <p:nvSpPr>
          <p:cNvPr id="9" name="Rectangle 8"/>
          <p:cNvSpPr/>
          <p:nvPr/>
        </p:nvSpPr>
        <p:spPr>
          <a:xfrm>
            <a:off x="-76200" y="6657201"/>
            <a:ext cx="6118983" cy="276999"/>
          </a:xfrm>
          <a:prstGeom prst="rect">
            <a:avLst/>
          </a:prstGeom>
        </p:spPr>
        <p:txBody>
          <a:bodyPr wrap="none">
            <a:spAutoFit/>
          </a:bodyPr>
          <a:lstStyle/>
          <a:p>
            <a:r>
              <a:rPr lang="en-US" sz="1200" dirty="0" smtClean="0"/>
              <a:t>Image sources:  </a:t>
            </a:r>
            <a:r>
              <a:rPr lang="en-US" sz="1200" dirty="0" smtClean="0">
                <a:hlinkClick r:id="rId3"/>
              </a:rPr>
              <a:t>www.cidreview.cidmcorp.com</a:t>
            </a:r>
            <a:r>
              <a:rPr lang="en-US" sz="1200" dirty="0" smtClean="0"/>
              <a:t>; </a:t>
            </a:r>
            <a:r>
              <a:rPr lang="en-US" sz="1200" dirty="0" smtClean="0">
                <a:hlinkClick r:id="rId4"/>
              </a:rPr>
              <a:t>www.theamateurconsumer.com</a:t>
            </a:r>
            <a:r>
              <a:rPr lang="en-US" sz="1200" dirty="0" smtClean="0"/>
              <a:t> </a:t>
            </a:r>
            <a:endParaRPr lang="en-US" sz="1200" dirty="0"/>
          </a:p>
        </p:txBody>
      </p:sp>
      <p:pic>
        <p:nvPicPr>
          <p:cNvPr id="35843" name="Picture 3" descr="http://theamateurconsumer.com/wp-content/uploads/2013/01/An_ounce_of_Prevention.png"/>
          <p:cNvPicPr>
            <a:picLocks noChangeAspect="1" noChangeArrowheads="1"/>
          </p:cNvPicPr>
          <p:nvPr/>
        </p:nvPicPr>
        <p:blipFill>
          <a:blip r:embed="rId5" cstate="print"/>
          <a:srcRect/>
          <a:stretch>
            <a:fillRect/>
          </a:stretch>
        </p:blipFill>
        <p:spPr bwMode="auto">
          <a:xfrm>
            <a:off x="6248400" y="5181600"/>
            <a:ext cx="2091211" cy="1515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to="" calcmode="lin" valueType="num">
                                      <p:cBhvr>
                                        <p:cTn id="27" dur="1" fill="hold"/>
                                        <p:tgtEl>
                                          <p:spTgt spid="3">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to="" calcmode="lin" valueType="num">
                                      <p:cBhvr>
                                        <p:cTn id="32" dur="1" fill="hold"/>
                                        <p:tgtEl>
                                          <p:spTgt spid="3">
                                            <p:txEl>
                                              <p:pRg st="9" end="9"/>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to="" calcmode="lin" valueType="num">
                                      <p:cBhvr>
                                        <p:cTn id="35" dur="1" fill="hold"/>
                                        <p:tgtEl>
                                          <p:spTgt spid="3">
                                            <p:txEl>
                                              <p:pRg st="10" end="10"/>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 to="" calcmode="lin" valueType="num">
                                      <p:cBhvr>
                                        <p:cTn id="38" dur="1" fill="hold"/>
                                        <p:tgtEl>
                                          <p:spTgt spid="3">
                                            <p:txEl>
                                              <p:pRg st="11" end="11"/>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to="" calcmode="lin" valueType="num">
                                      <p:cBhvr>
                                        <p:cTn id="41" dur="1" fill="hold"/>
                                        <p:tgtEl>
                                          <p:spTgt spid="3">
                                            <p:txEl>
                                              <p:pRg st="12" end="12"/>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 to="" calcmode="lin" valueType="num">
                                      <p:cBhvr>
                                        <p:cTn id="44" dur="1" fill="hold"/>
                                        <p:tgtEl>
                                          <p:spTgt spid="3">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s://encrypted-tbn1.gstatic.com/images?q=tbn:ANd9GcQuNsLjmbkthXkp5blUggA1Hm_N07bw-WfFR88ZNHbsE_pVhwn6QA"/>
          <p:cNvPicPr>
            <a:picLocks noChangeAspect="1" noChangeArrowheads="1"/>
          </p:cNvPicPr>
          <p:nvPr/>
        </p:nvPicPr>
        <p:blipFill>
          <a:blip r:embed="rId2" cstate="print"/>
          <a:srcRect/>
          <a:stretch>
            <a:fillRect/>
          </a:stretch>
        </p:blipFill>
        <p:spPr bwMode="auto">
          <a:xfrm>
            <a:off x="8077200" y="3944302"/>
            <a:ext cx="1066800" cy="1193483"/>
          </a:xfrm>
          <a:prstGeom prst="rect">
            <a:avLst/>
          </a:prstGeom>
          <a:noFill/>
        </p:spPr>
      </p:pic>
      <p:pic>
        <p:nvPicPr>
          <p:cNvPr id="10" name="Picture 2" descr="C:\Users\Candy\AppData\Local\Microsoft\Windows\Temporary Internet Files\Content.IE5\YHKJU1SQ\MC900234461[1].wmf"/>
          <p:cNvPicPr>
            <a:picLocks noChangeAspect="1" noChangeArrowheads="1"/>
          </p:cNvPicPr>
          <p:nvPr/>
        </p:nvPicPr>
        <p:blipFill>
          <a:blip r:embed="rId3" cstate="print"/>
          <a:srcRect/>
          <a:stretch>
            <a:fillRect/>
          </a:stretch>
        </p:blipFill>
        <p:spPr bwMode="auto">
          <a:xfrm>
            <a:off x="8625511" y="30752"/>
            <a:ext cx="442289" cy="883648"/>
          </a:xfrm>
          <a:prstGeom prst="rect">
            <a:avLst/>
          </a:prstGeom>
          <a:noFill/>
        </p:spPr>
      </p:pic>
      <p:sp>
        <p:nvSpPr>
          <p:cNvPr id="3" name="Content Placeholder 2"/>
          <p:cNvSpPr>
            <a:spLocks noGrp="1"/>
          </p:cNvSpPr>
          <p:nvPr>
            <p:ph idx="1"/>
          </p:nvPr>
        </p:nvSpPr>
        <p:spPr>
          <a:xfrm>
            <a:off x="-152400" y="1143000"/>
            <a:ext cx="9296400" cy="7086600"/>
          </a:xfrm>
        </p:spPr>
        <p:txBody>
          <a:bodyPr>
            <a:normAutofit/>
          </a:bodyPr>
          <a:lstStyle/>
          <a:p>
            <a:pPr>
              <a:buNone/>
            </a:pPr>
            <a:r>
              <a:rPr lang="en-US" sz="6000" b="1" dirty="0" smtClean="0"/>
              <a:t>    </a:t>
            </a:r>
            <a:endParaRPr lang="en-US" sz="2400" b="1" dirty="0" smtClean="0"/>
          </a:p>
          <a:p>
            <a:pPr marL="620713" lvl="1">
              <a:buSzPct val="145000"/>
              <a:buNone/>
            </a:pPr>
            <a:endParaRPr lang="en-US" sz="2400" b="1" dirty="0" smtClean="0"/>
          </a:p>
          <a:p>
            <a:pPr marL="800100" lvl="1" indent="114300">
              <a:buNone/>
            </a:pPr>
            <a:endParaRPr lang="en-US" sz="3100" b="1" dirty="0" smtClean="0"/>
          </a:p>
          <a:p>
            <a:pPr>
              <a:buNone/>
            </a:pPr>
            <a:r>
              <a:rPr lang="en-US" sz="2600" dirty="0" smtClean="0"/>
              <a:t>  </a:t>
            </a:r>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14</a:t>
            </a:fld>
            <a:endParaRPr lang="en-US" dirty="0"/>
          </a:p>
        </p:txBody>
      </p:sp>
      <p:sp>
        <p:nvSpPr>
          <p:cNvPr id="8" name="Rectangle 7"/>
          <p:cNvSpPr/>
          <p:nvPr/>
        </p:nvSpPr>
        <p:spPr>
          <a:xfrm>
            <a:off x="-76200" y="0"/>
            <a:ext cx="9220200" cy="1107996"/>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000" b="1" dirty="0" smtClean="0">
                <a:solidFill>
                  <a:schemeClr val="accent1">
                    <a:lumMod val="60000"/>
                    <a:lumOff val="40000"/>
                  </a:schemeClr>
                </a:solidFill>
                <a:effectLst>
                  <a:outerShdw blurRad="38100" dist="38100" dir="2700000" algn="tl">
                    <a:srgbClr val="000000">
                      <a:alpha val="43137"/>
                    </a:srgbClr>
                  </a:outerShdw>
                </a:effectLst>
              </a:rPr>
              <a:t>Identify Goals and Objectives: Prevention </a:t>
            </a:r>
          </a:p>
        </p:txBody>
      </p:sp>
      <p:sp>
        <p:nvSpPr>
          <p:cNvPr id="9" name="Rectangle 8"/>
          <p:cNvSpPr/>
          <p:nvPr/>
        </p:nvSpPr>
        <p:spPr>
          <a:xfrm>
            <a:off x="-76200" y="6657201"/>
            <a:ext cx="7816563" cy="276999"/>
          </a:xfrm>
          <a:prstGeom prst="rect">
            <a:avLst/>
          </a:prstGeom>
        </p:spPr>
        <p:txBody>
          <a:bodyPr wrap="none">
            <a:spAutoFit/>
          </a:bodyPr>
          <a:lstStyle/>
          <a:p>
            <a:r>
              <a:rPr lang="en-US" sz="1200" dirty="0" smtClean="0"/>
              <a:t>Image sources:  </a:t>
            </a:r>
            <a:r>
              <a:rPr lang="en-US" sz="1200" dirty="0" smtClean="0">
                <a:hlinkClick r:id="rId4"/>
              </a:rPr>
              <a:t>www.cidreview.cidmcorp.com</a:t>
            </a:r>
            <a:r>
              <a:rPr lang="en-US" sz="1200" dirty="0" smtClean="0"/>
              <a:t>; </a:t>
            </a:r>
            <a:r>
              <a:rPr lang="en-US" sz="1200" dirty="0" smtClean="0">
                <a:hlinkClick r:id="rId5"/>
              </a:rPr>
              <a:t>www.theamateurconsumer.com</a:t>
            </a:r>
            <a:r>
              <a:rPr lang="en-US" sz="1200" dirty="0" smtClean="0"/>
              <a:t>;</a:t>
            </a:r>
            <a:r>
              <a:rPr lang="en-US" sz="1200" dirty="0" smtClean="0">
                <a:hlinkClick r:id="rId6"/>
              </a:rPr>
              <a:t> www.oriskanyfd.com</a:t>
            </a:r>
            <a:r>
              <a:rPr lang="en-US" sz="1200" dirty="0" smtClean="0"/>
              <a:t>  </a:t>
            </a:r>
            <a:endParaRPr lang="en-US" sz="1200" dirty="0"/>
          </a:p>
        </p:txBody>
      </p:sp>
      <p:pic>
        <p:nvPicPr>
          <p:cNvPr id="35843" name="Picture 3" descr="http://theamateurconsumer.com/wp-content/uploads/2013/01/An_ounce_of_Prevention.png"/>
          <p:cNvPicPr>
            <a:picLocks noChangeAspect="1" noChangeArrowheads="1"/>
          </p:cNvPicPr>
          <p:nvPr/>
        </p:nvPicPr>
        <p:blipFill>
          <a:blip r:embed="rId7" cstate="print"/>
          <a:srcRect/>
          <a:stretch>
            <a:fillRect/>
          </a:stretch>
        </p:blipFill>
        <p:spPr bwMode="auto">
          <a:xfrm>
            <a:off x="228600" y="1055583"/>
            <a:ext cx="1066800" cy="773217"/>
          </a:xfrm>
          <a:prstGeom prst="rect">
            <a:avLst/>
          </a:prstGeom>
          <a:noFill/>
        </p:spPr>
      </p:pic>
      <p:sp>
        <p:nvSpPr>
          <p:cNvPr id="11" name="Title 1"/>
          <p:cNvSpPr>
            <a:spLocks noGrp="1"/>
          </p:cNvSpPr>
          <p:nvPr>
            <p:ph type="title"/>
          </p:nvPr>
        </p:nvSpPr>
        <p:spPr>
          <a:xfrm>
            <a:off x="457200" y="1066800"/>
            <a:ext cx="8229600" cy="838200"/>
          </a:xfrm>
        </p:spPr>
        <p:txBody>
          <a:bodyPr>
            <a:normAutofit/>
          </a:bodyPr>
          <a:lstStyle/>
          <a:p>
            <a:pPr algn="ctr"/>
            <a:r>
              <a:rPr lang="en-US" sz="2800" b="1" i="1" dirty="0" smtClean="0">
                <a:solidFill>
                  <a:schemeClr val="tx1"/>
                </a:solidFill>
              </a:rPr>
              <a:t>Systematic Code Enforcement</a:t>
            </a:r>
            <a:endParaRPr lang="en-US" sz="2800" b="1" i="1" dirty="0">
              <a:solidFill>
                <a:schemeClr val="tx1"/>
              </a:solidFill>
            </a:endParaRPr>
          </a:p>
        </p:txBody>
      </p:sp>
      <p:sp>
        <p:nvSpPr>
          <p:cNvPr id="13" name="Content Placeholder 1"/>
          <p:cNvSpPr txBox="1">
            <a:spLocks/>
          </p:cNvSpPr>
          <p:nvPr/>
        </p:nvSpPr>
        <p:spPr>
          <a:xfrm>
            <a:off x="-228600" y="1752600"/>
            <a:ext cx="9220200" cy="5029200"/>
          </a:xfrm>
          <a:prstGeom prst="rect">
            <a:avLst/>
          </a:prstGeom>
        </p:spPr>
        <p:txBody>
          <a:bodyPr vert="horz">
            <a:normAutofit/>
          </a:bodyPr>
          <a:lstStyle/>
          <a:p>
            <a:pPr marR="0" lvl="1" indent="-285750" algn="l" defTabSz="914400" rtl="0" eaLnBrk="1" fontAlgn="auto" latinLnBrk="0" hangingPunct="1">
              <a:lnSpc>
                <a:spcPct val="100000"/>
              </a:lnSpc>
              <a:spcBef>
                <a:spcPts val="324"/>
              </a:spcBef>
              <a:spcAft>
                <a:spcPts val="0"/>
              </a:spcAft>
              <a:buClr>
                <a:schemeClr val="accent1"/>
              </a:buClr>
              <a:buSzTx/>
              <a:buFont typeface="Arial" pitchFamily="34" charset="0"/>
              <a:buChar char="•"/>
              <a:tabLst/>
              <a:defRPr/>
            </a:pPr>
            <a:r>
              <a:rPr kumimoji="0" lang="en-US" sz="2200" b="1" i="1" u="sng" strike="noStrike" kern="1200" cap="none" spc="0" normalizeH="0" baseline="0" noProof="0" dirty="0" smtClean="0">
                <a:ln>
                  <a:noFill/>
                </a:ln>
                <a:solidFill>
                  <a:schemeClr val="tx1"/>
                </a:solidFill>
                <a:effectLst/>
                <a:uLnTx/>
                <a:uFillTx/>
                <a:latin typeface="+mn-lt"/>
                <a:ea typeface="+mn-ea"/>
                <a:cs typeface="+mn-cs"/>
              </a:rPr>
              <a:t>Proactive vs. Reactive</a:t>
            </a:r>
            <a:r>
              <a:rPr kumimoji="0" lang="en-US" sz="2200" b="1" i="1" u="none" strike="noStrike" kern="1200" cap="none" spc="0" normalizeH="0" baseline="0" noProof="0" dirty="0" smtClean="0">
                <a:ln>
                  <a:noFill/>
                </a:ln>
                <a:solidFill>
                  <a:schemeClr val="tx1"/>
                </a:solidFill>
                <a:effectLst/>
                <a:uLnTx/>
                <a:uFillTx/>
                <a:latin typeface="+mn-lt"/>
                <a:ea typeface="+mn-ea"/>
                <a:cs typeface="+mn-cs"/>
              </a:rPr>
              <a:t>:</a:t>
            </a:r>
            <a:r>
              <a:rPr kumimoji="0" lang="en-US" sz="2200" b="1" i="0" u="none" strike="noStrike" kern="1200" cap="none" spc="0" normalizeH="0" noProof="0" dirty="0" smtClean="0">
                <a:ln>
                  <a:noFill/>
                </a:ln>
                <a:solidFill>
                  <a:schemeClr val="tx1"/>
                </a:solidFill>
                <a:effectLst/>
                <a:uLnTx/>
                <a:uFillTx/>
                <a:latin typeface="+mn-lt"/>
                <a:ea typeface="+mn-ea"/>
                <a:cs typeface="+mn-cs"/>
              </a:rPr>
              <a:t>  </a:t>
            </a:r>
            <a:r>
              <a:rPr lang="en-US" sz="2200" b="1" dirty="0" smtClean="0"/>
              <a:t>r</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egular sweeps of areas of the municipality, (at least </a:t>
            </a:r>
            <a:r>
              <a:rPr lang="en-US" sz="2200" b="1" dirty="0" smtClean="0"/>
              <a:t>twice</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 a year) rather than on a complaint basis only</a:t>
            </a:r>
          </a:p>
          <a:p>
            <a:pPr lvl="1" indent="-285750">
              <a:spcBef>
                <a:spcPts val="324"/>
              </a:spcBef>
              <a:buClr>
                <a:schemeClr val="accent1"/>
              </a:buClr>
              <a:buFont typeface="Arial" pitchFamily="34" charset="0"/>
              <a:buChar char="•"/>
            </a:pPr>
            <a:r>
              <a:rPr lang="en-US" sz="2200" b="1" i="1" u="sng" dirty="0" smtClean="0"/>
              <a:t>E</a:t>
            </a:r>
            <a:r>
              <a:rPr kumimoji="0" lang="en-US" sz="2200" b="1" i="1" u="sng" strike="noStrike" kern="1200" cap="none" spc="0" normalizeH="0" baseline="0" noProof="0" dirty="0" smtClean="0">
                <a:ln>
                  <a:noFill/>
                </a:ln>
                <a:solidFill>
                  <a:schemeClr val="tx1"/>
                </a:solidFill>
                <a:effectLst/>
                <a:uLnTx/>
                <a:uFillTx/>
                <a:latin typeface="+mn-lt"/>
                <a:ea typeface="+mn-ea"/>
                <a:cs typeface="+mn-cs"/>
              </a:rPr>
              <a:t>xterior Inspection</a:t>
            </a:r>
            <a:r>
              <a:rPr kumimoji="0" lang="en-US" sz="2200" b="1" i="1" strike="noStrike" kern="1200" cap="none" spc="0" normalizeH="0" baseline="0" noProof="0" dirty="0" smtClean="0">
                <a:ln>
                  <a:noFill/>
                </a:ln>
                <a:solidFill>
                  <a:schemeClr val="tx1"/>
                </a:solidFill>
                <a:effectLst/>
                <a:uLnTx/>
                <a:uFillTx/>
                <a:latin typeface="+mn-lt"/>
                <a:ea typeface="+mn-ea"/>
                <a:cs typeface="+mn-cs"/>
              </a:rPr>
              <a:t> </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of buildings and parcels only (usually); however</a:t>
            </a:r>
            <a:r>
              <a:rPr lang="en-US" sz="2200" b="1" dirty="0" smtClean="0"/>
              <a:t>, this may trigger an interior inspection, as a structural condition may be visible from the outside</a:t>
            </a:r>
          </a:p>
          <a:p>
            <a:pPr lvl="1" indent="-285750">
              <a:spcBef>
                <a:spcPts val="324"/>
              </a:spcBef>
              <a:buClr>
                <a:schemeClr val="accent1"/>
              </a:buClr>
              <a:buFont typeface="Arial" pitchFamily="34" charset="0"/>
              <a:buChar char="•"/>
            </a:pPr>
            <a:r>
              <a:rPr lang="en-US" sz="2200" b="1" i="1" u="sng" dirty="0" smtClean="0"/>
              <a:t>Effectively Remediates Unsightly Conditions </a:t>
            </a:r>
            <a:r>
              <a:rPr lang="en-US" sz="2200" b="1" dirty="0" smtClean="0"/>
              <a:t>such as high weeds and grass, trash, abandoned vehicles/appliances/ furniture</a:t>
            </a:r>
          </a:p>
          <a:p>
            <a:pPr lvl="1" indent="-285750">
              <a:spcBef>
                <a:spcPts val="324"/>
              </a:spcBef>
              <a:buClr>
                <a:schemeClr val="accent1"/>
              </a:buClr>
              <a:buFont typeface="Arial" pitchFamily="34" charset="0"/>
              <a:buChar char="•"/>
            </a:pPr>
            <a:r>
              <a:rPr lang="en-US" sz="2200" b="1" i="1" u="sng" dirty="0" smtClean="0"/>
              <a:t>Requires Additional Staff</a:t>
            </a:r>
            <a:r>
              <a:rPr lang="en-US" sz="2200" b="1" dirty="0" smtClean="0"/>
              <a:t>, but complements other neighborhood investments such as curb and sidewalk repairs, owner occupied housing rehabilitation program, and home-ownership programs</a:t>
            </a:r>
          </a:p>
          <a:p>
            <a:pPr lvl="1" indent="-285750">
              <a:spcBef>
                <a:spcPts val="324"/>
              </a:spcBef>
              <a:buClr>
                <a:schemeClr val="accent1"/>
              </a:buClr>
              <a:buFont typeface="Arial" pitchFamily="34" charset="0"/>
              <a:buChar cha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to="" calcmode="lin" valueType="num">
                                      <p:cBhvr>
                                        <p:cTn id="7" dur="1" fill="hold"/>
                                        <p:tgtEl>
                                          <p:spTgt spid="1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to="" calcmode="lin" valueType="num">
                                      <p:cBhvr>
                                        <p:cTn id="12" dur="1" fill="hold"/>
                                        <p:tgtEl>
                                          <p:spTgt spid="1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to="" calcmode="lin" valueType="num">
                                      <p:cBhvr>
                                        <p:cTn id="17" dur="1" fill="hold"/>
                                        <p:tgtEl>
                                          <p:spTgt spid="1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to="" calcmode="lin" valueType="num">
                                      <p:cBhvr>
                                        <p:cTn id="22" dur="1" fill="hold"/>
                                        <p:tgtEl>
                                          <p:spTgt spid="1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encrypted-tbn3.gstatic.com/images?q=tbn:ANd9GcQ1BkhTBgt9lOg5lQR5pYMfi9KOyLdDn6jbqKo87g8G35NV0yK6KA"/>
          <p:cNvPicPr>
            <a:picLocks noChangeAspect="1" noChangeArrowheads="1"/>
          </p:cNvPicPr>
          <p:nvPr/>
        </p:nvPicPr>
        <p:blipFill>
          <a:blip r:embed="rId2" cstate="print"/>
          <a:srcRect/>
          <a:stretch>
            <a:fillRect/>
          </a:stretch>
        </p:blipFill>
        <p:spPr bwMode="auto">
          <a:xfrm>
            <a:off x="4495800" y="4953000"/>
            <a:ext cx="2857500" cy="1905000"/>
          </a:xfrm>
          <a:prstGeom prst="rect">
            <a:avLst/>
          </a:prstGeom>
          <a:noFill/>
        </p:spPr>
      </p:pic>
      <p:pic>
        <p:nvPicPr>
          <p:cNvPr id="10" name="Picture 2" descr="C:\Users\Candy\AppData\Local\Microsoft\Windows\Temporary Internet Files\Content.IE5\YHKJU1SQ\MC900234461[1].wmf"/>
          <p:cNvPicPr>
            <a:picLocks noChangeAspect="1" noChangeArrowheads="1"/>
          </p:cNvPicPr>
          <p:nvPr/>
        </p:nvPicPr>
        <p:blipFill>
          <a:blip r:embed="rId3" cstate="print"/>
          <a:srcRect/>
          <a:stretch>
            <a:fillRect/>
          </a:stretch>
        </p:blipFill>
        <p:spPr bwMode="auto">
          <a:xfrm>
            <a:off x="8625511" y="30752"/>
            <a:ext cx="442289" cy="883648"/>
          </a:xfrm>
          <a:prstGeom prst="rect">
            <a:avLst/>
          </a:prstGeom>
          <a:noFill/>
        </p:spPr>
      </p:pic>
      <p:sp>
        <p:nvSpPr>
          <p:cNvPr id="3" name="Content Placeholder 2"/>
          <p:cNvSpPr>
            <a:spLocks noGrp="1"/>
          </p:cNvSpPr>
          <p:nvPr>
            <p:ph idx="1"/>
          </p:nvPr>
        </p:nvSpPr>
        <p:spPr>
          <a:xfrm>
            <a:off x="-381000" y="685800"/>
            <a:ext cx="9525000" cy="5943600"/>
          </a:xfrm>
        </p:spPr>
        <p:txBody>
          <a:bodyPr>
            <a:normAutofit fontScale="92500" lnSpcReduction="20000"/>
          </a:bodyPr>
          <a:lstStyle/>
          <a:p>
            <a:pPr>
              <a:buNone/>
            </a:pPr>
            <a:r>
              <a:rPr lang="en-US" sz="6000" b="1" dirty="0" smtClean="0"/>
              <a:t>    </a:t>
            </a:r>
            <a:endParaRPr lang="en-US" sz="2400" b="1" dirty="0" smtClean="0"/>
          </a:p>
          <a:p>
            <a:pPr marL="620713" lvl="1">
              <a:buSzPct val="145000"/>
              <a:buNone/>
            </a:pPr>
            <a:endParaRPr lang="en-US" sz="2400" b="1" dirty="0" smtClean="0"/>
          </a:p>
          <a:p>
            <a:pPr lvl="1">
              <a:buFont typeface="Arial" pitchFamily="34" charset="0"/>
              <a:buChar char="•"/>
            </a:pPr>
            <a:r>
              <a:rPr lang="en-US" sz="2600" b="1" i="1" u="sng" dirty="0" smtClean="0"/>
              <a:t>Usually Requires Registration </a:t>
            </a:r>
            <a:r>
              <a:rPr lang="en-US" sz="2600" b="1" dirty="0" smtClean="0"/>
              <a:t>of each rental unit, occupants’ names, and landlord contact information</a:t>
            </a:r>
          </a:p>
          <a:p>
            <a:pPr lvl="1">
              <a:buFont typeface="Arial" pitchFamily="34" charset="0"/>
              <a:buChar char="•"/>
            </a:pPr>
            <a:r>
              <a:rPr lang="en-US" sz="2600" b="1" i="1" u="sng" dirty="0" smtClean="0"/>
              <a:t>License Can be Denied </a:t>
            </a:r>
            <a:r>
              <a:rPr lang="en-US" sz="2600" b="1" dirty="0" smtClean="0"/>
              <a:t>if community has implemented   </a:t>
            </a:r>
            <a:r>
              <a:rPr lang="en-US" sz="2600" b="1" i="1" dirty="0" smtClean="0"/>
              <a:t>Act 90 </a:t>
            </a:r>
            <a:r>
              <a:rPr lang="en-US" sz="2600" b="1" dirty="0" smtClean="0"/>
              <a:t>of 2010 </a:t>
            </a:r>
          </a:p>
          <a:p>
            <a:pPr lvl="1">
              <a:buFont typeface="Arial" pitchFamily="34" charset="0"/>
              <a:buChar char="•"/>
            </a:pPr>
            <a:r>
              <a:rPr lang="en-US" sz="2600" b="1" i="1" u="sng" dirty="0" smtClean="0"/>
              <a:t>Ordinance Can be Enacted</a:t>
            </a:r>
            <a:r>
              <a:rPr lang="en-US" sz="2600" b="1" dirty="0" smtClean="0"/>
              <a:t> requiring absentee owners to provide contact information for a local manager or realtor</a:t>
            </a:r>
          </a:p>
          <a:p>
            <a:pPr lvl="1">
              <a:buFont typeface="Arial" pitchFamily="34" charset="0"/>
              <a:buChar char="•"/>
            </a:pPr>
            <a:r>
              <a:rPr lang="en-US" sz="2600" b="1" i="1" u="sng" dirty="0" smtClean="0"/>
              <a:t>Inspection Timeframe</a:t>
            </a:r>
            <a:r>
              <a:rPr lang="en-US" sz="2600" b="1" dirty="0" smtClean="0"/>
              <a:t>: can be on annual basis but, usually no less than once every three years</a:t>
            </a:r>
          </a:p>
          <a:p>
            <a:pPr lvl="1">
              <a:buFont typeface="Arial" pitchFamily="34" charset="0"/>
              <a:buChar char="•"/>
            </a:pPr>
            <a:r>
              <a:rPr lang="en-US" sz="2600" b="1" i="1" u="sng" dirty="0" smtClean="0"/>
              <a:t>Contracting Out Inspections</a:t>
            </a:r>
            <a:r>
              <a:rPr lang="en-US" sz="2600" b="1" i="1" dirty="0" smtClean="0"/>
              <a:t>;  </a:t>
            </a:r>
            <a:r>
              <a:rPr lang="en-US" sz="2600" b="1" dirty="0" smtClean="0"/>
              <a:t>fee charged  inspections can cover this cost (To avoid litigation, be sure the fee never exceeds the actual cost of the registration and inspection program.)</a:t>
            </a:r>
          </a:p>
          <a:p>
            <a:pPr lvl="1"/>
            <a:endParaRPr lang="en-US" sz="2400" b="1" dirty="0" smtClean="0"/>
          </a:p>
          <a:p>
            <a:pPr marL="800100" lvl="1" indent="114300">
              <a:buNone/>
            </a:pPr>
            <a:endParaRPr lang="en-US" sz="3100" b="1" dirty="0" smtClean="0"/>
          </a:p>
          <a:p>
            <a:pPr>
              <a:buNone/>
            </a:pPr>
            <a:r>
              <a:rPr lang="en-US" sz="2600" dirty="0" smtClean="0"/>
              <a:t>  </a:t>
            </a:r>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15</a:t>
            </a:fld>
            <a:endParaRPr lang="en-US" dirty="0"/>
          </a:p>
        </p:txBody>
      </p:sp>
      <p:sp>
        <p:nvSpPr>
          <p:cNvPr id="8" name="Rectangle 7"/>
          <p:cNvSpPr/>
          <p:nvPr/>
        </p:nvSpPr>
        <p:spPr>
          <a:xfrm>
            <a:off x="-76200" y="0"/>
            <a:ext cx="9220200" cy="1107996"/>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000" b="1" dirty="0" smtClean="0">
                <a:solidFill>
                  <a:schemeClr val="accent1">
                    <a:lumMod val="60000"/>
                    <a:lumOff val="40000"/>
                  </a:schemeClr>
                </a:solidFill>
                <a:effectLst>
                  <a:outerShdw blurRad="38100" dist="38100" dir="2700000" algn="tl">
                    <a:srgbClr val="000000">
                      <a:alpha val="43137"/>
                    </a:srgbClr>
                  </a:outerShdw>
                </a:effectLst>
              </a:rPr>
              <a:t>Identify Goals and Objectives: Prevention </a:t>
            </a:r>
          </a:p>
        </p:txBody>
      </p:sp>
      <p:sp>
        <p:nvSpPr>
          <p:cNvPr id="9" name="Rectangle 8"/>
          <p:cNvSpPr/>
          <p:nvPr/>
        </p:nvSpPr>
        <p:spPr>
          <a:xfrm>
            <a:off x="-76200" y="6657201"/>
            <a:ext cx="7529625" cy="276999"/>
          </a:xfrm>
          <a:prstGeom prst="rect">
            <a:avLst/>
          </a:prstGeom>
        </p:spPr>
        <p:txBody>
          <a:bodyPr wrap="none">
            <a:spAutoFit/>
          </a:bodyPr>
          <a:lstStyle/>
          <a:p>
            <a:r>
              <a:rPr lang="en-US" sz="1200" dirty="0" smtClean="0"/>
              <a:t>Image sources:  </a:t>
            </a:r>
            <a:r>
              <a:rPr lang="en-US" sz="1200" dirty="0" smtClean="0">
                <a:hlinkClick r:id="rId4"/>
              </a:rPr>
              <a:t>www.cidreview.cidmcorp.com</a:t>
            </a:r>
            <a:r>
              <a:rPr lang="en-US" sz="1200" dirty="0" smtClean="0"/>
              <a:t>; </a:t>
            </a:r>
            <a:r>
              <a:rPr lang="en-US" sz="1200" dirty="0" smtClean="0">
                <a:hlinkClick r:id="rId5"/>
              </a:rPr>
              <a:t>www.theamateurconsumer.com</a:t>
            </a:r>
            <a:r>
              <a:rPr lang="en-US" sz="1200" dirty="0" smtClean="0"/>
              <a:t>; </a:t>
            </a:r>
            <a:r>
              <a:rPr lang="en-US" sz="1200" dirty="0" smtClean="0">
                <a:hlinkClick r:id="rId6"/>
              </a:rPr>
              <a:t>duplexchick.com</a:t>
            </a:r>
            <a:r>
              <a:rPr lang="en-US" sz="1200" dirty="0" smtClean="0"/>
              <a:t>  </a:t>
            </a:r>
            <a:endParaRPr lang="en-US" sz="1200" dirty="0"/>
          </a:p>
        </p:txBody>
      </p:sp>
      <p:pic>
        <p:nvPicPr>
          <p:cNvPr id="35843" name="Picture 3" descr="http://theamateurconsumer.com/wp-content/uploads/2013/01/An_ounce_of_Prevention.png"/>
          <p:cNvPicPr>
            <a:picLocks noChangeAspect="1" noChangeArrowheads="1"/>
          </p:cNvPicPr>
          <p:nvPr/>
        </p:nvPicPr>
        <p:blipFill>
          <a:blip r:embed="rId7" cstate="print"/>
          <a:srcRect/>
          <a:stretch>
            <a:fillRect/>
          </a:stretch>
        </p:blipFill>
        <p:spPr bwMode="auto">
          <a:xfrm>
            <a:off x="7772400" y="1066800"/>
            <a:ext cx="1066800" cy="773217"/>
          </a:xfrm>
          <a:prstGeom prst="rect">
            <a:avLst/>
          </a:prstGeom>
          <a:noFill/>
        </p:spPr>
      </p:pic>
      <p:sp>
        <p:nvSpPr>
          <p:cNvPr id="11" name="Title 1"/>
          <p:cNvSpPr>
            <a:spLocks noGrp="1"/>
          </p:cNvSpPr>
          <p:nvPr>
            <p:ph type="title"/>
          </p:nvPr>
        </p:nvSpPr>
        <p:spPr>
          <a:xfrm>
            <a:off x="457200" y="1066800"/>
            <a:ext cx="8229600" cy="838200"/>
          </a:xfrm>
        </p:spPr>
        <p:txBody>
          <a:bodyPr>
            <a:normAutofit/>
          </a:bodyPr>
          <a:lstStyle/>
          <a:p>
            <a:pPr algn="ctr"/>
            <a:r>
              <a:rPr lang="en-US" sz="2800" b="1" i="1" dirty="0" smtClean="0">
                <a:solidFill>
                  <a:schemeClr val="tx1"/>
                </a:solidFill>
              </a:rPr>
              <a:t>Rental Licensing and Inspections</a:t>
            </a:r>
            <a:endParaRPr lang="en-US" sz="2800" b="1" i="1" dirty="0">
              <a:solidFill>
                <a:schemeClr val="tx1"/>
              </a:solidFill>
            </a:endParaRPr>
          </a:p>
        </p:txBody>
      </p:sp>
      <p:sp>
        <p:nvSpPr>
          <p:cNvPr id="13" name="Content Placeholder 1"/>
          <p:cNvSpPr txBox="1">
            <a:spLocks/>
          </p:cNvSpPr>
          <p:nvPr/>
        </p:nvSpPr>
        <p:spPr>
          <a:xfrm>
            <a:off x="-152400" y="1752600"/>
            <a:ext cx="9220200" cy="5029200"/>
          </a:xfrm>
          <a:prstGeom prst="rect">
            <a:avLst/>
          </a:prstGeom>
        </p:spPr>
        <p:txBody>
          <a:bodyPr vert="horz">
            <a:normAutofit/>
          </a:bodyPr>
          <a:lstStyle/>
          <a:p>
            <a:pPr lvl="1" indent="-285750">
              <a:spcBef>
                <a:spcPts val="324"/>
              </a:spcBef>
              <a:buClr>
                <a:schemeClr val="accent1"/>
              </a:buClr>
              <a:buFont typeface="Arial" pitchFamily="34" charset="0"/>
              <a:buChar cha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to="" calcmode="lin" valueType="num">
                                      <p:cBhvr>
                                        <p:cTn id="2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blogs.edweek.org/edweek/thisweekineducation/upload/2007/06/tap_for_tif_more_on_merit_pay_models/Pay%20Here%20Sign.jpg"/>
          <p:cNvPicPr>
            <a:picLocks noChangeAspect="1" noChangeArrowheads="1"/>
          </p:cNvPicPr>
          <p:nvPr/>
        </p:nvPicPr>
        <p:blipFill>
          <a:blip r:embed="rId2" cstate="print"/>
          <a:srcRect/>
          <a:stretch>
            <a:fillRect/>
          </a:stretch>
        </p:blipFill>
        <p:spPr bwMode="auto">
          <a:xfrm>
            <a:off x="685800" y="304800"/>
            <a:ext cx="2876550" cy="4314826"/>
          </a:xfrm>
          <a:prstGeom prst="rect">
            <a:avLst/>
          </a:prstGeom>
          <a:noFill/>
        </p:spPr>
      </p:pic>
      <p:pic>
        <p:nvPicPr>
          <p:cNvPr id="10" name="Picture 2" descr="C:\Users\Candy\AppData\Local\Microsoft\Windows\Temporary Internet Files\Content.IE5\YHKJU1SQ\MC900234461[1].wmf"/>
          <p:cNvPicPr>
            <a:picLocks noChangeAspect="1" noChangeArrowheads="1"/>
          </p:cNvPicPr>
          <p:nvPr/>
        </p:nvPicPr>
        <p:blipFill>
          <a:blip r:embed="rId3" cstate="print"/>
          <a:srcRect/>
          <a:stretch>
            <a:fillRect/>
          </a:stretch>
        </p:blipFill>
        <p:spPr bwMode="auto">
          <a:xfrm>
            <a:off x="8625511" y="30752"/>
            <a:ext cx="442289" cy="883648"/>
          </a:xfrm>
          <a:prstGeom prst="rect">
            <a:avLst/>
          </a:prstGeom>
          <a:noFill/>
        </p:spPr>
      </p:pic>
      <p:sp>
        <p:nvSpPr>
          <p:cNvPr id="3" name="Content Placeholder 2"/>
          <p:cNvSpPr>
            <a:spLocks noGrp="1"/>
          </p:cNvSpPr>
          <p:nvPr>
            <p:ph idx="1"/>
          </p:nvPr>
        </p:nvSpPr>
        <p:spPr>
          <a:xfrm>
            <a:off x="-304800" y="609600"/>
            <a:ext cx="9525000" cy="7086600"/>
          </a:xfrm>
        </p:spPr>
        <p:txBody>
          <a:bodyPr>
            <a:normAutofit/>
          </a:bodyPr>
          <a:lstStyle/>
          <a:p>
            <a:pPr>
              <a:buNone/>
            </a:pPr>
            <a:r>
              <a:rPr lang="en-US" sz="6000" b="1" dirty="0" smtClean="0"/>
              <a:t>    </a:t>
            </a:r>
            <a:endParaRPr lang="en-US" sz="2400" b="1" dirty="0" smtClean="0"/>
          </a:p>
          <a:p>
            <a:pPr marL="620713" lvl="1">
              <a:buSzPct val="145000"/>
              <a:buNone/>
            </a:pPr>
            <a:endParaRPr lang="en-US" sz="2400" b="1" dirty="0" smtClean="0"/>
          </a:p>
          <a:p>
            <a:pPr lvl="1"/>
            <a:endParaRPr lang="en-US" sz="2400" b="1" dirty="0" smtClean="0"/>
          </a:p>
          <a:p>
            <a:pPr marL="800100" lvl="1" indent="114300">
              <a:buNone/>
            </a:pPr>
            <a:endParaRPr lang="en-US" sz="3100" b="1" dirty="0" smtClean="0"/>
          </a:p>
          <a:p>
            <a:pPr>
              <a:buNone/>
            </a:pPr>
            <a:r>
              <a:rPr lang="en-US" sz="2600" dirty="0" smtClean="0"/>
              <a:t>  </a:t>
            </a:r>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16</a:t>
            </a:fld>
            <a:endParaRPr lang="en-US" dirty="0"/>
          </a:p>
        </p:txBody>
      </p:sp>
      <p:sp>
        <p:nvSpPr>
          <p:cNvPr id="8" name="Rectangle 7"/>
          <p:cNvSpPr/>
          <p:nvPr/>
        </p:nvSpPr>
        <p:spPr>
          <a:xfrm>
            <a:off x="-76200" y="0"/>
            <a:ext cx="9220200" cy="1107996"/>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000" b="1" dirty="0" smtClean="0">
                <a:solidFill>
                  <a:schemeClr val="accent1">
                    <a:lumMod val="60000"/>
                    <a:lumOff val="40000"/>
                  </a:schemeClr>
                </a:solidFill>
                <a:effectLst>
                  <a:outerShdw blurRad="38100" dist="38100" dir="2700000" algn="tl">
                    <a:srgbClr val="000000">
                      <a:alpha val="43137"/>
                    </a:srgbClr>
                  </a:outerShdw>
                </a:effectLst>
              </a:rPr>
              <a:t>Identify Goals and Objectives: Prevention </a:t>
            </a:r>
          </a:p>
        </p:txBody>
      </p:sp>
      <p:sp>
        <p:nvSpPr>
          <p:cNvPr id="9" name="Rectangle 8"/>
          <p:cNvSpPr/>
          <p:nvPr/>
        </p:nvSpPr>
        <p:spPr>
          <a:xfrm>
            <a:off x="-81377" y="6657201"/>
            <a:ext cx="7752443" cy="276999"/>
          </a:xfrm>
          <a:prstGeom prst="rect">
            <a:avLst/>
          </a:prstGeom>
        </p:spPr>
        <p:txBody>
          <a:bodyPr wrap="none">
            <a:spAutoFit/>
          </a:bodyPr>
          <a:lstStyle/>
          <a:p>
            <a:r>
              <a:rPr lang="en-US" sz="1200" dirty="0" smtClean="0"/>
              <a:t>Image sources:  </a:t>
            </a:r>
            <a:r>
              <a:rPr lang="en-US" sz="1200" dirty="0" smtClean="0">
                <a:hlinkClick r:id="rId4"/>
              </a:rPr>
              <a:t>www.cidreview.cidmcorp.com</a:t>
            </a:r>
            <a:r>
              <a:rPr lang="en-US" sz="1200" dirty="0" smtClean="0"/>
              <a:t>; </a:t>
            </a:r>
            <a:r>
              <a:rPr lang="en-US" sz="1200" dirty="0" smtClean="0">
                <a:hlinkClick r:id="rId5"/>
              </a:rPr>
              <a:t>www.theamateurconsumer.com</a:t>
            </a:r>
            <a:r>
              <a:rPr lang="en-US" sz="1200" dirty="0" smtClean="0"/>
              <a:t>;</a:t>
            </a:r>
            <a:r>
              <a:rPr lang="en-US" sz="1200" dirty="0" smtClean="0">
                <a:hlinkClick r:id="rId6"/>
              </a:rPr>
              <a:t> www.activerain.com</a:t>
            </a:r>
            <a:r>
              <a:rPr lang="en-US" sz="1200" dirty="0" smtClean="0"/>
              <a:t>   </a:t>
            </a:r>
            <a:endParaRPr lang="en-US" sz="1200" dirty="0"/>
          </a:p>
        </p:txBody>
      </p:sp>
      <p:pic>
        <p:nvPicPr>
          <p:cNvPr id="35843" name="Picture 3" descr="http://theamateurconsumer.com/wp-content/uploads/2013/01/An_ounce_of_Prevention.png"/>
          <p:cNvPicPr>
            <a:picLocks noChangeAspect="1" noChangeArrowheads="1"/>
          </p:cNvPicPr>
          <p:nvPr/>
        </p:nvPicPr>
        <p:blipFill>
          <a:blip r:embed="rId7" cstate="print"/>
          <a:srcRect/>
          <a:stretch>
            <a:fillRect/>
          </a:stretch>
        </p:blipFill>
        <p:spPr bwMode="auto">
          <a:xfrm>
            <a:off x="7543800" y="1295400"/>
            <a:ext cx="1366721" cy="990600"/>
          </a:xfrm>
          <a:prstGeom prst="rect">
            <a:avLst/>
          </a:prstGeom>
          <a:noFill/>
        </p:spPr>
      </p:pic>
      <p:sp>
        <p:nvSpPr>
          <p:cNvPr id="11" name="Title 1"/>
          <p:cNvSpPr>
            <a:spLocks noGrp="1"/>
          </p:cNvSpPr>
          <p:nvPr>
            <p:ph type="title"/>
          </p:nvPr>
        </p:nvSpPr>
        <p:spPr>
          <a:xfrm>
            <a:off x="609600" y="2209800"/>
            <a:ext cx="8229600" cy="838200"/>
          </a:xfrm>
        </p:spPr>
        <p:txBody>
          <a:bodyPr>
            <a:normAutofit/>
          </a:bodyPr>
          <a:lstStyle/>
          <a:p>
            <a:pPr algn="ctr"/>
            <a:r>
              <a:rPr lang="en-US" sz="2800" b="1" i="1" dirty="0" smtClean="0">
                <a:solidFill>
                  <a:schemeClr val="tx1"/>
                </a:solidFill>
              </a:rPr>
              <a:t>Ticketing Ordinances</a:t>
            </a:r>
            <a:endParaRPr lang="en-US" sz="2800" b="1" i="1" dirty="0">
              <a:solidFill>
                <a:schemeClr val="tx1"/>
              </a:solidFill>
            </a:endParaRPr>
          </a:p>
        </p:txBody>
      </p:sp>
      <p:sp>
        <p:nvSpPr>
          <p:cNvPr id="13" name="Content Placeholder 1"/>
          <p:cNvSpPr txBox="1">
            <a:spLocks/>
          </p:cNvSpPr>
          <p:nvPr/>
        </p:nvSpPr>
        <p:spPr>
          <a:xfrm>
            <a:off x="-76200" y="1752600"/>
            <a:ext cx="9220200" cy="5029200"/>
          </a:xfrm>
          <a:prstGeom prst="rect">
            <a:avLst/>
          </a:prstGeom>
        </p:spPr>
        <p:txBody>
          <a:bodyPr vert="horz">
            <a:normAutofit/>
          </a:bodyPr>
          <a:lstStyle/>
          <a:p>
            <a:pPr lvl="1" indent="-285750">
              <a:spcBef>
                <a:spcPts val="324"/>
              </a:spcBef>
              <a:buClr>
                <a:schemeClr val="accent1"/>
              </a:buClr>
              <a:buFont typeface="Arial" pitchFamily="34" charset="0"/>
              <a:buChar cha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12" name="Diagram 11"/>
          <p:cNvGraphicFramePr/>
          <p:nvPr/>
        </p:nvGraphicFramePr>
        <p:xfrm>
          <a:off x="152400" y="2717800"/>
          <a:ext cx="89916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Candy\AppData\Local\Microsoft\Windows\Temporary Internet Files\Content.IE5\YHKJU1SQ\MC900234461[1].wmf"/>
          <p:cNvPicPr>
            <a:picLocks noChangeAspect="1" noChangeArrowheads="1"/>
          </p:cNvPicPr>
          <p:nvPr/>
        </p:nvPicPr>
        <p:blipFill>
          <a:blip r:embed="rId2" cstate="print"/>
          <a:srcRect/>
          <a:stretch>
            <a:fillRect/>
          </a:stretch>
        </p:blipFill>
        <p:spPr bwMode="auto">
          <a:xfrm>
            <a:off x="8625511" y="30752"/>
            <a:ext cx="442289" cy="883648"/>
          </a:xfrm>
          <a:prstGeom prst="rect">
            <a:avLst/>
          </a:prstGeom>
          <a:noFill/>
        </p:spPr>
      </p:pic>
      <p:sp>
        <p:nvSpPr>
          <p:cNvPr id="3" name="Content Placeholder 2"/>
          <p:cNvSpPr>
            <a:spLocks noGrp="1"/>
          </p:cNvSpPr>
          <p:nvPr>
            <p:ph idx="1"/>
          </p:nvPr>
        </p:nvSpPr>
        <p:spPr>
          <a:xfrm>
            <a:off x="-152400" y="1600200"/>
            <a:ext cx="9296400" cy="5638800"/>
          </a:xfrm>
        </p:spPr>
        <p:txBody>
          <a:bodyPr>
            <a:normAutofit lnSpcReduction="10000"/>
          </a:bodyPr>
          <a:lstStyle/>
          <a:p>
            <a:pPr marL="365125" indent="-255588">
              <a:buNone/>
            </a:pPr>
            <a:endParaRPr lang="en-US" sz="2800" b="1" dirty="0" smtClean="0"/>
          </a:p>
          <a:p>
            <a:pPr marL="228600" lvl="1" indent="342900">
              <a:buSzPct val="145000"/>
              <a:buFont typeface="Arial" pitchFamily="34" charset="0"/>
              <a:buChar char="•"/>
            </a:pPr>
            <a:r>
              <a:rPr lang="en-US" sz="2400" b="1" i="1" u="sng" dirty="0" smtClean="0"/>
              <a:t>State Laws </a:t>
            </a:r>
            <a:r>
              <a:rPr lang="en-US" sz="2400" b="1" dirty="0" smtClean="0"/>
              <a:t>which phase in taxes on improvements to   </a:t>
            </a:r>
          </a:p>
          <a:p>
            <a:pPr marL="228600" lvl="1" indent="342900">
              <a:buSzPct val="145000"/>
              <a:buNone/>
            </a:pPr>
            <a:r>
              <a:rPr lang="en-US" sz="2400" b="1" dirty="0" smtClean="0"/>
              <a:t>residential and commercial real estate</a:t>
            </a:r>
          </a:p>
          <a:p>
            <a:pPr marL="228600" lvl="1" indent="342900">
              <a:buSzPct val="145000"/>
              <a:buFont typeface="Arial" pitchFamily="34" charset="0"/>
              <a:buChar char="•"/>
            </a:pPr>
            <a:r>
              <a:rPr lang="en-US" sz="2400" b="1" i="1" u="sng" dirty="0" smtClean="0"/>
              <a:t>Historic District Ordinances </a:t>
            </a:r>
            <a:r>
              <a:rPr lang="en-US" sz="2400" b="1" dirty="0" smtClean="0"/>
              <a:t>that allow owners of income-</a:t>
            </a:r>
          </a:p>
          <a:p>
            <a:pPr marL="228600" lvl="1" indent="342900">
              <a:buSzPct val="145000"/>
              <a:buNone/>
            </a:pPr>
            <a:r>
              <a:rPr lang="en-US" sz="2400" b="1" dirty="0" smtClean="0"/>
              <a:t>producing properties to qualify for state and federal </a:t>
            </a:r>
          </a:p>
          <a:p>
            <a:pPr marL="228600" lvl="1" indent="342900">
              <a:buSzPct val="145000"/>
              <a:buNone/>
            </a:pPr>
            <a:r>
              <a:rPr lang="en-US" sz="2400" b="1" dirty="0" smtClean="0"/>
              <a:t>credits</a:t>
            </a:r>
          </a:p>
          <a:p>
            <a:pPr marL="228600" lvl="1" indent="342900">
              <a:buSzPct val="145000"/>
              <a:buFont typeface="Arial" pitchFamily="34" charset="0"/>
              <a:buChar char="•"/>
            </a:pPr>
            <a:r>
              <a:rPr lang="en-US" sz="2400" b="1" i="1" u="sng" dirty="0" smtClean="0"/>
              <a:t>Objective</a:t>
            </a:r>
            <a:r>
              <a:rPr lang="en-US" sz="2400" b="1" i="1" dirty="0" smtClean="0"/>
              <a:t>:  </a:t>
            </a:r>
            <a:r>
              <a:rPr lang="en-US" sz="2400" b="1" dirty="0" smtClean="0"/>
              <a:t>to encourage private investment in a </a:t>
            </a:r>
          </a:p>
          <a:p>
            <a:pPr marL="228600" lvl="1" indent="342900">
              <a:buSzPct val="145000"/>
              <a:buNone/>
            </a:pPr>
            <a:r>
              <a:rPr lang="en-US" sz="2400" b="1" dirty="0" smtClean="0"/>
              <a:t>community through tax policy.</a:t>
            </a:r>
            <a:endParaRPr lang="en-US" sz="2400" b="1" i="1" dirty="0" smtClean="0"/>
          </a:p>
          <a:p>
            <a:pPr marL="620713" lvl="1">
              <a:buSzPct val="145000"/>
              <a:buNone/>
            </a:pPr>
            <a:endParaRPr lang="en-US" sz="2400" b="1" i="1" dirty="0" smtClean="0"/>
          </a:p>
          <a:p>
            <a:pPr marL="620713" lvl="1">
              <a:buSzPct val="145000"/>
              <a:buNone/>
            </a:pPr>
            <a:endParaRPr lang="en-US" sz="2400" b="1" i="1" dirty="0" smtClean="0"/>
          </a:p>
          <a:p>
            <a:pPr marL="620713" lvl="1">
              <a:buSzPct val="145000"/>
              <a:buNone/>
            </a:pPr>
            <a:endParaRPr lang="en-US" sz="2400" b="1" dirty="0" smtClean="0"/>
          </a:p>
          <a:p>
            <a:pPr marL="620713" lvl="1">
              <a:buSzPct val="145000"/>
              <a:buNone/>
            </a:pPr>
            <a:endParaRPr lang="en-US" sz="2400" b="1" dirty="0" smtClean="0"/>
          </a:p>
          <a:p>
            <a:pPr marL="800100" lvl="1" indent="114300">
              <a:buNone/>
            </a:pPr>
            <a:endParaRPr lang="en-US" sz="3100" b="1" dirty="0" smtClean="0"/>
          </a:p>
          <a:p>
            <a:pPr>
              <a:buNone/>
            </a:pPr>
            <a:r>
              <a:rPr lang="en-US" sz="2600" dirty="0" smtClean="0"/>
              <a:t>  </a:t>
            </a:r>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17</a:t>
            </a:fld>
            <a:endParaRPr lang="en-US" dirty="0"/>
          </a:p>
        </p:txBody>
      </p:sp>
      <p:sp>
        <p:nvSpPr>
          <p:cNvPr id="8" name="Rectangle 7"/>
          <p:cNvSpPr/>
          <p:nvPr/>
        </p:nvSpPr>
        <p:spPr>
          <a:xfrm>
            <a:off x="-76200" y="0"/>
            <a:ext cx="9220200" cy="1107996"/>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000" b="1" dirty="0" smtClean="0">
                <a:solidFill>
                  <a:schemeClr val="accent1">
                    <a:lumMod val="60000"/>
                    <a:lumOff val="40000"/>
                  </a:schemeClr>
                </a:solidFill>
                <a:effectLst>
                  <a:outerShdw blurRad="38100" dist="38100" dir="2700000" algn="tl">
                    <a:srgbClr val="000000">
                      <a:alpha val="43137"/>
                    </a:srgbClr>
                  </a:outerShdw>
                </a:effectLst>
              </a:rPr>
              <a:t>Identify Goals and Objectives: Prevention </a:t>
            </a:r>
          </a:p>
        </p:txBody>
      </p:sp>
      <p:sp>
        <p:nvSpPr>
          <p:cNvPr id="9" name="Rectangle 8"/>
          <p:cNvSpPr/>
          <p:nvPr/>
        </p:nvSpPr>
        <p:spPr>
          <a:xfrm>
            <a:off x="-76200" y="6657201"/>
            <a:ext cx="8065028" cy="276999"/>
          </a:xfrm>
          <a:prstGeom prst="rect">
            <a:avLst/>
          </a:prstGeom>
        </p:spPr>
        <p:txBody>
          <a:bodyPr wrap="none">
            <a:spAutoFit/>
          </a:bodyPr>
          <a:lstStyle/>
          <a:p>
            <a:r>
              <a:rPr lang="en-US" sz="1200" dirty="0" smtClean="0"/>
              <a:t>Image sources:  </a:t>
            </a:r>
            <a:r>
              <a:rPr lang="en-US" sz="1200" dirty="0" smtClean="0">
                <a:hlinkClick r:id="rId3"/>
              </a:rPr>
              <a:t>www.cidreview.cidmcorp.com</a:t>
            </a:r>
            <a:r>
              <a:rPr lang="en-US" sz="1200" dirty="0" smtClean="0"/>
              <a:t>; </a:t>
            </a:r>
            <a:r>
              <a:rPr lang="en-US" sz="1200" dirty="0" smtClean="0">
                <a:hlinkClick r:id="rId4"/>
              </a:rPr>
              <a:t>www.theamateurconsumer.com</a:t>
            </a:r>
            <a:r>
              <a:rPr lang="en-US" sz="1200" dirty="0" smtClean="0"/>
              <a:t>; www.</a:t>
            </a:r>
            <a:r>
              <a:rPr lang="en-US" sz="1200" dirty="0" smtClean="0">
                <a:hlinkClick r:id="rId5"/>
              </a:rPr>
              <a:t>blog.sparkhire.com</a:t>
            </a:r>
            <a:r>
              <a:rPr lang="en-US" sz="1200" dirty="0" smtClean="0"/>
              <a:t>  </a:t>
            </a:r>
            <a:endParaRPr lang="en-US" sz="1200" dirty="0"/>
          </a:p>
        </p:txBody>
      </p:sp>
      <p:pic>
        <p:nvPicPr>
          <p:cNvPr id="35843" name="Picture 3" descr="http://theamateurconsumer.com/wp-content/uploads/2013/01/An_ounce_of_Prevention.png"/>
          <p:cNvPicPr>
            <a:picLocks noChangeAspect="1" noChangeArrowheads="1"/>
          </p:cNvPicPr>
          <p:nvPr/>
        </p:nvPicPr>
        <p:blipFill>
          <a:blip r:embed="rId6" cstate="print"/>
          <a:srcRect/>
          <a:stretch>
            <a:fillRect/>
          </a:stretch>
        </p:blipFill>
        <p:spPr bwMode="auto">
          <a:xfrm>
            <a:off x="1524000" y="4724400"/>
            <a:ext cx="2091211" cy="1515710"/>
          </a:xfrm>
          <a:prstGeom prst="rect">
            <a:avLst/>
          </a:prstGeom>
          <a:noFill/>
        </p:spPr>
      </p:pic>
      <p:sp>
        <p:nvSpPr>
          <p:cNvPr id="11" name="Title 1"/>
          <p:cNvSpPr>
            <a:spLocks noGrp="1"/>
          </p:cNvSpPr>
          <p:nvPr>
            <p:ph type="title"/>
          </p:nvPr>
        </p:nvSpPr>
        <p:spPr>
          <a:xfrm>
            <a:off x="609600" y="1066800"/>
            <a:ext cx="8229600" cy="838200"/>
          </a:xfrm>
        </p:spPr>
        <p:txBody>
          <a:bodyPr>
            <a:normAutofit/>
          </a:bodyPr>
          <a:lstStyle/>
          <a:p>
            <a:pPr algn="ctr"/>
            <a:r>
              <a:rPr lang="en-US" sz="2800" b="1" i="1" dirty="0" smtClean="0">
                <a:solidFill>
                  <a:schemeClr val="tx1"/>
                </a:solidFill>
              </a:rPr>
              <a:t>Programs to Incentivize Private Development</a:t>
            </a:r>
            <a:endParaRPr lang="en-US" sz="2800" b="1" i="1" dirty="0">
              <a:solidFill>
                <a:schemeClr val="tx1"/>
              </a:solidFill>
            </a:endParaRPr>
          </a:p>
        </p:txBody>
      </p:sp>
      <p:pic>
        <p:nvPicPr>
          <p:cNvPr id="67586" name="Picture 2" descr="http://blog.sparkhire.com/wp-content/uploads/2012/05/carrot-and-stick-incentive.bmp"/>
          <p:cNvPicPr>
            <a:picLocks noChangeAspect="1" noChangeArrowheads="1"/>
          </p:cNvPicPr>
          <p:nvPr/>
        </p:nvPicPr>
        <p:blipFill>
          <a:blip r:embed="rId7" cstate="print"/>
          <a:srcRect/>
          <a:stretch>
            <a:fillRect/>
          </a:stretch>
        </p:blipFill>
        <p:spPr bwMode="auto">
          <a:xfrm>
            <a:off x="6096000" y="4231927"/>
            <a:ext cx="1600200" cy="2397473"/>
          </a:xfrm>
          <a:prstGeom prst="ellipse">
            <a:avLst/>
          </a:prstGeom>
          <a:ln w="9525"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Candy\AppData\Local\Microsoft\Windows\Temporary Internet Files\Content.IE5\YHKJU1SQ\MC900234461[1].wmf"/>
          <p:cNvPicPr>
            <a:picLocks noChangeAspect="1" noChangeArrowheads="1"/>
          </p:cNvPicPr>
          <p:nvPr/>
        </p:nvPicPr>
        <p:blipFill>
          <a:blip r:embed="rId2" cstate="print"/>
          <a:srcRect/>
          <a:stretch>
            <a:fillRect/>
          </a:stretch>
        </p:blipFill>
        <p:spPr bwMode="auto">
          <a:xfrm>
            <a:off x="8305800" y="228600"/>
            <a:ext cx="442289" cy="883648"/>
          </a:xfrm>
          <a:prstGeom prst="rect">
            <a:avLst/>
          </a:prstGeom>
          <a:noFill/>
        </p:spPr>
      </p:pic>
      <p:sp>
        <p:nvSpPr>
          <p:cNvPr id="3" name="Content Placeholder 2"/>
          <p:cNvSpPr>
            <a:spLocks noGrp="1"/>
          </p:cNvSpPr>
          <p:nvPr>
            <p:ph idx="1"/>
          </p:nvPr>
        </p:nvSpPr>
        <p:spPr>
          <a:xfrm>
            <a:off x="-152400" y="1600200"/>
            <a:ext cx="9296400" cy="5638800"/>
          </a:xfrm>
        </p:spPr>
        <p:txBody>
          <a:bodyPr>
            <a:normAutofit/>
          </a:bodyPr>
          <a:lstStyle/>
          <a:p>
            <a:pPr marL="365125" indent="-255588">
              <a:buNone/>
            </a:pPr>
            <a:endParaRPr lang="en-US" sz="2800" b="1" dirty="0" smtClean="0"/>
          </a:p>
          <a:p>
            <a:pPr marL="620713" lvl="1">
              <a:buSzPct val="145000"/>
              <a:buNone/>
            </a:pPr>
            <a:endParaRPr lang="en-US" sz="2400" b="1" i="1" dirty="0" smtClean="0"/>
          </a:p>
          <a:p>
            <a:pPr marL="620713" lvl="1">
              <a:buSzPct val="145000"/>
              <a:buNone/>
            </a:pPr>
            <a:endParaRPr lang="en-US" sz="2400" b="1" i="1" dirty="0" smtClean="0"/>
          </a:p>
          <a:p>
            <a:pPr marL="620713" lvl="1">
              <a:buSzPct val="145000"/>
              <a:buNone/>
            </a:pPr>
            <a:endParaRPr lang="en-US" sz="2400" b="1" dirty="0" smtClean="0"/>
          </a:p>
          <a:p>
            <a:pPr marL="620713" lvl="1">
              <a:buSzPct val="145000"/>
              <a:buNone/>
            </a:pPr>
            <a:endParaRPr lang="en-US" sz="2400" b="1" dirty="0" smtClean="0"/>
          </a:p>
          <a:p>
            <a:pPr marL="800100" lvl="1" indent="114300">
              <a:buNone/>
            </a:pPr>
            <a:endParaRPr lang="en-US" sz="3100" b="1" dirty="0" smtClean="0"/>
          </a:p>
          <a:p>
            <a:pPr>
              <a:buNone/>
            </a:pPr>
            <a:r>
              <a:rPr lang="en-US" sz="2600" dirty="0" smtClean="0"/>
              <a:t>  </a:t>
            </a:r>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18</a:t>
            </a:fld>
            <a:endParaRPr lang="en-US" dirty="0"/>
          </a:p>
        </p:txBody>
      </p:sp>
      <p:sp>
        <p:nvSpPr>
          <p:cNvPr id="8" name="Rectangle 7"/>
          <p:cNvSpPr/>
          <p:nvPr/>
        </p:nvSpPr>
        <p:spPr>
          <a:xfrm>
            <a:off x="-76200" y="0"/>
            <a:ext cx="9220200" cy="1107996"/>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000" b="1" dirty="0" smtClean="0">
                <a:solidFill>
                  <a:schemeClr val="accent1">
                    <a:lumMod val="60000"/>
                    <a:lumOff val="40000"/>
                  </a:schemeClr>
                </a:solidFill>
                <a:effectLst>
                  <a:outerShdw blurRad="38100" dist="38100" dir="2700000" algn="tl">
                    <a:srgbClr val="000000">
                      <a:alpha val="43137"/>
                    </a:srgbClr>
                  </a:outerShdw>
                </a:effectLst>
              </a:rPr>
              <a:t>Identify Goals and Objectives: Prevention </a:t>
            </a:r>
          </a:p>
        </p:txBody>
      </p:sp>
      <p:sp>
        <p:nvSpPr>
          <p:cNvPr id="9" name="Rectangle 8"/>
          <p:cNvSpPr/>
          <p:nvPr/>
        </p:nvSpPr>
        <p:spPr>
          <a:xfrm>
            <a:off x="-76200" y="6657201"/>
            <a:ext cx="8065028" cy="276999"/>
          </a:xfrm>
          <a:prstGeom prst="rect">
            <a:avLst/>
          </a:prstGeom>
        </p:spPr>
        <p:txBody>
          <a:bodyPr wrap="none">
            <a:spAutoFit/>
          </a:bodyPr>
          <a:lstStyle/>
          <a:p>
            <a:r>
              <a:rPr lang="en-US" sz="1200" dirty="0" smtClean="0"/>
              <a:t>Image sources:  </a:t>
            </a:r>
            <a:r>
              <a:rPr lang="en-US" sz="1200" dirty="0" smtClean="0">
                <a:hlinkClick r:id="rId3"/>
              </a:rPr>
              <a:t>www.cidreview.cidmcorp.com</a:t>
            </a:r>
            <a:r>
              <a:rPr lang="en-US" sz="1200" dirty="0" smtClean="0"/>
              <a:t>; </a:t>
            </a:r>
            <a:r>
              <a:rPr lang="en-US" sz="1200" dirty="0" smtClean="0">
                <a:hlinkClick r:id="rId4"/>
              </a:rPr>
              <a:t>www.theamateurconsumer.com</a:t>
            </a:r>
            <a:r>
              <a:rPr lang="en-US" sz="1200" dirty="0" smtClean="0"/>
              <a:t>; www.</a:t>
            </a:r>
            <a:r>
              <a:rPr lang="en-US" sz="1200" dirty="0" smtClean="0">
                <a:hlinkClick r:id="rId5"/>
              </a:rPr>
              <a:t>blog.sparkhire.com</a:t>
            </a:r>
            <a:r>
              <a:rPr lang="en-US" sz="1200" dirty="0" smtClean="0"/>
              <a:t>  </a:t>
            </a:r>
            <a:endParaRPr lang="en-US" sz="1200" dirty="0"/>
          </a:p>
        </p:txBody>
      </p:sp>
      <p:pic>
        <p:nvPicPr>
          <p:cNvPr id="35843" name="Picture 3" descr="http://theamateurconsumer.com/wp-content/uploads/2013/01/An_ounce_of_Prevention.png"/>
          <p:cNvPicPr>
            <a:picLocks noChangeAspect="1" noChangeArrowheads="1"/>
          </p:cNvPicPr>
          <p:nvPr/>
        </p:nvPicPr>
        <p:blipFill>
          <a:blip r:embed="rId6" cstate="print"/>
          <a:srcRect/>
          <a:stretch>
            <a:fillRect/>
          </a:stretch>
        </p:blipFill>
        <p:spPr bwMode="auto">
          <a:xfrm>
            <a:off x="3200400" y="4953000"/>
            <a:ext cx="2091211" cy="1515710"/>
          </a:xfrm>
          <a:prstGeom prst="rect">
            <a:avLst/>
          </a:prstGeom>
          <a:noFill/>
        </p:spPr>
      </p:pic>
      <p:sp>
        <p:nvSpPr>
          <p:cNvPr id="11" name="Title 1"/>
          <p:cNvSpPr>
            <a:spLocks noGrp="1"/>
          </p:cNvSpPr>
          <p:nvPr>
            <p:ph type="title"/>
          </p:nvPr>
        </p:nvSpPr>
        <p:spPr>
          <a:xfrm>
            <a:off x="609600" y="1066800"/>
            <a:ext cx="8229600" cy="838200"/>
          </a:xfrm>
        </p:spPr>
        <p:txBody>
          <a:bodyPr>
            <a:normAutofit/>
          </a:bodyPr>
          <a:lstStyle/>
          <a:p>
            <a:pPr algn="ctr"/>
            <a:r>
              <a:rPr lang="en-US" sz="2800" i="1" dirty="0" smtClean="0">
                <a:solidFill>
                  <a:schemeClr val="tx1"/>
                </a:solidFill>
              </a:rPr>
              <a:t>Disqualification of bidders at tax sales</a:t>
            </a:r>
            <a:endParaRPr lang="en-US" sz="2800" b="1" i="1" dirty="0">
              <a:solidFill>
                <a:schemeClr val="tx1"/>
              </a:solidFill>
            </a:endParaRPr>
          </a:p>
        </p:txBody>
      </p:sp>
      <p:pic>
        <p:nvPicPr>
          <p:cNvPr id="67586" name="Picture 2" descr="http://blog.sparkhire.com/wp-content/uploads/2012/05/carrot-and-stick-incentive.bmp"/>
          <p:cNvPicPr>
            <a:picLocks noChangeAspect="1" noChangeArrowheads="1"/>
          </p:cNvPicPr>
          <p:nvPr/>
        </p:nvPicPr>
        <p:blipFill>
          <a:blip r:embed="rId7" cstate="print"/>
          <a:srcRect/>
          <a:stretch>
            <a:fillRect/>
          </a:stretch>
        </p:blipFill>
        <p:spPr bwMode="auto">
          <a:xfrm>
            <a:off x="7391400" y="4191000"/>
            <a:ext cx="1600200" cy="2397473"/>
          </a:xfrm>
          <a:prstGeom prst="ellipse">
            <a:avLst/>
          </a:prstGeom>
          <a:ln w="9525"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0" y="1752600"/>
            <a:ext cx="9144000" cy="3046988"/>
          </a:xfrm>
          <a:prstGeom prst="rect">
            <a:avLst/>
          </a:prstGeom>
        </p:spPr>
        <p:txBody>
          <a:bodyPr wrap="square">
            <a:spAutoFit/>
          </a:bodyPr>
          <a:lstStyle/>
          <a:p>
            <a:r>
              <a:rPr lang="en-US" sz="2400" b="1" dirty="0" smtClean="0"/>
              <a:t>   Disqualify owners that have not lived up their obligations as property owners from purchasing more property as a tax sale . </a:t>
            </a:r>
          </a:p>
          <a:p>
            <a:r>
              <a:rPr lang="en-US" sz="2400" b="1" dirty="0" smtClean="0"/>
              <a:t>   This includes landlords with:</a:t>
            </a:r>
          </a:p>
          <a:p>
            <a:pPr lvl="1">
              <a:buSzPct val="130000"/>
              <a:buBlip>
                <a:blip r:embed="rId8"/>
              </a:buBlip>
            </a:pPr>
            <a:r>
              <a:rPr lang="en-US" sz="2400" b="1" dirty="0" smtClean="0"/>
              <a:t>Outstanding Code Violations	</a:t>
            </a:r>
          </a:p>
          <a:p>
            <a:pPr lvl="1">
              <a:buSzPct val="130000"/>
              <a:buBlip>
                <a:blip r:embed="rId8"/>
              </a:buBlip>
            </a:pPr>
            <a:r>
              <a:rPr lang="en-US" sz="2400" b="1" dirty="0" smtClean="0"/>
              <a:t>Delinquent Taxes</a:t>
            </a:r>
          </a:p>
          <a:p>
            <a:pPr lvl="1">
              <a:buSzPct val="130000"/>
              <a:buBlip>
                <a:blip r:embed="rId8"/>
              </a:buBlip>
            </a:pPr>
            <a:r>
              <a:rPr lang="en-US" sz="2400" b="1" dirty="0" smtClean="0"/>
              <a:t>Delinquent Utilities</a:t>
            </a:r>
          </a:p>
          <a:p>
            <a:pPr lvl="1">
              <a:buSzPct val="130000"/>
              <a:buBlip>
                <a:blip r:embed="rId8"/>
              </a:buBlip>
            </a:pPr>
            <a:r>
              <a:rPr lang="en-US" sz="2400" b="1" dirty="0" smtClean="0"/>
              <a:t>A Revoked Rental Housing License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Candy\AppData\Local\Microsoft\Windows\Temporary Internet Files\Content.IE5\YHKJU1SQ\MC900234461[1].wmf"/>
          <p:cNvPicPr>
            <a:picLocks noChangeAspect="1" noChangeArrowheads="1"/>
          </p:cNvPicPr>
          <p:nvPr/>
        </p:nvPicPr>
        <p:blipFill>
          <a:blip r:embed="rId2" cstate="print"/>
          <a:srcRect/>
          <a:stretch>
            <a:fillRect/>
          </a:stretch>
        </p:blipFill>
        <p:spPr bwMode="auto">
          <a:xfrm>
            <a:off x="8625511" y="30752"/>
            <a:ext cx="442289" cy="883648"/>
          </a:xfrm>
          <a:prstGeom prst="rect">
            <a:avLst/>
          </a:prstGeom>
          <a:noFill/>
        </p:spPr>
      </p:pic>
      <p:pic>
        <p:nvPicPr>
          <p:cNvPr id="44034" name="Picture 2" descr="http://blogs.msdn.com/blogfiles/willy-peter_schaub/WindowsLiveWriter/AITBuildSuiteafreenugget_12C89/CLIPART_OF_25530_SMJPG_thumb.jpg"/>
          <p:cNvPicPr>
            <a:picLocks noChangeAspect="1" noChangeArrowheads="1"/>
          </p:cNvPicPr>
          <p:nvPr/>
        </p:nvPicPr>
        <p:blipFill>
          <a:blip r:embed="rId3" cstate="print"/>
          <a:srcRect/>
          <a:stretch>
            <a:fillRect/>
          </a:stretch>
        </p:blipFill>
        <p:spPr bwMode="auto">
          <a:xfrm>
            <a:off x="6705600" y="3962400"/>
            <a:ext cx="2286000" cy="2047876"/>
          </a:xfrm>
          <a:prstGeom prst="rect">
            <a:avLst/>
          </a:prstGeom>
          <a:noFill/>
        </p:spPr>
      </p:pic>
      <p:sp>
        <p:nvSpPr>
          <p:cNvPr id="3" name="Content Placeholder 2"/>
          <p:cNvSpPr>
            <a:spLocks noGrp="1"/>
          </p:cNvSpPr>
          <p:nvPr>
            <p:ph idx="1"/>
          </p:nvPr>
        </p:nvSpPr>
        <p:spPr>
          <a:xfrm>
            <a:off x="0" y="1524000"/>
            <a:ext cx="9220200" cy="5638800"/>
          </a:xfrm>
        </p:spPr>
        <p:txBody>
          <a:bodyPr>
            <a:normAutofit fontScale="77500" lnSpcReduction="20000"/>
          </a:bodyPr>
          <a:lstStyle/>
          <a:p>
            <a:pPr>
              <a:buNone/>
            </a:pPr>
            <a:endParaRPr lang="en-US" sz="3600" b="1" dirty="0" smtClean="0"/>
          </a:p>
          <a:p>
            <a:pPr>
              <a:buNone/>
            </a:pPr>
            <a:endParaRPr lang="en-US" sz="3600" b="1" dirty="0" smtClean="0"/>
          </a:p>
          <a:p>
            <a:pPr>
              <a:buSzPct val="94000"/>
              <a:buFont typeface="Arial" pitchFamily="34" charset="0"/>
              <a:buChar char="•"/>
            </a:pPr>
            <a:r>
              <a:rPr lang="en-US" sz="3600" b="1" dirty="0" smtClean="0"/>
              <a:t>Implement provisions of </a:t>
            </a:r>
            <a:r>
              <a:rPr lang="en-US" sz="3600" b="1" i="1" dirty="0" smtClean="0"/>
              <a:t>Act 90 </a:t>
            </a:r>
            <a:r>
              <a:rPr lang="en-US" sz="3600" b="1" dirty="0" smtClean="0"/>
              <a:t>of 2010</a:t>
            </a:r>
          </a:p>
          <a:p>
            <a:pPr>
              <a:buSzPct val="94000"/>
              <a:buFont typeface="Arial" pitchFamily="34" charset="0"/>
              <a:buChar char="•"/>
            </a:pPr>
            <a:r>
              <a:rPr lang="en-US" sz="3600" b="1" dirty="0" smtClean="0"/>
              <a:t>Charge Chronic Code Violators with the Crime of </a:t>
            </a:r>
            <a:r>
              <a:rPr lang="en-US" sz="3600" b="1" i="1" dirty="0" smtClean="0"/>
              <a:t>Municipal Code Avoidance</a:t>
            </a:r>
          </a:p>
          <a:p>
            <a:pPr>
              <a:buSzPct val="94000"/>
              <a:buFont typeface="Arial" pitchFamily="34" charset="0"/>
              <a:buChar char="•"/>
            </a:pPr>
            <a:r>
              <a:rPr lang="en-US" sz="3600" b="1" dirty="0" smtClean="0"/>
              <a:t>Conservatorship</a:t>
            </a:r>
          </a:p>
          <a:p>
            <a:pPr>
              <a:buSzPct val="94000"/>
              <a:buFont typeface="Arial" pitchFamily="34" charset="0"/>
              <a:buChar char="•"/>
            </a:pPr>
            <a:r>
              <a:rPr lang="en-US" sz="3600" b="1" dirty="0" smtClean="0"/>
              <a:t>Land Banking</a:t>
            </a:r>
          </a:p>
          <a:p>
            <a:pPr>
              <a:buSzPct val="71000"/>
              <a:buFont typeface="Arial" pitchFamily="34" charset="0"/>
              <a:buChar char="•"/>
            </a:pPr>
            <a:endParaRPr lang="en-US" sz="3000" b="1" i="1" dirty="0" smtClean="0"/>
          </a:p>
          <a:p>
            <a:pPr>
              <a:buNone/>
            </a:pPr>
            <a:endParaRPr lang="en-US" sz="3600" b="1" dirty="0" smtClean="0"/>
          </a:p>
          <a:p>
            <a:pPr>
              <a:buNone/>
            </a:pPr>
            <a:r>
              <a:rPr lang="en-US" sz="2600" b="1" i="1" dirty="0" smtClean="0"/>
              <a:t>Note:  If the blighted property problem is widespread, </a:t>
            </a:r>
          </a:p>
          <a:p>
            <a:pPr>
              <a:buNone/>
            </a:pPr>
            <a:r>
              <a:rPr lang="en-US" sz="2600" b="1" i="1" dirty="0" smtClean="0"/>
              <a:t>          you will still want to include prevention strategies </a:t>
            </a:r>
          </a:p>
          <a:p>
            <a:pPr>
              <a:buNone/>
            </a:pPr>
            <a:r>
              <a:rPr lang="en-US" sz="2600" b="1" i="1" dirty="0" smtClean="0"/>
              <a:t>         to stem the number of properties that may </a:t>
            </a:r>
          </a:p>
          <a:p>
            <a:pPr>
              <a:buNone/>
            </a:pPr>
            <a:r>
              <a:rPr lang="en-US" sz="2600" b="1" i="1" dirty="0" smtClean="0"/>
              <a:t>         become blighted in the future.</a:t>
            </a:r>
          </a:p>
          <a:p>
            <a:pPr>
              <a:buNone/>
            </a:pPr>
            <a:endParaRPr lang="en-US" sz="3100" b="1" dirty="0" smtClean="0"/>
          </a:p>
          <a:p>
            <a:pPr>
              <a:buNone/>
            </a:pPr>
            <a:r>
              <a:rPr lang="en-US" sz="2600" dirty="0" smtClean="0"/>
              <a:t>  </a:t>
            </a:r>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19</a:t>
            </a:fld>
            <a:endParaRPr lang="en-US" dirty="0"/>
          </a:p>
        </p:txBody>
      </p:sp>
      <p:sp>
        <p:nvSpPr>
          <p:cNvPr id="8" name="Rectangle 7"/>
          <p:cNvSpPr/>
          <p:nvPr/>
        </p:nvSpPr>
        <p:spPr>
          <a:xfrm>
            <a:off x="0" y="0"/>
            <a:ext cx="9220200" cy="1169551"/>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200" b="1" dirty="0" smtClean="0">
                <a:solidFill>
                  <a:schemeClr val="accent1">
                    <a:lumMod val="60000"/>
                    <a:lumOff val="40000"/>
                  </a:schemeClr>
                </a:solidFill>
                <a:effectLst>
                  <a:outerShdw blurRad="38100" dist="38100" dir="2700000" algn="tl">
                    <a:srgbClr val="000000">
                      <a:alpha val="43137"/>
                    </a:srgbClr>
                  </a:outerShdw>
                </a:effectLst>
              </a:rPr>
              <a:t>Identify Goals and Objectives: Remediation </a:t>
            </a:r>
          </a:p>
        </p:txBody>
      </p:sp>
      <p:sp>
        <p:nvSpPr>
          <p:cNvPr id="10" name="Rectangle 9"/>
          <p:cNvSpPr/>
          <p:nvPr/>
        </p:nvSpPr>
        <p:spPr>
          <a:xfrm>
            <a:off x="-76200" y="6629400"/>
            <a:ext cx="2233304" cy="276999"/>
          </a:xfrm>
          <a:prstGeom prst="rect">
            <a:avLst/>
          </a:prstGeom>
        </p:spPr>
        <p:txBody>
          <a:bodyPr wrap="none">
            <a:spAutoFit/>
          </a:bodyPr>
          <a:lstStyle/>
          <a:p>
            <a:r>
              <a:rPr lang="en-US" sz="1200" dirty="0" smtClean="0"/>
              <a:t>Image Source:  </a:t>
            </a:r>
            <a:r>
              <a:rPr lang="en-US" sz="1200" dirty="0" smtClean="0">
                <a:hlinkClick r:id="rId4"/>
              </a:rPr>
              <a:t>www.pul.se</a:t>
            </a:r>
            <a:r>
              <a:rPr lang="en-US" sz="1200" dirty="0" smtClean="0"/>
              <a:t> </a:t>
            </a:r>
            <a:endParaRPr lang="en-US" sz="1200" dirty="0"/>
          </a:p>
        </p:txBody>
      </p:sp>
      <p:sp>
        <p:nvSpPr>
          <p:cNvPr id="9" name="Title 1"/>
          <p:cNvSpPr>
            <a:spLocks noGrp="1"/>
          </p:cNvSpPr>
          <p:nvPr>
            <p:ph type="title"/>
          </p:nvPr>
        </p:nvSpPr>
        <p:spPr>
          <a:xfrm>
            <a:off x="533400" y="1447800"/>
            <a:ext cx="8229600" cy="838200"/>
          </a:xfrm>
        </p:spPr>
        <p:txBody>
          <a:bodyPr>
            <a:normAutofit/>
          </a:bodyPr>
          <a:lstStyle/>
          <a:p>
            <a:pPr algn="ctr"/>
            <a:r>
              <a:rPr lang="en-US" sz="3200" b="1" i="1" dirty="0" smtClean="0">
                <a:solidFill>
                  <a:schemeClr val="tx1"/>
                </a:solidFill>
              </a:rPr>
              <a:t>Remediation Strategies</a:t>
            </a:r>
            <a:endParaRPr lang="en-US" sz="3200" b="1" i="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1143000"/>
          </a:xfrm>
        </p:spPr>
        <p:txBody>
          <a:bodyPr>
            <a:noAutofit/>
          </a:bodyPr>
          <a:lstStyle/>
          <a:p>
            <a:r>
              <a:rPr lang="en-US" sz="3200" b="1" dirty="0" smtClean="0"/>
              <a:t>Presenter Background         </a:t>
            </a:r>
            <a:br>
              <a:rPr lang="en-US" sz="3200" b="1" dirty="0" smtClean="0"/>
            </a:br>
            <a:r>
              <a:rPr lang="en-US" sz="3200" b="1" dirty="0" smtClean="0"/>
              <a:t>Chris Gulotta</a:t>
            </a:r>
            <a:endParaRPr lang="en-US" sz="3200" b="1" dirty="0"/>
          </a:p>
        </p:txBody>
      </p:sp>
      <p:sp>
        <p:nvSpPr>
          <p:cNvPr id="3" name="Content Placeholder 2"/>
          <p:cNvSpPr>
            <a:spLocks noGrp="1"/>
          </p:cNvSpPr>
          <p:nvPr>
            <p:ph idx="1"/>
          </p:nvPr>
        </p:nvSpPr>
        <p:spPr>
          <a:xfrm>
            <a:off x="-152400" y="1371600"/>
            <a:ext cx="9296400" cy="4693920"/>
          </a:xfrm>
        </p:spPr>
        <p:txBody>
          <a:bodyPr>
            <a:normAutofit lnSpcReduction="10000"/>
          </a:bodyPr>
          <a:lstStyle/>
          <a:p>
            <a:r>
              <a:rPr lang="en-US" sz="2400" b="1" u="sng" dirty="0" smtClean="0"/>
              <a:t>Executive Director</a:t>
            </a:r>
            <a:r>
              <a:rPr lang="en-US" sz="2400" b="1" dirty="0" smtClean="0"/>
              <a:t>,</a:t>
            </a:r>
            <a:r>
              <a:rPr lang="en-US" sz="2400" b="1" i="1" dirty="0" smtClean="0"/>
              <a:t> The Cumberland County Redevelopment and Housing Authorities </a:t>
            </a:r>
            <a:r>
              <a:rPr lang="en-US" sz="2400" b="1" dirty="0" smtClean="0"/>
              <a:t>1980-2010</a:t>
            </a:r>
          </a:p>
          <a:p>
            <a:endParaRPr lang="en-US" sz="2400" b="1" dirty="0" smtClean="0"/>
          </a:p>
          <a:p>
            <a:r>
              <a:rPr lang="en-US" sz="2400" b="1" u="sng" dirty="0" smtClean="0"/>
              <a:t>Principal</a:t>
            </a:r>
            <a:r>
              <a:rPr lang="en-US" sz="2400" b="1" dirty="0" smtClean="0"/>
              <a:t>, </a:t>
            </a:r>
            <a:r>
              <a:rPr lang="en-US" sz="2400" b="1" i="1" dirty="0" smtClean="0"/>
              <a:t>The Gulotta Group, LLC, </a:t>
            </a:r>
            <a:r>
              <a:rPr lang="en-US" sz="2400" b="1" dirty="0" smtClean="0"/>
              <a:t>formed</a:t>
            </a:r>
            <a:r>
              <a:rPr lang="en-US" sz="2400" b="1" i="1" dirty="0" smtClean="0"/>
              <a:t> </a:t>
            </a:r>
            <a:r>
              <a:rPr lang="en-US" sz="2400" b="1" dirty="0" smtClean="0"/>
              <a:t>in 2010 to provide training, technical assistance, and strategic planning to communities and organizations in the area of community development and housing</a:t>
            </a:r>
          </a:p>
          <a:p>
            <a:endParaRPr lang="en-US" sz="2400" b="1" dirty="0" smtClean="0"/>
          </a:p>
          <a:p>
            <a:r>
              <a:rPr lang="en-US" sz="2400" b="1" i="1" u="sng" dirty="0" smtClean="0"/>
              <a:t>Education</a:t>
            </a:r>
            <a:r>
              <a:rPr lang="en-US" sz="2400" b="1" dirty="0" smtClean="0"/>
              <a:t>  </a:t>
            </a:r>
          </a:p>
          <a:p>
            <a:pPr>
              <a:buNone/>
            </a:pPr>
            <a:r>
              <a:rPr lang="en-US" sz="2400" b="1" dirty="0" smtClean="0"/>
              <a:t>    B.A., </a:t>
            </a:r>
            <a:r>
              <a:rPr lang="en-US" sz="2400" b="1" i="1" dirty="0" smtClean="0"/>
              <a:t>Dickinson College</a:t>
            </a:r>
          </a:p>
          <a:p>
            <a:pPr>
              <a:buNone/>
            </a:pPr>
            <a:r>
              <a:rPr lang="en-US" sz="2400" b="1" dirty="0" smtClean="0"/>
              <a:t>    Masters in Urban and Regional Planning, </a:t>
            </a:r>
            <a:r>
              <a:rPr lang="en-US" sz="2400" b="1" i="1" dirty="0" smtClean="0"/>
              <a:t>Penn State</a:t>
            </a:r>
          </a:p>
          <a:p>
            <a:pPr>
              <a:buNone/>
            </a:pPr>
            <a:r>
              <a:rPr lang="en-US" sz="2400" b="1" dirty="0" smtClean="0"/>
              <a:t>    J.D., </a:t>
            </a:r>
            <a:r>
              <a:rPr lang="en-US" sz="2400" b="1" i="1" dirty="0" smtClean="0"/>
              <a:t>Dickinson School of Law</a:t>
            </a:r>
          </a:p>
          <a:p>
            <a:endParaRPr lang="en-US" dirty="0"/>
          </a:p>
        </p:txBody>
      </p:sp>
      <p:sp>
        <p:nvSpPr>
          <p:cNvPr id="5" name="Slide Number Placeholder 4"/>
          <p:cNvSpPr>
            <a:spLocks noGrp="1"/>
          </p:cNvSpPr>
          <p:nvPr>
            <p:ph type="sldNum" sz="quarter" idx="12"/>
          </p:nvPr>
        </p:nvSpPr>
        <p:spPr/>
        <p:txBody>
          <a:bodyPr/>
          <a:lstStyle/>
          <a:p>
            <a:fld id="{E984169B-9A00-4D2F-97D1-01DA7DB7AEFF}" type="slidenum">
              <a:rPr lang="en-US" smtClean="0"/>
              <a:pPr/>
              <a:t>2</a:t>
            </a:fld>
            <a:endParaRPr lang="en-US" dirty="0"/>
          </a:p>
        </p:txBody>
      </p:sp>
      <p:pic>
        <p:nvPicPr>
          <p:cNvPr id="6" name="Picture 5" descr="C:\Documents and Settings\Lola Gulotta\My Documents\THE GULOTTA GROUP\MARKETING-PR\Gulotta Group Logo.tif"/>
          <p:cNvPicPr/>
          <p:nvPr/>
        </p:nvPicPr>
        <p:blipFill>
          <a:blip r:embed="rId2" cstate="print"/>
          <a:srcRect/>
          <a:stretch>
            <a:fillRect/>
          </a:stretch>
        </p:blipFill>
        <p:spPr bwMode="auto">
          <a:xfrm>
            <a:off x="4953000" y="5715000"/>
            <a:ext cx="3581400" cy="990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Candy\AppData\Local\Microsoft\Windows\Temporary Internet Files\Content.IE5\YHKJU1SQ\MC900234461[1].wmf"/>
          <p:cNvPicPr>
            <a:picLocks noChangeAspect="1" noChangeArrowheads="1"/>
          </p:cNvPicPr>
          <p:nvPr/>
        </p:nvPicPr>
        <p:blipFill>
          <a:blip r:embed="rId2" cstate="print"/>
          <a:srcRect/>
          <a:stretch>
            <a:fillRect/>
          </a:stretch>
        </p:blipFill>
        <p:spPr bwMode="auto">
          <a:xfrm>
            <a:off x="8625511" y="30752"/>
            <a:ext cx="442289" cy="883648"/>
          </a:xfrm>
          <a:prstGeom prst="rect">
            <a:avLst/>
          </a:prstGeom>
          <a:noFill/>
        </p:spPr>
      </p:pic>
      <p:pic>
        <p:nvPicPr>
          <p:cNvPr id="44034" name="Picture 2" descr="http://blogs.msdn.com/blogfiles/willy-peter_schaub/WindowsLiveWriter/AITBuildSuiteafreenugget_12C89/CLIPART_OF_25530_SMJPG_thumb.jpg"/>
          <p:cNvPicPr>
            <a:picLocks noChangeAspect="1" noChangeArrowheads="1"/>
          </p:cNvPicPr>
          <p:nvPr/>
        </p:nvPicPr>
        <p:blipFill>
          <a:blip r:embed="rId3" cstate="print"/>
          <a:srcRect/>
          <a:stretch>
            <a:fillRect/>
          </a:stretch>
        </p:blipFill>
        <p:spPr bwMode="auto">
          <a:xfrm>
            <a:off x="6553200" y="5029200"/>
            <a:ext cx="1905000" cy="1706563"/>
          </a:xfrm>
          <a:prstGeom prst="rect">
            <a:avLst/>
          </a:prstGeom>
          <a:noFill/>
        </p:spPr>
      </p:pic>
      <p:sp>
        <p:nvSpPr>
          <p:cNvPr id="3" name="Content Placeholder 2"/>
          <p:cNvSpPr>
            <a:spLocks noGrp="1"/>
          </p:cNvSpPr>
          <p:nvPr>
            <p:ph idx="1"/>
          </p:nvPr>
        </p:nvSpPr>
        <p:spPr>
          <a:xfrm>
            <a:off x="-228600" y="1828800"/>
            <a:ext cx="9372600" cy="5638800"/>
          </a:xfrm>
        </p:spPr>
        <p:txBody>
          <a:bodyPr>
            <a:normAutofit fontScale="70000" lnSpcReduction="20000"/>
          </a:bodyPr>
          <a:lstStyle/>
          <a:p>
            <a:pPr>
              <a:buNone/>
            </a:pPr>
            <a:endParaRPr lang="en-US" sz="3600" b="1" dirty="0" smtClean="0"/>
          </a:p>
          <a:p>
            <a:pPr>
              <a:buNone/>
            </a:pPr>
            <a:r>
              <a:rPr lang="en-US" sz="3600" b="1" dirty="0" smtClean="0"/>
              <a:t>  </a:t>
            </a:r>
            <a:r>
              <a:rPr lang="en-US" sz="4000" b="1" i="1" u="sng" dirty="0" smtClean="0"/>
              <a:t>Possible Actions </a:t>
            </a:r>
            <a:r>
              <a:rPr lang="en-US" sz="4000" b="1" i="1" dirty="0" smtClean="0"/>
              <a:t>in the event of a code violation…</a:t>
            </a:r>
          </a:p>
          <a:p>
            <a:pPr>
              <a:buNone/>
            </a:pPr>
            <a:r>
              <a:rPr lang="en-US" sz="3600" b="1" i="1" dirty="0" smtClean="0"/>
              <a:t>    </a:t>
            </a:r>
          </a:p>
          <a:p>
            <a:pPr marL="400050" lvl="1" indent="342900">
              <a:buSzPct val="134000"/>
              <a:buFont typeface="Arial" pitchFamily="34" charset="0"/>
              <a:buChar char="•"/>
            </a:pPr>
            <a:r>
              <a:rPr lang="en-US" sz="3700" b="1" dirty="0" smtClean="0"/>
              <a:t>Deny or revoke rental housing license</a:t>
            </a:r>
          </a:p>
          <a:p>
            <a:pPr marL="400050" lvl="1" indent="342900">
              <a:buSzPct val="134000"/>
              <a:buFont typeface="Arial" pitchFamily="34" charset="0"/>
              <a:buChar char="•"/>
            </a:pPr>
            <a:r>
              <a:rPr lang="en-US" sz="3700" b="1" dirty="0" smtClean="0"/>
              <a:t>File municipal liens against the subject property… </a:t>
            </a:r>
          </a:p>
          <a:p>
            <a:pPr marL="971550" lvl="1" indent="-171450">
              <a:buSzPct val="78000"/>
              <a:buFont typeface="Wingdings" pitchFamily="2" charset="2"/>
              <a:buChar char="§"/>
            </a:pPr>
            <a:r>
              <a:rPr lang="en-US" sz="3700" b="1" dirty="0" smtClean="0"/>
              <a:t>And any other property in the Commonwealth belonging to the same owner.</a:t>
            </a:r>
          </a:p>
          <a:p>
            <a:pPr marL="971550" lvl="1" indent="-171450">
              <a:buSzPct val="78000"/>
              <a:buFont typeface="Wingdings" pitchFamily="2" charset="2"/>
              <a:buChar char="§"/>
            </a:pPr>
            <a:r>
              <a:rPr lang="en-US" sz="3700" b="1" dirty="0" smtClean="0"/>
              <a:t>For costs incurred in the event the owner does not take corrective action i.e., demolition of property, cutting weeds and grass, repairing/replacing sidewalks.</a:t>
            </a:r>
          </a:p>
          <a:p>
            <a:pPr>
              <a:buSzPct val="94000"/>
              <a:buNone/>
            </a:pPr>
            <a:endParaRPr lang="en-US" sz="3600" b="1" dirty="0" smtClean="0"/>
          </a:p>
          <a:p>
            <a:pPr>
              <a:buSzPct val="71000"/>
              <a:buFont typeface="Arial" pitchFamily="34" charset="0"/>
              <a:buChar char="•"/>
            </a:pPr>
            <a:endParaRPr lang="en-US" sz="3000" b="1" i="1" dirty="0" smtClean="0"/>
          </a:p>
          <a:p>
            <a:pPr>
              <a:buNone/>
            </a:pPr>
            <a:endParaRPr lang="en-US" sz="3100" b="1" dirty="0" smtClean="0"/>
          </a:p>
          <a:p>
            <a:pPr>
              <a:buNone/>
            </a:pPr>
            <a:r>
              <a:rPr lang="en-US" sz="2600" dirty="0" smtClean="0"/>
              <a:t>  </a:t>
            </a:r>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20</a:t>
            </a:fld>
            <a:endParaRPr lang="en-US" dirty="0"/>
          </a:p>
        </p:txBody>
      </p:sp>
      <p:sp>
        <p:nvSpPr>
          <p:cNvPr id="8" name="Rectangle 7"/>
          <p:cNvSpPr/>
          <p:nvPr/>
        </p:nvSpPr>
        <p:spPr>
          <a:xfrm>
            <a:off x="0" y="49649"/>
            <a:ext cx="9220200" cy="1169551"/>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200" b="1" dirty="0" smtClean="0">
                <a:solidFill>
                  <a:schemeClr val="accent1">
                    <a:lumMod val="60000"/>
                    <a:lumOff val="40000"/>
                  </a:schemeClr>
                </a:solidFill>
                <a:effectLst>
                  <a:outerShdw blurRad="38100" dist="38100" dir="2700000" algn="tl">
                    <a:srgbClr val="000000">
                      <a:alpha val="43137"/>
                    </a:srgbClr>
                  </a:outerShdw>
                </a:effectLst>
              </a:rPr>
              <a:t>Identify Goals and Objectives: Remediation </a:t>
            </a:r>
          </a:p>
        </p:txBody>
      </p:sp>
      <p:sp>
        <p:nvSpPr>
          <p:cNvPr id="10" name="Rectangle 9"/>
          <p:cNvSpPr/>
          <p:nvPr/>
        </p:nvSpPr>
        <p:spPr>
          <a:xfrm>
            <a:off x="-76200" y="6629400"/>
            <a:ext cx="2233304" cy="276999"/>
          </a:xfrm>
          <a:prstGeom prst="rect">
            <a:avLst/>
          </a:prstGeom>
        </p:spPr>
        <p:txBody>
          <a:bodyPr wrap="none">
            <a:spAutoFit/>
          </a:bodyPr>
          <a:lstStyle/>
          <a:p>
            <a:r>
              <a:rPr lang="en-US" sz="1200" dirty="0" smtClean="0"/>
              <a:t>Image Source:  </a:t>
            </a:r>
            <a:r>
              <a:rPr lang="en-US" sz="1200" dirty="0" smtClean="0">
                <a:hlinkClick r:id="rId4"/>
              </a:rPr>
              <a:t>www.pul.se</a:t>
            </a:r>
            <a:r>
              <a:rPr lang="en-US" sz="1200" dirty="0" smtClean="0"/>
              <a:t> </a:t>
            </a:r>
            <a:endParaRPr lang="en-US" sz="1200" dirty="0"/>
          </a:p>
        </p:txBody>
      </p:sp>
      <p:sp>
        <p:nvSpPr>
          <p:cNvPr id="9" name="Title 1"/>
          <p:cNvSpPr>
            <a:spLocks noGrp="1"/>
          </p:cNvSpPr>
          <p:nvPr>
            <p:ph type="title"/>
          </p:nvPr>
        </p:nvSpPr>
        <p:spPr>
          <a:xfrm>
            <a:off x="533400" y="1219200"/>
            <a:ext cx="8229600" cy="838200"/>
          </a:xfrm>
        </p:spPr>
        <p:txBody>
          <a:bodyPr>
            <a:normAutofit/>
          </a:bodyPr>
          <a:lstStyle/>
          <a:p>
            <a:pPr algn="ctr"/>
            <a:r>
              <a:rPr lang="en-US" sz="3200" b="1" i="1" dirty="0" smtClean="0">
                <a:solidFill>
                  <a:schemeClr val="tx1"/>
                </a:solidFill>
              </a:rPr>
              <a:t>Implement Provisions of Act 90 of 2010</a:t>
            </a:r>
            <a:endParaRPr lang="en-US" sz="3200" b="1"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to="" calcmode="lin" valueType="num">
                                      <p:cBhvr>
                                        <p:cTn id="7" dur="1" fill="hold"/>
                                        <p:tgtEl>
                                          <p:spTgt spid="3">
                                            <p:txEl>
                                              <p:pRg st="3" end="3"/>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to="" calcmode="lin" valueType="num">
                                      <p:cBhvr>
                                        <p:cTn id="12" dur="1" fill="hold"/>
                                        <p:tgtEl>
                                          <p:spTgt spid="3">
                                            <p:txEl>
                                              <p:pRg st="4" end="4"/>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to="" calcmode="lin" valueType="num">
                                      <p:cBhvr>
                                        <p:cTn id="17" dur="1" fill="hold"/>
                                        <p:tgtEl>
                                          <p:spTgt spid="3">
                                            <p:txEl>
                                              <p:pRg st="5" end="5"/>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to="" calcmode="lin" valueType="num">
                                      <p:cBhvr>
                                        <p:cTn id="2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Candy\AppData\Local\Microsoft\Windows\Temporary Internet Files\Content.IE5\YHKJU1SQ\MC900234461[1].wmf"/>
          <p:cNvPicPr>
            <a:picLocks noChangeAspect="1" noChangeArrowheads="1"/>
          </p:cNvPicPr>
          <p:nvPr/>
        </p:nvPicPr>
        <p:blipFill>
          <a:blip r:embed="rId2" cstate="print"/>
          <a:srcRect/>
          <a:stretch>
            <a:fillRect/>
          </a:stretch>
        </p:blipFill>
        <p:spPr bwMode="auto">
          <a:xfrm>
            <a:off x="8625511" y="30752"/>
            <a:ext cx="442289" cy="883648"/>
          </a:xfrm>
          <a:prstGeom prst="rect">
            <a:avLst/>
          </a:prstGeom>
          <a:noFill/>
        </p:spPr>
      </p:pic>
      <p:pic>
        <p:nvPicPr>
          <p:cNvPr id="44034" name="Picture 2" descr="http://blogs.msdn.com/blogfiles/willy-peter_schaub/WindowsLiveWriter/AITBuildSuiteafreenugget_12C89/CLIPART_OF_25530_SMJPG_thumb.jpg"/>
          <p:cNvPicPr>
            <a:picLocks noChangeAspect="1" noChangeArrowheads="1"/>
          </p:cNvPicPr>
          <p:nvPr/>
        </p:nvPicPr>
        <p:blipFill>
          <a:blip r:embed="rId3" cstate="print"/>
          <a:srcRect/>
          <a:stretch>
            <a:fillRect/>
          </a:stretch>
        </p:blipFill>
        <p:spPr bwMode="auto">
          <a:xfrm>
            <a:off x="6553200" y="5029200"/>
            <a:ext cx="1905000" cy="1706563"/>
          </a:xfrm>
          <a:prstGeom prst="rect">
            <a:avLst/>
          </a:prstGeom>
          <a:noFill/>
        </p:spPr>
      </p:pic>
      <p:sp>
        <p:nvSpPr>
          <p:cNvPr id="3" name="Content Placeholder 2"/>
          <p:cNvSpPr>
            <a:spLocks noGrp="1"/>
          </p:cNvSpPr>
          <p:nvPr>
            <p:ph idx="1"/>
          </p:nvPr>
        </p:nvSpPr>
        <p:spPr>
          <a:xfrm>
            <a:off x="-457200" y="2133600"/>
            <a:ext cx="9906000" cy="5638800"/>
          </a:xfrm>
        </p:spPr>
        <p:txBody>
          <a:bodyPr>
            <a:normAutofit/>
          </a:bodyPr>
          <a:lstStyle/>
          <a:p>
            <a:pPr>
              <a:buNone/>
            </a:pPr>
            <a:endParaRPr lang="en-US" sz="3600" b="1" i="1" dirty="0" smtClean="0"/>
          </a:p>
          <a:p>
            <a:pPr lvl="1">
              <a:buFont typeface="Arial" pitchFamily="34" charset="0"/>
              <a:buChar char="•"/>
            </a:pPr>
            <a:r>
              <a:rPr lang="en-US" sz="2800" b="1" dirty="0" smtClean="0"/>
              <a:t>May be charged if the code violation remains unabated after four summary convictions for the same violation</a:t>
            </a:r>
          </a:p>
          <a:p>
            <a:pPr lvl="1">
              <a:buFont typeface="Arial" pitchFamily="34" charset="0"/>
              <a:buChar char="•"/>
            </a:pPr>
            <a:r>
              <a:rPr lang="en-US" sz="2800" b="1" dirty="0" smtClean="0"/>
              <a:t>If convicted, the property owner is guilty of a </a:t>
            </a:r>
          </a:p>
          <a:p>
            <a:pPr lvl="1">
              <a:buNone/>
            </a:pPr>
            <a:r>
              <a:rPr lang="en-US" sz="2800" b="1" i="1" dirty="0" smtClean="0"/>
              <a:t>  2</a:t>
            </a:r>
            <a:r>
              <a:rPr lang="en-US" sz="2800" b="1" i="1" baseline="30000" dirty="0" smtClean="0"/>
              <a:t>nd</a:t>
            </a:r>
            <a:r>
              <a:rPr lang="en-US" sz="2800" b="1" i="1" dirty="0" smtClean="0"/>
              <a:t> Degree Misdemeanor,</a:t>
            </a:r>
            <a:r>
              <a:rPr lang="en-US" sz="2800" b="1" dirty="0" smtClean="0"/>
              <a:t> and may be incarcerated.</a:t>
            </a:r>
          </a:p>
          <a:p>
            <a:pPr>
              <a:buSzPct val="94000"/>
              <a:buNone/>
            </a:pPr>
            <a:endParaRPr lang="en-US" sz="3600" b="1" dirty="0" smtClean="0"/>
          </a:p>
          <a:p>
            <a:pPr>
              <a:buSzPct val="71000"/>
              <a:buFont typeface="Arial" pitchFamily="34" charset="0"/>
              <a:buChar char="•"/>
            </a:pPr>
            <a:endParaRPr lang="en-US" sz="3000" b="1" i="1" dirty="0" smtClean="0"/>
          </a:p>
          <a:p>
            <a:pPr>
              <a:buNone/>
            </a:pPr>
            <a:endParaRPr lang="en-US" sz="3100" b="1" dirty="0" smtClean="0"/>
          </a:p>
          <a:p>
            <a:pPr>
              <a:buNone/>
            </a:pPr>
            <a:r>
              <a:rPr lang="en-US" sz="2600" dirty="0" smtClean="0"/>
              <a:t>  </a:t>
            </a:r>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21</a:t>
            </a:fld>
            <a:endParaRPr lang="en-US" dirty="0"/>
          </a:p>
        </p:txBody>
      </p:sp>
      <p:sp>
        <p:nvSpPr>
          <p:cNvPr id="8" name="Rectangle 7"/>
          <p:cNvSpPr/>
          <p:nvPr/>
        </p:nvSpPr>
        <p:spPr>
          <a:xfrm>
            <a:off x="0" y="49649"/>
            <a:ext cx="9220200" cy="1169551"/>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200" b="1" dirty="0" smtClean="0">
                <a:solidFill>
                  <a:schemeClr val="accent1">
                    <a:lumMod val="60000"/>
                    <a:lumOff val="40000"/>
                  </a:schemeClr>
                </a:solidFill>
                <a:effectLst>
                  <a:outerShdw blurRad="38100" dist="38100" dir="2700000" algn="tl">
                    <a:srgbClr val="000000">
                      <a:alpha val="43137"/>
                    </a:srgbClr>
                  </a:outerShdw>
                </a:effectLst>
              </a:rPr>
              <a:t>Identify Goals and Objectives: Remediation </a:t>
            </a:r>
          </a:p>
        </p:txBody>
      </p:sp>
      <p:sp>
        <p:nvSpPr>
          <p:cNvPr id="10" name="Rectangle 9"/>
          <p:cNvSpPr/>
          <p:nvPr/>
        </p:nvSpPr>
        <p:spPr>
          <a:xfrm>
            <a:off x="-76200" y="6629400"/>
            <a:ext cx="2233304" cy="276999"/>
          </a:xfrm>
          <a:prstGeom prst="rect">
            <a:avLst/>
          </a:prstGeom>
        </p:spPr>
        <p:txBody>
          <a:bodyPr wrap="none">
            <a:spAutoFit/>
          </a:bodyPr>
          <a:lstStyle/>
          <a:p>
            <a:r>
              <a:rPr lang="en-US" sz="1200" dirty="0" smtClean="0"/>
              <a:t>Image Source:  </a:t>
            </a:r>
            <a:r>
              <a:rPr lang="en-US" sz="1200" dirty="0" smtClean="0">
                <a:hlinkClick r:id="rId4"/>
              </a:rPr>
              <a:t>www.pul.se</a:t>
            </a:r>
            <a:r>
              <a:rPr lang="en-US" sz="1200" dirty="0" smtClean="0"/>
              <a:t> </a:t>
            </a:r>
            <a:endParaRPr lang="en-US" sz="1200" dirty="0"/>
          </a:p>
        </p:txBody>
      </p:sp>
      <p:sp>
        <p:nvSpPr>
          <p:cNvPr id="9" name="Title 1"/>
          <p:cNvSpPr>
            <a:spLocks noGrp="1"/>
          </p:cNvSpPr>
          <p:nvPr>
            <p:ph type="title"/>
          </p:nvPr>
        </p:nvSpPr>
        <p:spPr>
          <a:xfrm>
            <a:off x="0" y="1524000"/>
            <a:ext cx="9144000" cy="838200"/>
          </a:xfrm>
        </p:spPr>
        <p:txBody>
          <a:bodyPr>
            <a:normAutofit fontScale="90000"/>
          </a:bodyPr>
          <a:lstStyle/>
          <a:p>
            <a:pPr algn="ctr"/>
            <a:r>
              <a:rPr lang="en-US" sz="3200" dirty="0" smtClean="0"/>
              <a:t>Charge Chronic Code Violators with </a:t>
            </a:r>
            <a:br>
              <a:rPr lang="en-US" sz="3200" dirty="0" smtClean="0"/>
            </a:br>
            <a:r>
              <a:rPr lang="en-US" sz="3200" dirty="0" smtClean="0"/>
              <a:t>The Crime of </a:t>
            </a:r>
            <a:r>
              <a:rPr lang="en-US" sz="3200" i="1" dirty="0" smtClean="0"/>
              <a:t>Municipal Code Avoidance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Candy\AppData\Local\Microsoft\Windows\Temporary Internet Files\Content.IE5\YHKJU1SQ\MC900234461[1].wmf"/>
          <p:cNvPicPr>
            <a:picLocks noChangeAspect="1" noChangeArrowheads="1"/>
          </p:cNvPicPr>
          <p:nvPr/>
        </p:nvPicPr>
        <p:blipFill>
          <a:blip r:embed="rId2" cstate="print"/>
          <a:srcRect/>
          <a:stretch>
            <a:fillRect/>
          </a:stretch>
        </p:blipFill>
        <p:spPr bwMode="auto">
          <a:xfrm>
            <a:off x="8625511" y="30752"/>
            <a:ext cx="442289" cy="883648"/>
          </a:xfrm>
          <a:prstGeom prst="rect">
            <a:avLst/>
          </a:prstGeom>
          <a:noFill/>
        </p:spPr>
      </p:pic>
      <p:pic>
        <p:nvPicPr>
          <p:cNvPr id="44034" name="Picture 2" descr="http://blogs.msdn.com/blogfiles/willy-peter_schaub/WindowsLiveWriter/AITBuildSuiteafreenugget_12C89/CLIPART_OF_25530_SMJPG_thumb.jpg"/>
          <p:cNvPicPr>
            <a:picLocks noChangeAspect="1" noChangeArrowheads="1"/>
          </p:cNvPicPr>
          <p:nvPr/>
        </p:nvPicPr>
        <p:blipFill>
          <a:blip r:embed="rId3" cstate="print"/>
          <a:srcRect/>
          <a:stretch>
            <a:fillRect/>
          </a:stretch>
        </p:blipFill>
        <p:spPr bwMode="auto">
          <a:xfrm>
            <a:off x="6553200" y="5029200"/>
            <a:ext cx="1905000" cy="1706563"/>
          </a:xfrm>
          <a:prstGeom prst="rect">
            <a:avLst/>
          </a:prstGeom>
          <a:noFill/>
        </p:spPr>
      </p:pic>
      <p:sp>
        <p:nvSpPr>
          <p:cNvPr id="3" name="Content Placeholder 2"/>
          <p:cNvSpPr>
            <a:spLocks noGrp="1"/>
          </p:cNvSpPr>
          <p:nvPr>
            <p:ph idx="1"/>
          </p:nvPr>
        </p:nvSpPr>
        <p:spPr>
          <a:xfrm>
            <a:off x="-457200" y="2133600"/>
            <a:ext cx="9601200" cy="5638800"/>
          </a:xfrm>
        </p:spPr>
        <p:txBody>
          <a:bodyPr>
            <a:normAutofit fontScale="92500" lnSpcReduction="20000"/>
          </a:bodyPr>
          <a:lstStyle/>
          <a:p>
            <a:pPr>
              <a:buNone/>
            </a:pPr>
            <a:endParaRPr lang="en-US" sz="3600" b="1" i="1" dirty="0" smtClean="0"/>
          </a:p>
          <a:p>
            <a:pPr lvl="1">
              <a:buFont typeface="Arial" pitchFamily="34" charset="0"/>
              <a:buChar char="•"/>
            </a:pPr>
            <a:r>
              <a:rPr lang="en-US" sz="3000" b="1" dirty="0" smtClean="0"/>
              <a:t>Conservatorship allows certain entities to petition the </a:t>
            </a:r>
            <a:r>
              <a:rPr lang="en-US" sz="3000" b="1" i="1" dirty="0" smtClean="0"/>
              <a:t>Court of Common Pleas </a:t>
            </a:r>
            <a:r>
              <a:rPr lang="en-US" sz="3000" b="1" dirty="0" smtClean="0"/>
              <a:t>to make corrective repairs to a property when the owner has been uncooperative.</a:t>
            </a:r>
          </a:p>
          <a:p>
            <a:pPr lvl="1">
              <a:buFont typeface="Arial" pitchFamily="34" charset="0"/>
              <a:buChar char="•"/>
            </a:pPr>
            <a:r>
              <a:rPr lang="en-US" sz="3000" b="1" dirty="0" smtClean="0"/>
              <a:t>The conservator prepares a plan for the repairs/ demolition, subject to the Court’s approval.</a:t>
            </a:r>
          </a:p>
          <a:p>
            <a:pPr lvl="1">
              <a:buFont typeface="Arial" pitchFamily="34" charset="0"/>
              <a:buChar char="•"/>
            </a:pPr>
            <a:r>
              <a:rPr lang="en-US" sz="3000" b="1" dirty="0" smtClean="0"/>
              <a:t>With the Court’s permission, the conservator may borrow against the property to fund repairs/ administrative costs.</a:t>
            </a:r>
          </a:p>
          <a:p>
            <a:pPr>
              <a:buSzPct val="94000"/>
              <a:buNone/>
            </a:pPr>
            <a:endParaRPr lang="en-US" sz="3600" b="1" dirty="0" smtClean="0"/>
          </a:p>
          <a:p>
            <a:pPr>
              <a:buSzPct val="71000"/>
              <a:buFont typeface="Arial" pitchFamily="34" charset="0"/>
              <a:buChar char="•"/>
            </a:pPr>
            <a:endParaRPr lang="en-US" sz="3000" b="1" i="1" dirty="0" smtClean="0"/>
          </a:p>
          <a:p>
            <a:pPr>
              <a:buNone/>
            </a:pPr>
            <a:endParaRPr lang="en-US" sz="3100" b="1" dirty="0" smtClean="0"/>
          </a:p>
          <a:p>
            <a:pPr>
              <a:buNone/>
            </a:pPr>
            <a:r>
              <a:rPr lang="en-US" sz="2600" dirty="0" smtClean="0"/>
              <a:t>  </a:t>
            </a:r>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22</a:t>
            </a:fld>
            <a:endParaRPr lang="en-US" dirty="0"/>
          </a:p>
        </p:txBody>
      </p:sp>
      <p:sp>
        <p:nvSpPr>
          <p:cNvPr id="8" name="Rectangle 7"/>
          <p:cNvSpPr/>
          <p:nvPr/>
        </p:nvSpPr>
        <p:spPr>
          <a:xfrm>
            <a:off x="0" y="49649"/>
            <a:ext cx="9220200" cy="1169551"/>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200" b="1" dirty="0" smtClean="0">
                <a:solidFill>
                  <a:schemeClr val="accent1">
                    <a:lumMod val="60000"/>
                    <a:lumOff val="40000"/>
                  </a:schemeClr>
                </a:solidFill>
                <a:effectLst>
                  <a:outerShdw blurRad="38100" dist="38100" dir="2700000" algn="tl">
                    <a:srgbClr val="000000">
                      <a:alpha val="43137"/>
                    </a:srgbClr>
                  </a:outerShdw>
                </a:effectLst>
              </a:rPr>
              <a:t>Identify Goals and Objectives: Remediation </a:t>
            </a:r>
          </a:p>
        </p:txBody>
      </p:sp>
      <p:sp>
        <p:nvSpPr>
          <p:cNvPr id="10" name="Rectangle 9"/>
          <p:cNvSpPr/>
          <p:nvPr/>
        </p:nvSpPr>
        <p:spPr>
          <a:xfrm>
            <a:off x="-76200" y="6629400"/>
            <a:ext cx="2233304" cy="276999"/>
          </a:xfrm>
          <a:prstGeom prst="rect">
            <a:avLst/>
          </a:prstGeom>
        </p:spPr>
        <p:txBody>
          <a:bodyPr wrap="none">
            <a:spAutoFit/>
          </a:bodyPr>
          <a:lstStyle/>
          <a:p>
            <a:r>
              <a:rPr lang="en-US" sz="1200" dirty="0" smtClean="0"/>
              <a:t>Image Source:  </a:t>
            </a:r>
            <a:r>
              <a:rPr lang="en-US" sz="1200" dirty="0" smtClean="0">
                <a:hlinkClick r:id="rId4"/>
              </a:rPr>
              <a:t>www.pul.se</a:t>
            </a:r>
            <a:r>
              <a:rPr lang="en-US" sz="1200" dirty="0" smtClean="0"/>
              <a:t> </a:t>
            </a:r>
            <a:endParaRPr lang="en-US" sz="1200" dirty="0"/>
          </a:p>
        </p:txBody>
      </p:sp>
      <p:sp>
        <p:nvSpPr>
          <p:cNvPr id="9" name="Title 1"/>
          <p:cNvSpPr>
            <a:spLocks noGrp="1"/>
          </p:cNvSpPr>
          <p:nvPr>
            <p:ph type="title"/>
          </p:nvPr>
        </p:nvSpPr>
        <p:spPr>
          <a:xfrm>
            <a:off x="0" y="1524000"/>
            <a:ext cx="9144000" cy="838200"/>
          </a:xfrm>
        </p:spPr>
        <p:txBody>
          <a:bodyPr>
            <a:normAutofit/>
          </a:bodyPr>
          <a:lstStyle/>
          <a:p>
            <a:pPr algn="ctr"/>
            <a:r>
              <a:rPr lang="en-US" sz="3600" dirty="0" smtClean="0"/>
              <a:t>Conservatorship</a:t>
            </a:r>
            <a:endParaRPr lang="en-US" sz="36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Candy\AppData\Local\Microsoft\Windows\Temporary Internet Files\Content.IE5\YHKJU1SQ\MC900234461[1].wmf"/>
          <p:cNvPicPr>
            <a:picLocks noChangeAspect="1" noChangeArrowheads="1"/>
          </p:cNvPicPr>
          <p:nvPr/>
        </p:nvPicPr>
        <p:blipFill>
          <a:blip r:embed="rId2" cstate="print"/>
          <a:srcRect/>
          <a:stretch>
            <a:fillRect/>
          </a:stretch>
        </p:blipFill>
        <p:spPr bwMode="auto">
          <a:xfrm>
            <a:off x="8549311" y="106952"/>
            <a:ext cx="442289" cy="883648"/>
          </a:xfrm>
          <a:prstGeom prst="rect">
            <a:avLst/>
          </a:prstGeom>
          <a:noFill/>
        </p:spPr>
      </p:pic>
      <p:sp>
        <p:nvSpPr>
          <p:cNvPr id="3" name="Content Placeholder 2"/>
          <p:cNvSpPr>
            <a:spLocks noGrp="1"/>
          </p:cNvSpPr>
          <p:nvPr>
            <p:ph idx="1"/>
          </p:nvPr>
        </p:nvSpPr>
        <p:spPr>
          <a:xfrm>
            <a:off x="-304800" y="1600200"/>
            <a:ext cx="9601200" cy="5638800"/>
          </a:xfrm>
        </p:spPr>
        <p:txBody>
          <a:bodyPr>
            <a:normAutofit lnSpcReduction="10000"/>
          </a:bodyPr>
          <a:lstStyle/>
          <a:p>
            <a:pPr>
              <a:buNone/>
            </a:pPr>
            <a:endParaRPr lang="en-US" sz="3600" b="1" i="1" dirty="0" smtClean="0"/>
          </a:p>
          <a:p>
            <a:pPr lvl="2">
              <a:buClr>
                <a:schemeClr val="accent1"/>
              </a:buClr>
              <a:buSzPct val="115000"/>
              <a:buBlip>
                <a:blip r:embed="rId3"/>
              </a:buBlip>
            </a:pPr>
            <a:r>
              <a:rPr lang="en-US" sz="2600" b="1" dirty="0" smtClean="0"/>
              <a:t> Acquire real estate and…</a:t>
            </a:r>
          </a:p>
          <a:p>
            <a:pPr marL="1314450" lvl="2" indent="-57150">
              <a:buClr>
                <a:schemeClr val="accent1"/>
              </a:buClr>
              <a:buSzPct val="78000"/>
              <a:buFont typeface="Wingdings" pitchFamily="2" charset="2"/>
              <a:buChar char="§"/>
            </a:pPr>
            <a:r>
              <a:rPr lang="en-US" sz="2600" b="1" dirty="0" smtClean="0"/>
              <a:t>  Maintain, demolish or improve the property. </a:t>
            </a:r>
          </a:p>
          <a:p>
            <a:pPr marL="1314450" lvl="2" indent="-57150">
              <a:buClr>
                <a:schemeClr val="accent1"/>
              </a:buClr>
              <a:buSzPct val="78000"/>
              <a:buFont typeface="Wingdings" pitchFamily="2" charset="2"/>
              <a:buChar char="§"/>
            </a:pPr>
            <a:r>
              <a:rPr lang="en-US" sz="2600" b="1" dirty="0" smtClean="0"/>
              <a:t>  Sell the property for redevelopment.</a:t>
            </a:r>
          </a:p>
          <a:p>
            <a:pPr marL="1314450" lvl="2" indent="-57150">
              <a:buClr>
                <a:schemeClr val="accent1"/>
              </a:buClr>
              <a:buSzPct val="78000"/>
              <a:buFont typeface="Wingdings" pitchFamily="2" charset="2"/>
              <a:buChar char="§"/>
            </a:pPr>
            <a:r>
              <a:rPr lang="en-US" sz="2600" b="1" dirty="0" smtClean="0"/>
              <a:t>  Lease the property, consistent with state law.</a:t>
            </a:r>
          </a:p>
          <a:p>
            <a:pPr lvl="2">
              <a:buClr>
                <a:schemeClr val="accent1"/>
              </a:buClr>
              <a:buSzPct val="115000"/>
              <a:buBlip>
                <a:blip r:embed="rId3"/>
              </a:buBlip>
            </a:pPr>
            <a:r>
              <a:rPr lang="en-US" sz="2600" b="1" dirty="0" smtClean="0"/>
              <a:t> Accept the assignment of tax liens from   </a:t>
            </a:r>
          </a:p>
          <a:p>
            <a:pPr lvl="2">
              <a:buClr>
                <a:schemeClr val="accent1"/>
              </a:buClr>
              <a:buSzPct val="115000"/>
              <a:buNone/>
            </a:pPr>
            <a:r>
              <a:rPr lang="en-US" sz="2600" b="1" dirty="0" smtClean="0"/>
              <a:t>     municipalities.</a:t>
            </a:r>
          </a:p>
          <a:p>
            <a:pPr lvl="2">
              <a:buClr>
                <a:schemeClr val="accent1"/>
              </a:buClr>
              <a:buSzPct val="115000"/>
              <a:buBlip>
                <a:blip r:embed="rId3"/>
              </a:buBlip>
            </a:pPr>
            <a:r>
              <a:rPr lang="en-US" sz="2600" b="1" dirty="0" smtClean="0"/>
              <a:t> File action to quiet title for properties it owns.</a:t>
            </a:r>
          </a:p>
          <a:p>
            <a:pPr>
              <a:buSzPct val="94000"/>
              <a:buNone/>
            </a:pPr>
            <a:endParaRPr lang="en-US" sz="3600" b="1" dirty="0" smtClean="0"/>
          </a:p>
          <a:p>
            <a:pPr>
              <a:buSzPct val="71000"/>
              <a:buFont typeface="Arial" pitchFamily="34" charset="0"/>
              <a:buChar char="•"/>
            </a:pPr>
            <a:endParaRPr lang="en-US" sz="3000" b="1" i="1" dirty="0" smtClean="0"/>
          </a:p>
          <a:p>
            <a:pPr>
              <a:buNone/>
            </a:pPr>
            <a:endParaRPr lang="en-US" sz="3100" b="1" dirty="0" smtClean="0"/>
          </a:p>
          <a:p>
            <a:pPr>
              <a:buNone/>
            </a:pPr>
            <a:r>
              <a:rPr lang="en-US" sz="2600" dirty="0" smtClean="0"/>
              <a:t>  </a:t>
            </a:r>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23</a:t>
            </a:fld>
            <a:endParaRPr lang="en-US" dirty="0"/>
          </a:p>
        </p:txBody>
      </p:sp>
      <p:sp>
        <p:nvSpPr>
          <p:cNvPr id="8" name="Rectangle 7"/>
          <p:cNvSpPr/>
          <p:nvPr/>
        </p:nvSpPr>
        <p:spPr>
          <a:xfrm>
            <a:off x="0" y="125849"/>
            <a:ext cx="9220200" cy="1169551"/>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200" b="1" dirty="0" smtClean="0">
                <a:solidFill>
                  <a:schemeClr val="accent1">
                    <a:lumMod val="60000"/>
                    <a:lumOff val="40000"/>
                  </a:schemeClr>
                </a:solidFill>
                <a:effectLst>
                  <a:outerShdw blurRad="38100" dist="38100" dir="2700000" algn="tl">
                    <a:srgbClr val="000000">
                      <a:alpha val="43137"/>
                    </a:srgbClr>
                  </a:outerShdw>
                </a:effectLst>
              </a:rPr>
              <a:t>Identify Goals and Objectives: Remediation </a:t>
            </a:r>
          </a:p>
        </p:txBody>
      </p:sp>
      <p:sp>
        <p:nvSpPr>
          <p:cNvPr id="9" name="Title 1"/>
          <p:cNvSpPr>
            <a:spLocks noGrp="1"/>
          </p:cNvSpPr>
          <p:nvPr>
            <p:ph type="title"/>
          </p:nvPr>
        </p:nvSpPr>
        <p:spPr>
          <a:xfrm>
            <a:off x="0" y="1219200"/>
            <a:ext cx="9144000" cy="838200"/>
          </a:xfrm>
        </p:spPr>
        <p:txBody>
          <a:bodyPr>
            <a:normAutofit/>
          </a:bodyPr>
          <a:lstStyle/>
          <a:p>
            <a:pPr algn="ctr"/>
            <a:r>
              <a:rPr lang="en-US" sz="3600" dirty="0" smtClean="0"/>
              <a:t>Land Banks:  Specific Powers</a:t>
            </a:r>
            <a:endParaRPr lang="en-US" sz="3600" i="1" dirty="0" smtClean="0"/>
          </a:p>
        </p:txBody>
      </p:sp>
      <p:pic>
        <p:nvPicPr>
          <p:cNvPr id="12" name="Picture 2" descr="http://www.clker.com/cliparts/T/D/v/7/b/m/super-hero-flying-silhouette-md.png"/>
          <p:cNvPicPr>
            <a:picLocks noChangeAspect="1" noChangeArrowheads="1"/>
          </p:cNvPicPr>
          <p:nvPr/>
        </p:nvPicPr>
        <p:blipFill>
          <a:blip r:embed="rId4" cstate="print"/>
          <a:srcRect/>
          <a:stretch>
            <a:fillRect/>
          </a:stretch>
        </p:blipFill>
        <p:spPr bwMode="auto">
          <a:xfrm flipH="1">
            <a:off x="4343400" y="4972050"/>
            <a:ext cx="2838450" cy="1885950"/>
          </a:xfrm>
          <a:prstGeom prst="rect">
            <a:avLst/>
          </a:prstGeom>
          <a:noFill/>
        </p:spPr>
      </p:pic>
      <p:sp>
        <p:nvSpPr>
          <p:cNvPr id="13" name="TextBox 12"/>
          <p:cNvSpPr txBox="1"/>
          <p:nvPr/>
        </p:nvSpPr>
        <p:spPr>
          <a:xfrm>
            <a:off x="-76200" y="6629400"/>
            <a:ext cx="4724400" cy="276999"/>
          </a:xfrm>
          <a:prstGeom prst="rect">
            <a:avLst/>
          </a:prstGeom>
          <a:noFill/>
        </p:spPr>
        <p:txBody>
          <a:bodyPr wrap="square" rtlCol="0">
            <a:spAutoFit/>
          </a:bodyPr>
          <a:lstStyle/>
          <a:p>
            <a:r>
              <a:rPr lang="en-US" sz="1200" dirty="0" smtClean="0"/>
              <a:t>Image Source:  </a:t>
            </a:r>
            <a:r>
              <a:rPr lang="en-US" sz="1200" dirty="0" smtClean="0">
                <a:hlinkClick r:id="rId5"/>
              </a:rPr>
              <a:t>http://josephagibsonlibrary.blogspot.com</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nationalschoolofaccountancy.com/wp-content/uploads/2011/04/eligible.jpg"/>
          <p:cNvPicPr>
            <a:picLocks noChangeAspect="1" noChangeArrowheads="1"/>
          </p:cNvPicPr>
          <p:nvPr/>
        </p:nvPicPr>
        <p:blipFill>
          <a:blip r:embed="rId2" cstate="print"/>
          <a:srcRect/>
          <a:stretch>
            <a:fillRect/>
          </a:stretch>
        </p:blipFill>
        <p:spPr bwMode="auto">
          <a:xfrm>
            <a:off x="6679454" y="4267200"/>
            <a:ext cx="2388346" cy="2365159"/>
          </a:xfrm>
          <a:prstGeom prst="rect">
            <a:avLst/>
          </a:prstGeom>
          <a:noFill/>
        </p:spPr>
      </p:pic>
      <p:pic>
        <p:nvPicPr>
          <p:cNvPr id="11" name="Picture 2" descr="C:\Users\Candy\AppData\Local\Microsoft\Windows\Temporary Internet Files\Content.IE5\YHKJU1SQ\MC900234461[1].wmf"/>
          <p:cNvPicPr>
            <a:picLocks noChangeAspect="1" noChangeArrowheads="1"/>
          </p:cNvPicPr>
          <p:nvPr/>
        </p:nvPicPr>
        <p:blipFill>
          <a:blip r:embed="rId3" cstate="print"/>
          <a:srcRect/>
          <a:stretch>
            <a:fillRect/>
          </a:stretch>
        </p:blipFill>
        <p:spPr bwMode="auto">
          <a:xfrm>
            <a:off x="8625511" y="30752"/>
            <a:ext cx="442289" cy="883648"/>
          </a:xfrm>
          <a:prstGeom prst="rect">
            <a:avLst/>
          </a:prstGeom>
          <a:noFill/>
        </p:spPr>
      </p:pic>
      <p:sp>
        <p:nvSpPr>
          <p:cNvPr id="3" name="Content Placeholder 2"/>
          <p:cNvSpPr>
            <a:spLocks noGrp="1"/>
          </p:cNvSpPr>
          <p:nvPr>
            <p:ph idx="1"/>
          </p:nvPr>
        </p:nvSpPr>
        <p:spPr>
          <a:xfrm>
            <a:off x="-762000" y="2133600"/>
            <a:ext cx="9906000" cy="5638800"/>
          </a:xfrm>
        </p:spPr>
        <p:txBody>
          <a:bodyPr>
            <a:normAutofit fontScale="77500" lnSpcReduction="20000"/>
          </a:bodyPr>
          <a:lstStyle/>
          <a:p>
            <a:pPr marL="365125" indent="34925">
              <a:buNone/>
            </a:pPr>
            <a:endParaRPr lang="en-US" sz="3600" b="1" i="1" dirty="0" smtClean="0"/>
          </a:p>
          <a:p>
            <a:pPr marL="1200150" lvl="1" indent="-400050">
              <a:buSzPct val="136000"/>
              <a:buBlip>
                <a:blip r:embed="rId4"/>
              </a:buBlip>
            </a:pPr>
            <a:r>
              <a:rPr lang="en-US" sz="3600" b="1" dirty="0" smtClean="0"/>
              <a:t>Municipalities (cities, boroughs, townships) over 10,000 in population</a:t>
            </a:r>
          </a:p>
          <a:p>
            <a:pPr marL="1200150" lvl="1" indent="-400050">
              <a:buSzPct val="136000"/>
              <a:buBlip>
                <a:blip r:embed="rId4"/>
              </a:buBlip>
            </a:pPr>
            <a:r>
              <a:rPr lang="en-US" sz="3600" b="1" dirty="0" smtClean="0"/>
              <a:t>Counties (regardless of population)</a:t>
            </a:r>
          </a:p>
          <a:p>
            <a:pPr marL="1200150" lvl="1" indent="-400050">
              <a:buSzPct val="136000"/>
              <a:buBlip>
                <a:blip r:embed="rId4"/>
              </a:buBlip>
            </a:pPr>
            <a:r>
              <a:rPr lang="en-US" sz="3600" b="1" dirty="0" smtClean="0"/>
              <a:t>Two or more communities with a population under 10,000 forming an inter-cooperation agreement to establish a land bank</a:t>
            </a:r>
          </a:p>
          <a:p>
            <a:pPr marL="1200150" lvl="1" indent="-400050">
              <a:buSzPct val="136000"/>
              <a:buBlip>
                <a:blip r:embed="rId4"/>
              </a:buBlip>
            </a:pPr>
            <a:endParaRPr lang="en-US" sz="3000" b="1" dirty="0" smtClean="0"/>
          </a:p>
          <a:p>
            <a:pPr marL="1200150" lvl="1" indent="-400050">
              <a:buSzPct val="136000"/>
              <a:buNone/>
            </a:pPr>
            <a:endParaRPr lang="en-US" sz="3000" b="1" dirty="0" smtClean="0"/>
          </a:p>
          <a:p>
            <a:pPr marL="1200150" lvl="1" indent="-400050">
              <a:buSzPct val="136000"/>
              <a:buNone/>
            </a:pPr>
            <a:r>
              <a:rPr lang="en-US" sz="2600" b="1" i="1" dirty="0" smtClean="0"/>
              <a:t>Note:  If a community forms a land bank, a county </a:t>
            </a:r>
          </a:p>
          <a:p>
            <a:pPr marL="1200150" lvl="1" indent="-400050">
              <a:buSzPct val="136000"/>
              <a:buNone/>
            </a:pPr>
            <a:r>
              <a:rPr lang="en-US" sz="2600" b="1" i="1" dirty="0" smtClean="0"/>
              <a:t>         land bank may only operate in the areas </a:t>
            </a:r>
          </a:p>
          <a:p>
            <a:pPr marL="1200150" lvl="1" indent="-400050">
              <a:buSzPct val="136000"/>
              <a:buNone/>
            </a:pPr>
            <a:r>
              <a:rPr lang="en-US" sz="2600" b="1" i="1" dirty="0" smtClean="0"/>
              <a:t>        outside of that community.</a:t>
            </a:r>
          </a:p>
          <a:p>
            <a:pPr>
              <a:buSzPct val="94000"/>
              <a:buNone/>
            </a:pPr>
            <a:endParaRPr lang="en-US" sz="3600" b="1" dirty="0" smtClean="0"/>
          </a:p>
          <a:p>
            <a:pPr>
              <a:buSzPct val="71000"/>
              <a:buFont typeface="Arial" pitchFamily="34" charset="0"/>
              <a:buChar char="•"/>
            </a:pPr>
            <a:endParaRPr lang="en-US" sz="3000" b="1" i="1" dirty="0" smtClean="0"/>
          </a:p>
          <a:p>
            <a:pPr>
              <a:buNone/>
            </a:pPr>
            <a:endParaRPr lang="en-US" sz="3100" b="1" dirty="0" smtClean="0"/>
          </a:p>
          <a:p>
            <a:pPr>
              <a:buNone/>
            </a:pPr>
            <a:r>
              <a:rPr lang="en-US" sz="2600" dirty="0" smtClean="0"/>
              <a:t>  </a:t>
            </a:r>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24</a:t>
            </a:fld>
            <a:endParaRPr lang="en-US" dirty="0"/>
          </a:p>
        </p:txBody>
      </p:sp>
      <p:sp>
        <p:nvSpPr>
          <p:cNvPr id="8" name="Rectangle 7"/>
          <p:cNvSpPr/>
          <p:nvPr/>
        </p:nvSpPr>
        <p:spPr>
          <a:xfrm>
            <a:off x="0" y="49649"/>
            <a:ext cx="9220200" cy="1169551"/>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200" b="1" dirty="0" smtClean="0">
                <a:solidFill>
                  <a:schemeClr val="accent1">
                    <a:lumMod val="60000"/>
                    <a:lumOff val="40000"/>
                  </a:schemeClr>
                </a:solidFill>
                <a:effectLst>
                  <a:outerShdw blurRad="38100" dist="38100" dir="2700000" algn="tl">
                    <a:srgbClr val="000000">
                      <a:alpha val="43137"/>
                    </a:srgbClr>
                  </a:outerShdw>
                </a:effectLst>
              </a:rPr>
              <a:t>Identify Goals and Objectives: Remediation </a:t>
            </a:r>
          </a:p>
        </p:txBody>
      </p:sp>
      <p:sp>
        <p:nvSpPr>
          <p:cNvPr id="10" name="Rectangle 9"/>
          <p:cNvSpPr/>
          <p:nvPr/>
        </p:nvSpPr>
        <p:spPr>
          <a:xfrm>
            <a:off x="-76200" y="6629400"/>
            <a:ext cx="4222631" cy="276999"/>
          </a:xfrm>
          <a:prstGeom prst="rect">
            <a:avLst/>
          </a:prstGeom>
        </p:spPr>
        <p:txBody>
          <a:bodyPr wrap="none">
            <a:spAutoFit/>
          </a:bodyPr>
          <a:lstStyle/>
          <a:p>
            <a:r>
              <a:rPr lang="en-US" sz="1200" dirty="0" smtClean="0"/>
              <a:t>Image Source: </a:t>
            </a:r>
            <a:r>
              <a:rPr lang="en-US" sz="1200" dirty="0" smtClean="0">
                <a:hlinkClick r:id="rId5"/>
              </a:rPr>
              <a:t>www.nationalschoolofaccountancy.com</a:t>
            </a:r>
            <a:endParaRPr lang="en-US" sz="1200" dirty="0"/>
          </a:p>
        </p:txBody>
      </p:sp>
      <p:sp>
        <p:nvSpPr>
          <p:cNvPr id="9" name="Title 1"/>
          <p:cNvSpPr>
            <a:spLocks noGrp="1"/>
          </p:cNvSpPr>
          <p:nvPr>
            <p:ph type="title"/>
          </p:nvPr>
        </p:nvSpPr>
        <p:spPr>
          <a:xfrm>
            <a:off x="0" y="1371600"/>
            <a:ext cx="9144000" cy="838200"/>
          </a:xfrm>
        </p:spPr>
        <p:txBody>
          <a:bodyPr>
            <a:normAutofit fontScale="90000"/>
          </a:bodyPr>
          <a:lstStyle/>
          <a:p>
            <a:pPr algn="ctr"/>
            <a:r>
              <a:rPr lang="en-US" sz="3600" dirty="0" smtClean="0"/>
              <a:t>Land Banks:</a:t>
            </a:r>
            <a:br>
              <a:rPr lang="en-US" sz="3600" dirty="0" smtClean="0"/>
            </a:br>
            <a:r>
              <a:rPr lang="en-US" sz="3600" dirty="0" smtClean="0"/>
              <a:t>What Jurisdictions are Eligible?</a:t>
            </a:r>
            <a:endParaRPr lang="en-US" sz="36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to="" calcmode="lin" valueType="num">
                                      <p:cBhvr>
                                        <p:cTn id="22" dur="1" fill="hold"/>
                                        <p:tgtEl>
                                          <p:spTgt spid="3">
                                            <p:txEl>
                                              <p:pRg st="6" end="6"/>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to="" calcmode="lin" valueType="num">
                                      <p:cBhvr>
                                        <p:cTn id="25" dur="1" fill="hold"/>
                                        <p:tgtEl>
                                          <p:spTgt spid="3">
                                            <p:txEl>
                                              <p:pRg st="7" end="7"/>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to="" calcmode="lin" valueType="num">
                                      <p:cBhvr>
                                        <p:cTn id="28"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Candy\AppData\Local\Microsoft\Windows\Temporary Internet Files\Content.IE5\YHKJU1SQ\MC900234461[1].wmf"/>
          <p:cNvPicPr>
            <a:picLocks noChangeAspect="1" noChangeArrowheads="1"/>
          </p:cNvPicPr>
          <p:nvPr/>
        </p:nvPicPr>
        <p:blipFill>
          <a:blip r:embed="rId2" cstate="print"/>
          <a:srcRect/>
          <a:stretch>
            <a:fillRect/>
          </a:stretch>
        </p:blipFill>
        <p:spPr bwMode="auto">
          <a:xfrm>
            <a:off x="8625511" y="30752"/>
            <a:ext cx="442289" cy="883648"/>
          </a:xfrm>
          <a:prstGeom prst="rect">
            <a:avLst/>
          </a:prstGeom>
          <a:noFill/>
        </p:spPr>
      </p:pic>
      <p:sp>
        <p:nvSpPr>
          <p:cNvPr id="3" name="Content Placeholder 2"/>
          <p:cNvSpPr>
            <a:spLocks noGrp="1"/>
          </p:cNvSpPr>
          <p:nvPr>
            <p:ph idx="1"/>
          </p:nvPr>
        </p:nvSpPr>
        <p:spPr>
          <a:xfrm>
            <a:off x="-304800" y="2133600"/>
            <a:ext cx="9906000" cy="5638800"/>
          </a:xfrm>
        </p:spPr>
        <p:txBody>
          <a:bodyPr>
            <a:normAutofit fontScale="92500" lnSpcReduction="10000"/>
          </a:bodyPr>
          <a:lstStyle/>
          <a:p>
            <a:pPr marL="365125" indent="34925">
              <a:buNone/>
            </a:pPr>
            <a:endParaRPr lang="en-US" sz="3600" b="1" i="1" dirty="0" smtClean="0"/>
          </a:p>
          <a:p>
            <a:pPr lvl="1">
              <a:buFont typeface="Arial" pitchFamily="34" charset="0"/>
              <a:buChar char="•"/>
            </a:pPr>
            <a:r>
              <a:rPr lang="en-US" sz="3000" b="1" dirty="0" smtClean="0"/>
              <a:t>Voluntary sale or donation</a:t>
            </a:r>
          </a:p>
          <a:p>
            <a:pPr lvl="1">
              <a:buFont typeface="Arial" pitchFamily="34" charset="0"/>
              <a:buChar char="•"/>
            </a:pPr>
            <a:r>
              <a:rPr lang="en-US" sz="3000" b="1" dirty="0" smtClean="0"/>
              <a:t>For the upset price, if no one bids higher than minimum bid</a:t>
            </a:r>
          </a:p>
          <a:p>
            <a:pPr lvl="1">
              <a:buFont typeface="Arial" pitchFamily="34" charset="0"/>
              <a:buChar char="•"/>
            </a:pPr>
            <a:r>
              <a:rPr lang="en-US" sz="3000" b="1" dirty="0" smtClean="0"/>
              <a:t>For a negotiated figure with the </a:t>
            </a:r>
            <a:r>
              <a:rPr lang="en-US" sz="3000" b="1" i="1" dirty="0" smtClean="0"/>
              <a:t>Tax Claim Bureau </a:t>
            </a:r>
          </a:p>
          <a:p>
            <a:pPr lvl="1">
              <a:buNone/>
            </a:pPr>
            <a:r>
              <a:rPr lang="en-US" sz="3000" b="1" i="1" dirty="0" smtClean="0"/>
              <a:t>  </a:t>
            </a:r>
            <a:r>
              <a:rPr lang="en-US" sz="3000" b="1" dirty="0" smtClean="0"/>
              <a:t>at the judicial sale stage </a:t>
            </a:r>
          </a:p>
          <a:p>
            <a:pPr lvl="1">
              <a:buFont typeface="Arial" pitchFamily="34" charset="0"/>
              <a:buChar char="•"/>
            </a:pPr>
            <a:r>
              <a:rPr lang="en-US" sz="3000" b="1" dirty="0" smtClean="0"/>
              <a:t>From the </a:t>
            </a:r>
            <a:r>
              <a:rPr lang="en-US" sz="3000" b="1" i="1" dirty="0" smtClean="0"/>
              <a:t>Tax Claim Bureau Repository of Unsold Property</a:t>
            </a:r>
          </a:p>
          <a:p>
            <a:pPr marL="1200150" lvl="1" indent="-400050">
              <a:buSzPct val="136000"/>
              <a:buNone/>
            </a:pPr>
            <a:endParaRPr lang="en-US" sz="3000" b="1" dirty="0" smtClean="0"/>
          </a:p>
          <a:p>
            <a:pPr>
              <a:buSzPct val="94000"/>
              <a:buNone/>
            </a:pPr>
            <a:endParaRPr lang="en-US" sz="3600" b="1" dirty="0" smtClean="0"/>
          </a:p>
          <a:p>
            <a:pPr>
              <a:buSzPct val="71000"/>
              <a:buFont typeface="Arial" pitchFamily="34" charset="0"/>
              <a:buChar char="•"/>
            </a:pPr>
            <a:endParaRPr lang="en-US" sz="3000" b="1" i="1" dirty="0" smtClean="0"/>
          </a:p>
          <a:p>
            <a:pPr>
              <a:buNone/>
            </a:pPr>
            <a:endParaRPr lang="en-US" sz="3100" b="1" dirty="0" smtClean="0"/>
          </a:p>
          <a:p>
            <a:pPr>
              <a:buNone/>
            </a:pPr>
            <a:r>
              <a:rPr lang="en-US" sz="2600" dirty="0" smtClean="0"/>
              <a:t>  </a:t>
            </a:r>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25</a:t>
            </a:fld>
            <a:endParaRPr lang="en-US" dirty="0"/>
          </a:p>
        </p:txBody>
      </p:sp>
      <p:sp>
        <p:nvSpPr>
          <p:cNvPr id="8" name="Rectangle 7"/>
          <p:cNvSpPr/>
          <p:nvPr/>
        </p:nvSpPr>
        <p:spPr>
          <a:xfrm>
            <a:off x="0" y="49649"/>
            <a:ext cx="9220200" cy="1169551"/>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200" b="1" dirty="0" smtClean="0">
                <a:solidFill>
                  <a:schemeClr val="accent1">
                    <a:lumMod val="60000"/>
                    <a:lumOff val="40000"/>
                  </a:schemeClr>
                </a:solidFill>
                <a:effectLst>
                  <a:outerShdw blurRad="38100" dist="38100" dir="2700000" algn="tl">
                    <a:srgbClr val="000000">
                      <a:alpha val="43137"/>
                    </a:srgbClr>
                  </a:outerShdw>
                </a:effectLst>
              </a:rPr>
              <a:t>Identify Goals and Objectives: Remediation </a:t>
            </a:r>
          </a:p>
        </p:txBody>
      </p:sp>
      <p:sp>
        <p:nvSpPr>
          <p:cNvPr id="10" name="Rectangle 9"/>
          <p:cNvSpPr/>
          <p:nvPr/>
        </p:nvSpPr>
        <p:spPr>
          <a:xfrm>
            <a:off x="-76200" y="6629400"/>
            <a:ext cx="3445174" cy="276999"/>
          </a:xfrm>
          <a:prstGeom prst="rect">
            <a:avLst/>
          </a:prstGeom>
        </p:spPr>
        <p:txBody>
          <a:bodyPr wrap="none">
            <a:spAutoFit/>
          </a:bodyPr>
          <a:lstStyle/>
          <a:p>
            <a:r>
              <a:rPr lang="en-US" sz="1200" dirty="0" smtClean="0"/>
              <a:t>Image Source: </a:t>
            </a:r>
            <a:r>
              <a:rPr lang="en-US" sz="1200" dirty="0" smtClean="0">
                <a:solidFill>
                  <a:srgbClr val="FFFF00"/>
                </a:solidFill>
                <a:hlinkClick r:id="rId3"/>
              </a:rPr>
              <a:t> www.redcarpetproperties.in</a:t>
            </a:r>
            <a:r>
              <a:rPr lang="en-US" sz="1200" dirty="0" smtClean="0">
                <a:solidFill>
                  <a:srgbClr val="FFFF00"/>
                </a:solidFill>
              </a:rPr>
              <a:t> </a:t>
            </a:r>
            <a:endParaRPr lang="en-US" sz="1200" dirty="0"/>
          </a:p>
        </p:txBody>
      </p:sp>
      <p:sp>
        <p:nvSpPr>
          <p:cNvPr id="9" name="Title 1"/>
          <p:cNvSpPr>
            <a:spLocks noGrp="1"/>
          </p:cNvSpPr>
          <p:nvPr>
            <p:ph type="title"/>
          </p:nvPr>
        </p:nvSpPr>
        <p:spPr>
          <a:xfrm>
            <a:off x="0" y="1371600"/>
            <a:ext cx="9144000" cy="838200"/>
          </a:xfrm>
        </p:spPr>
        <p:txBody>
          <a:bodyPr>
            <a:normAutofit fontScale="90000"/>
          </a:bodyPr>
          <a:lstStyle/>
          <a:p>
            <a:pPr algn="ctr"/>
            <a:r>
              <a:rPr lang="en-US" sz="3600" dirty="0" smtClean="0"/>
              <a:t>Land Banks:</a:t>
            </a:r>
            <a:br>
              <a:rPr lang="en-US" sz="3600" dirty="0" smtClean="0"/>
            </a:br>
            <a:r>
              <a:rPr lang="en-US" sz="3600" dirty="0" smtClean="0"/>
              <a:t>Methods for Acquiring Property</a:t>
            </a:r>
            <a:endParaRPr lang="en-US" sz="3600" i="1" dirty="0" smtClean="0"/>
          </a:p>
        </p:txBody>
      </p:sp>
      <p:pic>
        <p:nvPicPr>
          <p:cNvPr id="13" name="Picture 2" descr="http://www.redcarpetproperties.in/images/pages/property_acquisition.jpg"/>
          <p:cNvPicPr>
            <a:picLocks noChangeAspect="1" noChangeArrowheads="1"/>
          </p:cNvPicPr>
          <p:nvPr/>
        </p:nvPicPr>
        <p:blipFill>
          <a:blip r:embed="rId4" cstate="print"/>
          <a:srcRect/>
          <a:stretch>
            <a:fillRect/>
          </a:stretch>
        </p:blipFill>
        <p:spPr bwMode="auto">
          <a:xfrm>
            <a:off x="6248400" y="5181600"/>
            <a:ext cx="2343980" cy="1524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Candy\AppData\Local\Microsoft\Windows\Temporary Internet Files\Content.IE5\YHKJU1SQ\MC900234461[1].wmf"/>
          <p:cNvPicPr>
            <a:picLocks noChangeAspect="1" noChangeArrowheads="1"/>
          </p:cNvPicPr>
          <p:nvPr/>
        </p:nvPicPr>
        <p:blipFill>
          <a:blip r:embed="rId2" cstate="print"/>
          <a:srcRect/>
          <a:stretch>
            <a:fillRect/>
          </a:stretch>
        </p:blipFill>
        <p:spPr bwMode="auto">
          <a:xfrm>
            <a:off x="8625511" y="30752"/>
            <a:ext cx="442289" cy="883648"/>
          </a:xfrm>
          <a:prstGeom prst="rect">
            <a:avLst/>
          </a:prstGeom>
          <a:noFill/>
        </p:spPr>
      </p:pic>
      <p:sp>
        <p:nvSpPr>
          <p:cNvPr id="3" name="Content Placeholder 2"/>
          <p:cNvSpPr>
            <a:spLocks noGrp="1"/>
          </p:cNvSpPr>
          <p:nvPr>
            <p:ph idx="1"/>
          </p:nvPr>
        </p:nvSpPr>
        <p:spPr>
          <a:xfrm>
            <a:off x="-381000" y="2133600"/>
            <a:ext cx="9906000" cy="5638800"/>
          </a:xfrm>
        </p:spPr>
        <p:txBody>
          <a:bodyPr>
            <a:normAutofit fontScale="92500" lnSpcReduction="20000"/>
          </a:bodyPr>
          <a:lstStyle/>
          <a:p>
            <a:pPr marL="365125" indent="34925">
              <a:buNone/>
            </a:pPr>
            <a:endParaRPr lang="en-US" sz="3600" b="1" i="1" dirty="0" smtClean="0"/>
          </a:p>
          <a:p>
            <a:pPr lvl="1">
              <a:buFont typeface="Arial" pitchFamily="34" charset="0"/>
              <a:buChar char="•"/>
            </a:pPr>
            <a:r>
              <a:rPr lang="en-US" sz="3000" b="1" dirty="0" smtClean="0"/>
              <a:t>Lands banks do not possess the power of eminent domain.</a:t>
            </a:r>
          </a:p>
          <a:p>
            <a:pPr lvl="1">
              <a:buFont typeface="Arial" pitchFamily="34" charset="0"/>
              <a:buChar char="•"/>
            </a:pPr>
            <a:r>
              <a:rPr lang="en-US" sz="3000" b="1" dirty="0" smtClean="0"/>
              <a:t>Land banks are subject to the </a:t>
            </a:r>
            <a:r>
              <a:rPr lang="en-US" sz="3000" b="1" i="1" dirty="0" smtClean="0"/>
              <a:t>Sunshine Act </a:t>
            </a:r>
            <a:r>
              <a:rPr lang="en-US" sz="3000" b="1" dirty="0" smtClean="0"/>
              <a:t>and </a:t>
            </a:r>
          </a:p>
          <a:p>
            <a:pPr lvl="1">
              <a:buNone/>
            </a:pPr>
            <a:r>
              <a:rPr lang="en-US" sz="3000" b="1" i="1" dirty="0" smtClean="0"/>
              <a:t>  Right-to-Know Law</a:t>
            </a:r>
            <a:r>
              <a:rPr lang="en-US" sz="3000" b="1" dirty="0" smtClean="0"/>
              <a:t>. </a:t>
            </a:r>
          </a:p>
          <a:p>
            <a:pPr lvl="1">
              <a:buFont typeface="Arial" pitchFamily="34" charset="0"/>
              <a:buChar char="•"/>
            </a:pPr>
            <a:r>
              <a:rPr lang="en-US" sz="3000" b="1" dirty="0" smtClean="0"/>
              <a:t>Lands banks may sell real estate without going through a competitive process.</a:t>
            </a:r>
          </a:p>
          <a:p>
            <a:pPr lvl="1">
              <a:buFont typeface="Arial" pitchFamily="34" charset="0"/>
              <a:buChar char="•"/>
            </a:pPr>
            <a:r>
              <a:rPr lang="en-US" sz="3000" b="1" dirty="0" smtClean="0"/>
              <a:t>A land bank may enter a contract with </a:t>
            </a:r>
          </a:p>
          <a:p>
            <a:pPr lvl="1">
              <a:buNone/>
            </a:pPr>
            <a:r>
              <a:rPr lang="en-US" sz="3000" b="1" dirty="0" smtClean="0"/>
              <a:t>  a municipality for staffing services.</a:t>
            </a:r>
          </a:p>
          <a:p>
            <a:pPr marL="1200150" lvl="1" indent="-400050">
              <a:buSzPct val="136000"/>
              <a:buNone/>
            </a:pPr>
            <a:endParaRPr lang="en-US" sz="3000" b="1" dirty="0" smtClean="0"/>
          </a:p>
          <a:p>
            <a:pPr>
              <a:buSzPct val="94000"/>
              <a:buNone/>
            </a:pPr>
            <a:endParaRPr lang="en-US" sz="3600" b="1" dirty="0" smtClean="0"/>
          </a:p>
          <a:p>
            <a:pPr>
              <a:buSzPct val="71000"/>
              <a:buFont typeface="Arial" pitchFamily="34" charset="0"/>
              <a:buChar char="•"/>
            </a:pPr>
            <a:endParaRPr lang="en-US" sz="3000" b="1" i="1" dirty="0" smtClean="0"/>
          </a:p>
          <a:p>
            <a:pPr>
              <a:buNone/>
            </a:pPr>
            <a:endParaRPr lang="en-US" sz="3100" b="1" dirty="0" smtClean="0"/>
          </a:p>
          <a:p>
            <a:pPr>
              <a:buNone/>
            </a:pPr>
            <a:r>
              <a:rPr lang="en-US" sz="2600" dirty="0" smtClean="0"/>
              <a:t>  </a:t>
            </a:r>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26</a:t>
            </a:fld>
            <a:endParaRPr lang="en-US" dirty="0"/>
          </a:p>
        </p:txBody>
      </p:sp>
      <p:sp>
        <p:nvSpPr>
          <p:cNvPr id="8" name="Rectangle 7"/>
          <p:cNvSpPr/>
          <p:nvPr/>
        </p:nvSpPr>
        <p:spPr>
          <a:xfrm>
            <a:off x="0" y="49649"/>
            <a:ext cx="9220200" cy="1169551"/>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200" b="1" dirty="0" smtClean="0">
                <a:solidFill>
                  <a:schemeClr val="accent1">
                    <a:lumMod val="60000"/>
                    <a:lumOff val="40000"/>
                  </a:schemeClr>
                </a:solidFill>
                <a:effectLst>
                  <a:outerShdw blurRad="38100" dist="38100" dir="2700000" algn="tl">
                    <a:srgbClr val="000000">
                      <a:alpha val="43137"/>
                    </a:srgbClr>
                  </a:outerShdw>
                </a:effectLst>
              </a:rPr>
              <a:t>Identify Goals and Objectives: Remediation </a:t>
            </a:r>
          </a:p>
        </p:txBody>
      </p:sp>
      <p:sp>
        <p:nvSpPr>
          <p:cNvPr id="10" name="Rectangle 9"/>
          <p:cNvSpPr/>
          <p:nvPr/>
        </p:nvSpPr>
        <p:spPr>
          <a:xfrm>
            <a:off x="-76200" y="6629400"/>
            <a:ext cx="3393878" cy="276999"/>
          </a:xfrm>
          <a:prstGeom prst="rect">
            <a:avLst/>
          </a:prstGeom>
        </p:spPr>
        <p:txBody>
          <a:bodyPr wrap="none">
            <a:spAutoFit/>
          </a:bodyPr>
          <a:lstStyle/>
          <a:p>
            <a:r>
              <a:rPr lang="en-US" sz="1200" dirty="0" smtClean="0"/>
              <a:t>Image Source: </a:t>
            </a:r>
            <a:r>
              <a:rPr lang="en-US" sz="1200" dirty="0" smtClean="0">
                <a:hlinkClick r:id="rId3"/>
              </a:rPr>
              <a:t>www.gmdistrictscouting.org</a:t>
            </a:r>
            <a:endParaRPr lang="en-US" sz="1200" dirty="0"/>
          </a:p>
        </p:txBody>
      </p:sp>
      <p:sp>
        <p:nvSpPr>
          <p:cNvPr id="9" name="Title 1"/>
          <p:cNvSpPr>
            <a:spLocks noGrp="1"/>
          </p:cNvSpPr>
          <p:nvPr>
            <p:ph type="title"/>
          </p:nvPr>
        </p:nvSpPr>
        <p:spPr>
          <a:xfrm>
            <a:off x="0" y="1371600"/>
            <a:ext cx="9144000" cy="838200"/>
          </a:xfrm>
        </p:spPr>
        <p:txBody>
          <a:bodyPr>
            <a:normAutofit fontScale="90000"/>
          </a:bodyPr>
          <a:lstStyle/>
          <a:p>
            <a:pPr algn="ctr"/>
            <a:r>
              <a:rPr lang="en-US" sz="3600" dirty="0" smtClean="0"/>
              <a:t>Land Banks:</a:t>
            </a:r>
            <a:br>
              <a:rPr lang="en-US" sz="3600" dirty="0" smtClean="0"/>
            </a:br>
            <a:r>
              <a:rPr lang="en-US" sz="3600" dirty="0" smtClean="0"/>
              <a:t>Other Considerations</a:t>
            </a:r>
            <a:endParaRPr lang="en-US" sz="3600" i="1" dirty="0" smtClean="0"/>
          </a:p>
        </p:txBody>
      </p:sp>
      <p:pic>
        <p:nvPicPr>
          <p:cNvPr id="12" name="Picture 2" descr="http://gmdistrictscouting.org/wp-content/uploads/2011/11/Guideline_Icon.jpg"/>
          <p:cNvPicPr>
            <a:picLocks noChangeAspect="1" noChangeArrowheads="1"/>
          </p:cNvPicPr>
          <p:nvPr/>
        </p:nvPicPr>
        <p:blipFill>
          <a:blip r:embed="rId4" cstate="print"/>
          <a:srcRect/>
          <a:stretch>
            <a:fillRect/>
          </a:stretch>
        </p:blipFill>
        <p:spPr bwMode="auto">
          <a:xfrm flipH="1">
            <a:off x="6934200" y="4572000"/>
            <a:ext cx="2133600"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andy\AppData\Local\Microsoft\Windows\Temporary Internet Files\Content.IE5\YHKJU1SQ\MC900234461[1].wmf"/>
          <p:cNvPicPr>
            <a:picLocks noChangeAspect="1" noChangeArrowheads="1"/>
          </p:cNvPicPr>
          <p:nvPr/>
        </p:nvPicPr>
        <p:blipFill>
          <a:blip r:embed="rId2" cstate="print"/>
          <a:srcRect/>
          <a:stretch>
            <a:fillRect/>
          </a:stretch>
        </p:blipFill>
        <p:spPr bwMode="auto">
          <a:xfrm>
            <a:off x="8625511" y="30752"/>
            <a:ext cx="442289" cy="883648"/>
          </a:xfrm>
          <a:prstGeom prst="rect">
            <a:avLst/>
          </a:prstGeom>
          <a:noFill/>
        </p:spPr>
      </p:pic>
      <p:pic>
        <p:nvPicPr>
          <p:cNvPr id="46082" name="Picture 2" descr="http://txagtalks.texasfarmbureau.org/wp-content/uploads/2010/5/050610EminentDomain_2.jpg"/>
          <p:cNvPicPr>
            <a:picLocks noChangeAspect="1" noChangeArrowheads="1"/>
          </p:cNvPicPr>
          <p:nvPr/>
        </p:nvPicPr>
        <p:blipFill>
          <a:blip r:embed="rId3" cstate="print"/>
          <a:srcRect/>
          <a:stretch>
            <a:fillRect/>
          </a:stretch>
        </p:blipFill>
        <p:spPr bwMode="auto">
          <a:xfrm>
            <a:off x="6858000" y="3891914"/>
            <a:ext cx="2286000" cy="27660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p:cNvSpPr>
            <a:spLocks noGrp="1"/>
          </p:cNvSpPr>
          <p:nvPr>
            <p:ph idx="1"/>
          </p:nvPr>
        </p:nvSpPr>
        <p:spPr>
          <a:xfrm>
            <a:off x="0" y="2057400"/>
            <a:ext cx="9220200" cy="5638800"/>
          </a:xfrm>
        </p:spPr>
        <p:txBody>
          <a:bodyPr>
            <a:normAutofit/>
          </a:bodyPr>
          <a:lstStyle/>
          <a:p>
            <a:pPr>
              <a:buNone/>
            </a:pPr>
            <a:r>
              <a:rPr lang="en-US" sz="3100" b="1" dirty="0" smtClean="0"/>
              <a:t> </a:t>
            </a:r>
            <a:r>
              <a:rPr lang="en-US" sz="2600" b="1" dirty="0" smtClean="0"/>
              <a:t> </a:t>
            </a:r>
            <a:r>
              <a:rPr lang="en-US" sz="3200" b="1" dirty="0" smtClean="0"/>
              <a:t>If the blighted properties are strategically located and may be good sites for redevelopment projects, tools such as </a:t>
            </a:r>
            <a:r>
              <a:rPr lang="en-US" sz="3200" b="1" i="1" dirty="0" smtClean="0"/>
              <a:t>eminent domain </a:t>
            </a:r>
            <a:r>
              <a:rPr lang="en-US" sz="3200" b="1" dirty="0" smtClean="0"/>
              <a:t>and </a:t>
            </a:r>
            <a:r>
              <a:rPr lang="en-US" sz="3200" b="1" i="1" dirty="0" smtClean="0"/>
              <a:t>voluntary sale </a:t>
            </a:r>
            <a:r>
              <a:rPr lang="en-US" sz="3200" b="1" dirty="0" smtClean="0"/>
              <a:t>may also be appropriate.</a:t>
            </a:r>
          </a:p>
          <a:p>
            <a:pPr>
              <a:buNone/>
            </a:pPr>
            <a:endParaRPr lang="en-US" sz="2600" dirty="0" smtClean="0"/>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27</a:t>
            </a:fld>
            <a:endParaRPr lang="en-US" dirty="0"/>
          </a:p>
        </p:txBody>
      </p:sp>
      <p:sp>
        <p:nvSpPr>
          <p:cNvPr id="8" name="Rectangle 7"/>
          <p:cNvSpPr/>
          <p:nvPr/>
        </p:nvSpPr>
        <p:spPr>
          <a:xfrm>
            <a:off x="0" y="0"/>
            <a:ext cx="9220200" cy="1123384"/>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100" b="1" dirty="0" smtClean="0">
                <a:solidFill>
                  <a:schemeClr val="accent1">
                    <a:lumMod val="60000"/>
                    <a:lumOff val="40000"/>
                  </a:schemeClr>
                </a:solidFill>
                <a:effectLst>
                  <a:outerShdw blurRad="38100" dist="38100" dir="2700000" algn="tl">
                    <a:srgbClr val="000000">
                      <a:alpha val="43137"/>
                    </a:srgbClr>
                  </a:outerShdw>
                </a:effectLst>
              </a:rPr>
              <a:t>Identify Goals and Objectives: Redevelopment</a:t>
            </a:r>
          </a:p>
        </p:txBody>
      </p:sp>
      <p:sp>
        <p:nvSpPr>
          <p:cNvPr id="10" name="Rectangle 9"/>
          <p:cNvSpPr/>
          <p:nvPr/>
        </p:nvSpPr>
        <p:spPr>
          <a:xfrm>
            <a:off x="-76200" y="6629400"/>
            <a:ext cx="4044697" cy="276999"/>
          </a:xfrm>
          <a:prstGeom prst="rect">
            <a:avLst/>
          </a:prstGeom>
        </p:spPr>
        <p:txBody>
          <a:bodyPr wrap="none">
            <a:spAutoFit/>
          </a:bodyPr>
          <a:lstStyle/>
          <a:p>
            <a:r>
              <a:rPr lang="en-US" sz="1200" dirty="0" smtClean="0"/>
              <a:t>Image Source: </a:t>
            </a:r>
            <a:r>
              <a:rPr lang="en-US" sz="1200" dirty="0" smtClean="0">
                <a:hlinkClick r:id="rId4"/>
              </a:rPr>
              <a:t>www.txagtalks.texasfarmbureau.org</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andy\AppData\Local\Microsoft\Windows\Temporary Internet Files\Content.IE5\YHKJU1SQ\MC900234461[1].wmf"/>
          <p:cNvPicPr>
            <a:picLocks noChangeAspect="1" noChangeArrowheads="1"/>
          </p:cNvPicPr>
          <p:nvPr/>
        </p:nvPicPr>
        <p:blipFill>
          <a:blip r:embed="rId2" cstate="print"/>
          <a:srcRect/>
          <a:stretch>
            <a:fillRect/>
          </a:stretch>
        </p:blipFill>
        <p:spPr bwMode="auto">
          <a:xfrm>
            <a:off x="8625511" y="30752"/>
            <a:ext cx="442289" cy="883648"/>
          </a:xfrm>
          <a:prstGeom prst="rect">
            <a:avLst/>
          </a:prstGeom>
          <a:noFill/>
        </p:spPr>
      </p:pic>
      <p:pic>
        <p:nvPicPr>
          <p:cNvPr id="46082" name="Picture 2" descr="http://txagtalks.texasfarmbureau.org/wp-content/uploads/2010/5/050610EminentDomain_2.jpg"/>
          <p:cNvPicPr>
            <a:picLocks noChangeAspect="1" noChangeArrowheads="1"/>
          </p:cNvPicPr>
          <p:nvPr/>
        </p:nvPicPr>
        <p:blipFill>
          <a:blip r:embed="rId3" cstate="print"/>
          <a:srcRect/>
          <a:stretch>
            <a:fillRect/>
          </a:stretch>
        </p:blipFill>
        <p:spPr bwMode="auto">
          <a:xfrm>
            <a:off x="7626927" y="3101339"/>
            <a:ext cx="1593273" cy="1927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p:cNvSpPr>
            <a:spLocks noGrp="1"/>
          </p:cNvSpPr>
          <p:nvPr>
            <p:ph idx="1"/>
          </p:nvPr>
        </p:nvSpPr>
        <p:spPr>
          <a:xfrm>
            <a:off x="-1143000" y="2057400"/>
            <a:ext cx="9220200" cy="5638800"/>
          </a:xfrm>
        </p:spPr>
        <p:txBody>
          <a:bodyPr>
            <a:normAutofit/>
          </a:bodyPr>
          <a:lstStyle/>
          <a:p>
            <a:pPr>
              <a:buNone/>
            </a:pPr>
            <a:r>
              <a:rPr lang="en-US" sz="3100" b="1" dirty="0" smtClean="0"/>
              <a:t> </a:t>
            </a:r>
            <a:r>
              <a:rPr lang="en-US" sz="2600" b="1" dirty="0" smtClean="0"/>
              <a:t> </a:t>
            </a:r>
            <a:endParaRPr lang="en-US" sz="3200" b="1" dirty="0" smtClean="0"/>
          </a:p>
          <a:p>
            <a:pPr>
              <a:buNone/>
            </a:pPr>
            <a:endParaRPr lang="en-US" sz="2600" dirty="0" smtClean="0"/>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28</a:t>
            </a:fld>
            <a:endParaRPr lang="en-US" dirty="0"/>
          </a:p>
        </p:txBody>
      </p:sp>
      <p:sp>
        <p:nvSpPr>
          <p:cNvPr id="8" name="Rectangle 7"/>
          <p:cNvSpPr/>
          <p:nvPr/>
        </p:nvSpPr>
        <p:spPr>
          <a:xfrm>
            <a:off x="0" y="0"/>
            <a:ext cx="9220200" cy="1123384"/>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100" b="1" dirty="0" smtClean="0">
                <a:solidFill>
                  <a:schemeClr val="accent1">
                    <a:lumMod val="60000"/>
                    <a:lumOff val="40000"/>
                  </a:schemeClr>
                </a:solidFill>
                <a:effectLst>
                  <a:outerShdw blurRad="38100" dist="38100" dir="2700000" algn="tl">
                    <a:srgbClr val="000000">
                      <a:alpha val="43137"/>
                    </a:srgbClr>
                  </a:outerShdw>
                </a:effectLst>
              </a:rPr>
              <a:t>Identify Goals and Objectives: Redevelopment</a:t>
            </a:r>
          </a:p>
        </p:txBody>
      </p:sp>
      <p:sp>
        <p:nvSpPr>
          <p:cNvPr id="10" name="Rectangle 9"/>
          <p:cNvSpPr/>
          <p:nvPr/>
        </p:nvSpPr>
        <p:spPr>
          <a:xfrm>
            <a:off x="-76200" y="6629400"/>
            <a:ext cx="4044697" cy="276999"/>
          </a:xfrm>
          <a:prstGeom prst="rect">
            <a:avLst/>
          </a:prstGeom>
        </p:spPr>
        <p:txBody>
          <a:bodyPr wrap="none">
            <a:spAutoFit/>
          </a:bodyPr>
          <a:lstStyle/>
          <a:p>
            <a:r>
              <a:rPr lang="en-US" sz="1200" dirty="0" smtClean="0"/>
              <a:t>Image Source: </a:t>
            </a:r>
            <a:r>
              <a:rPr lang="en-US" sz="1200" dirty="0" smtClean="0">
                <a:hlinkClick r:id="rId4"/>
              </a:rPr>
              <a:t>www.txagtalks.texasfarmbureau.org</a:t>
            </a:r>
            <a:r>
              <a:rPr lang="en-US" sz="1200" dirty="0" smtClean="0"/>
              <a:t> </a:t>
            </a:r>
            <a:endParaRPr lang="en-US" sz="1200" dirty="0"/>
          </a:p>
        </p:txBody>
      </p:sp>
      <p:sp>
        <p:nvSpPr>
          <p:cNvPr id="11" name="Title 1"/>
          <p:cNvSpPr txBox="1">
            <a:spLocks/>
          </p:cNvSpPr>
          <p:nvPr/>
        </p:nvSpPr>
        <p:spPr>
          <a:xfrm>
            <a:off x="0" y="1219200"/>
            <a:ext cx="9144000" cy="838200"/>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Eminent Domain</a:t>
            </a:r>
            <a:endParaRPr kumimoji="0" lang="en-US" sz="3600" b="1" i="1"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3" name="Rectangle 12"/>
          <p:cNvSpPr/>
          <p:nvPr/>
        </p:nvSpPr>
        <p:spPr>
          <a:xfrm>
            <a:off x="-152400" y="1981200"/>
            <a:ext cx="9144000" cy="4401205"/>
          </a:xfrm>
          <a:prstGeom prst="rect">
            <a:avLst/>
          </a:prstGeom>
        </p:spPr>
        <p:txBody>
          <a:bodyPr wrap="square">
            <a:spAutoFit/>
          </a:bodyPr>
          <a:lstStyle/>
          <a:p>
            <a:pPr marL="339725" lvl="1" indent="-168275">
              <a:buClr>
                <a:schemeClr val="accent1"/>
              </a:buClr>
              <a:buSzPct val="116000"/>
              <a:buFont typeface="Arial" pitchFamily="34" charset="0"/>
              <a:buChar char="•"/>
            </a:pPr>
            <a:r>
              <a:rPr lang="en-US" sz="2800" b="1" dirty="0" smtClean="0"/>
              <a:t>Urban Redevelopment Law permits </a:t>
            </a:r>
            <a:r>
              <a:rPr lang="en-US" sz="2800" b="1" i="1" dirty="0" smtClean="0"/>
              <a:t>Redevelop-ment Authorities</a:t>
            </a:r>
            <a:r>
              <a:rPr lang="en-US" sz="2800" b="1" dirty="0" smtClean="0"/>
              <a:t> to address spot blight by acquiring </a:t>
            </a:r>
            <a:r>
              <a:rPr lang="en-US" sz="2800" b="1" i="1" dirty="0" smtClean="0"/>
              <a:t>single</a:t>
            </a:r>
            <a:r>
              <a:rPr lang="en-US" sz="2800" b="1" dirty="0" smtClean="0"/>
              <a:t>, vacant, blighted properties.</a:t>
            </a:r>
          </a:p>
          <a:p>
            <a:pPr marL="339725" lvl="1" indent="-168275">
              <a:buClr>
                <a:schemeClr val="accent1"/>
              </a:buClr>
              <a:buSzPct val="116000"/>
              <a:buFont typeface="Arial" pitchFamily="34" charset="0"/>
              <a:buChar char="•"/>
            </a:pPr>
            <a:r>
              <a:rPr lang="en-US" sz="2800" b="1" i="1" dirty="0" smtClean="0"/>
              <a:t>Redevelopment Authorities </a:t>
            </a:r>
            <a:r>
              <a:rPr lang="en-US" sz="2800" b="1" dirty="0" smtClean="0"/>
              <a:t>may also acquire </a:t>
            </a:r>
            <a:r>
              <a:rPr lang="en-US" sz="2800" b="1" i="1" dirty="0" smtClean="0"/>
              <a:t>multiple </a:t>
            </a:r>
            <a:r>
              <a:rPr lang="en-US" sz="2800" b="1" dirty="0" smtClean="0"/>
              <a:t>properties for redevelopment.</a:t>
            </a:r>
          </a:p>
          <a:p>
            <a:pPr marL="1143000" lvl="1">
              <a:buClr>
                <a:schemeClr val="accent1"/>
              </a:buClr>
              <a:buSzPct val="67000"/>
              <a:buFont typeface="Wingdings" pitchFamily="2" charset="2"/>
              <a:buChar char="§"/>
            </a:pPr>
            <a:r>
              <a:rPr lang="en-US" sz="2800" b="1" i="1" dirty="0" smtClean="0"/>
              <a:t> The Redevelopment Authority </a:t>
            </a:r>
            <a:r>
              <a:rPr lang="en-US" sz="2800" b="1" dirty="0" smtClean="0"/>
              <a:t>drafts a    </a:t>
            </a:r>
          </a:p>
          <a:p>
            <a:pPr marL="1143000" lvl="1">
              <a:buClr>
                <a:schemeClr val="accent1"/>
              </a:buClr>
              <a:buSzPct val="67000"/>
            </a:pPr>
            <a:r>
              <a:rPr lang="en-US" sz="2800" b="1" i="1" dirty="0" smtClean="0"/>
              <a:t>  Redevelopment Area Plan</a:t>
            </a:r>
            <a:r>
              <a:rPr lang="en-US" sz="2800" b="1" dirty="0" smtClean="0"/>
              <a:t>.  </a:t>
            </a:r>
          </a:p>
          <a:p>
            <a:pPr marL="1143000" lvl="1">
              <a:buClr>
                <a:schemeClr val="accent1"/>
              </a:buClr>
              <a:buSzPct val="67000"/>
              <a:buFont typeface="Wingdings" pitchFamily="2" charset="2"/>
              <a:buChar char="§"/>
            </a:pPr>
            <a:r>
              <a:rPr lang="en-US" sz="2800" b="1" dirty="0" smtClean="0"/>
              <a:t> The properties do not have to be vacant.</a:t>
            </a:r>
          </a:p>
          <a:p>
            <a:pPr marL="1143000" lvl="1">
              <a:buClr>
                <a:schemeClr val="accent1"/>
              </a:buClr>
              <a:buSzPct val="67000"/>
              <a:buFont typeface="Wingdings" pitchFamily="2" charset="2"/>
              <a:buChar char="§"/>
            </a:pPr>
            <a:r>
              <a:rPr lang="en-US" sz="2800" b="1" dirty="0" smtClean="0"/>
              <a:t> 51% of the parcels in the </a:t>
            </a:r>
            <a:r>
              <a:rPr lang="en-US" sz="2800" b="1" i="1" dirty="0" smtClean="0"/>
              <a:t>Redevelopment</a:t>
            </a:r>
          </a:p>
          <a:p>
            <a:pPr marL="1143000" lvl="1">
              <a:buClr>
                <a:schemeClr val="accent1"/>
              </a:buClr>
              <a:buSzPct val="67000"/>
            </a:pPr>
            <a:r>
              <a:rPr lang="en-US" sz="2800" b="1" i="1" dirty="0" smtClean="0"/>
              <a:t>  Area</a:t>
            </a:r>
            <a:r>
              <a:rPr lang="en-US" sz="2800" b="1" dirty="0" smtClean="0"/>
              <a:t> must be blighted.</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 calcmode="lin" valueType="num">
                                      <p:cBhvr additive="base">
                                        <p:cTn id="2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 calcmode="lin" valueType="num">
                                      <p:cBhvr additive="base">
                                        <p:cTn id="35"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xEl>
                                              <p:pRg st="6" end="6"/>
                                            </p:txEl>
                                          </p:spTgt>
                                        </p:tgtEl>
                                        <p:attrNameLst>
                                          <p:attrName>style.visibility</p:attrName>
                                        </p:attrNameLst>
                                      </p:cBhvr>
                                      <p:to>
                                        <p:strVal val="visible"/>
                                      </p:to>
                                    </p:set>
                                    <p:anim calcmode="lin" valueType="num">
                                      <p:cBhvr additive="base">
                                        <p:cTn id="39"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andy\AppData\Local\Microsoft\Windows\Temporary Internet Files\Content.IE5\YHKJU1SQ\MC900234461[1].wmf"/>
          <p:cNvPicPr>
            <a:picLocks noChangeAspect="1" noChangeArrowheads="1"/>
          </p:cNvPicPr>
          <p:nvPr/>
        </p:nvPicPr>
        <p:blipFill>
          <a:blip r:embed="rId2" cstate="print"/>
          <a:srcRect/>
          <a:stretch>
            <a:fillRect/>
          </a:stretch>
        </p:blipFill>
        <p:spPr bwMode="auto">
          <a:xfrm>
            <a:off x="8625511" y="30752"/>
            <a:ext cx="442289" cy="883648"/>
          </a:xfrm>
          <a:prstGeom prst="rect">
            <a:avLst/>
          </a:prstGeom>
          <a:noFill/>
        </p:spPr>
      </p:pic>
      <p:sp>
        <p:nvSpPr>
          <p:cNvPr id="3" name="Content Placeholder 2"/>
          <p:cNvSpPr>
            <a:spLocks noGrp="1"/>
          </p:cNvSpPr>
          <p:nvPr>
            <p:ph idx="1"/>
          </p:nvPr>
        </p:nvSpPr>
        <p:spPr>
          <a:xfrm>
            <a:off x="-1143000" y="2057400"/>
            <a:ext cx="9220200" cy="5638800"/>
          </a:xfrm>
        </p:spPr>
        <p:txBody>
          <a:bodyPr>
            <a:normAutofit/>
          </a:bodyPr>
          <a:lstStyle/>
          <a:p>
            <a:pPr>
              <a:buNone/>
            </a:pPr>
            <a:r>
              <a:rPr lang="en-US" sz="3100" b="1" dirty="0" smtClean="0"/>
              <a:t> </a:t>
            </a:r>
            <a:r>
              <a:rPr lang="en-US" sz="2600" b="1" dirty="0" smtClean="0"/>
              <a:t> </a:t>
            </a:r>
            <a:endParaRPr lang="en-US" sz="3200" b="1" dirty="0" smtClean="0"/>
          </a:p>
          <a:p>
            <a:pPr>
              <a:buNone/>
            </a:pPr>
            <a:endParaRPr lang="en-US" sz="2600" dirty="0" smtClean="0"/>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29</a:t>
            </a:fld>
            <a:endParaRPr lang="en-US" dirty="0"/>
          </a:p>
        </p:txBody>
      </p:sp>
      <p:sp>
        <p:nvSpPr>
          <p:cNvPr id="8" name="Rectangle 7"/>
          <p:cNvSpPr/>
          <p:nvPr/>
        </p:nvSpPr>
        <p:spPr>
          <a:xfrm>
            <a:off x="0" y="0"/>
            <a:ext cx="9220200" cy="1123384"/>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2</a:t>
            </a:r>
          </a:p>
          <a:p>
            <a:r>
              <a:rPr lang="en-US" sz="3100" b="1" dirty="0" smtClean="0">
                <a:solidFill>
                  <a:schemeClr val="accent1">
                    <a:lumMod val="60000"/>
                    <a:lumOff val="40000"/>
                  </a:schemeClr>
                </a:solidFill>
                <a:effectLst>
                  <a:outerShdw blurRad="38100" dist="38100" dir="2700000" algn="tl">
                    <a:srgbClr val="000000">
                      <a:alpha val="43137"/>
                    </a:srgbClr>
                  </a:outerShdw>
                </a:effectLst>
              </a:rPr>
              <a:t>Identify Goals and Objectives: Redevelopment</a:t>
            </a:r>
          </a:p>
        </p:txBody>
      </p:sp>
      <p:sp>
        <p:nvSpPr>
          <p:cNvPr id="11" name="Title 1"/>
          <p:cNvSpPr txBox="1">
            <a:spLocks/>
          </p:cNvSpPr>
          <p:nvPr/>
        </p:nvSpPr>
        <p:spPr>
          <a:xfrm>
            <a:off x="0" y="1219200"/>
            <a:ext cx="9144000" cy="838200"/>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Voluntar</a:t>
            </a:r>
            <a:r>
              <a:rPr lang="en-US" sz="3600" b="1" dirty="0" smtClean="0">
                <a:solidFill>
                  <a:schemeClr val="tx2"/>
                </a:solidFill>
                <a:effectLst>
                  <a:outerShdw blurRad="31750" dist="25400" dir="5400000" algn="tl" rotWithShape="0">
                    <a:srgbClr val="000000">
                      <a:alpha val="25000"/>
                    </a:srgbClr>
                  </a:outerShdw>
                </a:effectLst>
                <a:latin typeface="+mj-lt"/>
                <a:ea typeface="+mj-ea"/>
                <a:cs typeface="+mj-cs"/>
              </a:rPr>
              <a:t>y Acquisition</a:t>
            </a:r>
            <a:endParaRPr kumimoji="0" lang="en-US" sz="3600" b="1" i="1"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3" name="Rectangle 12"/>
          <p:cNvSpPr/>
          <p:nvPr/>
        </p:nvSpPr>
        <p:spPr>
          <a:xfrm>
            <a:off x="-381000" y="1981200"/>
            <a:ext cx="10058400" cy="2246769"/>
          </a:xfrm>
          <a:prstGeom prst="rect">
            <a:avLst/>
          </a:prstGeom>
        </p:spPr>
        <p:txBody>
          <a:bodyPr wrap="square">
            <a:spAutoFit/>
          </a:bodyPr>
          <a:lstStyle/>
          <a:p>
            <a:pPr lvl="1">
              <a:buClr>
                <a:schemeClr val="accent1"/>
              </a:buClr>
              <a:buFont typeface="Arial" pitchFamily="34" charset="0"/>
              <a:buChar char="•"/>
            </a:pPr>
            <a:r>
              <a:rPr lang="en-US" sz="2800" b="1" dirty="0" smtClean="0"/>
              <a:t>Voluntary acquisition is always an option if   </a:t>
            </a:r>
          </a:p>
          <a:p>
            <a:pPr lvl="1">
              <a:buClr>
                <a:schemeClr val="accent1"/>
              </a:buClr>
            </a:pPr>
            <a:r>
              <a:rPr lang="en-US" sz="2800" b="1" dirty="0" smtClean="0"/>
              <a:t> there is a willing seller.</a:t>
            </a:r>
          </a:p>
          <a:p>
            <a:pPr lvl="1">
              <a:buClr>
                <a:schemeClr val="accent1"/>
              </a:buClr>
              <a:buFont typeface="Arial" pitchFamily="34" charset="0"/>
              <a:buChar char="•"/>
            </a:pPr>
            <a:r>
              <a:rPr lang="en-US" sz="2800" b="1" dirty="0" smtClean="0"/>
              <a:t>Funding sources include </a:t>
            </a:r>
            <a:r>
              <a:rPr lang="en-US" sz="2800" b="1" i="1" dirty="0" smtClean="0"/>
              <a:t>Community Development </a:t>
            </a:r>
          </a:p>
          <a:p>
            <a:pPr lvl="1">
              <a:buClr>
                <a:schemeClr val="accent1"/>
              </a:buClr>
            </a:pPr>
            <a:r>
              <a:rPr lang="en-US" sz="2800" b="1" i="1" dirty="0" smtClean="0"/>
              <a:t> Block Grants.</a:t>
            </a:r>
            <a:endParaRPr lang="en-US" sz="2800" b="1" dirty="0" smtClean="0"/>
          </a:p>
          <a:p>
            <a:pPr marL="973138" lvl="1">
              <a:buSzPct val="67000"/>
            </a:pPr>
            <a:endParaRPr lang="en-US" sz="2800" b="1" dirty="0"/>
          </a:p>
        </p:txBody>
      </p:sp>
      <p:pic>
        <p:nvPicPr>
          <p:cNvPr id="1026" name="Picture 2" descr="C:\Users\Candy\AppData\Local\Microsoft\Windows\Temporary Internet Files\Content.IE5\GNRAML31\MC910217018[1].png"/>
          <p:cNvPicPr>
            <a:picLocks noChangeAspect="1" noChangeArrowheads="1"/>
          </p:cNvPicPr>
          <p:nvPr/>
        </p:nvPicPr>
        <p:blipFill>
          <a:blip r:embed="rId3" cstate="print"/>
          <a:srcRect/>
          <a:stretch>
            <a:fillRect/>
          </a:stretch>
        </p:blipFill>
        <p:spPr bwMode="auto">
          <a:xfrm>
            <a:off x="2971800" y="3743706"/>
            <a:ext cx="3581400" cy="273380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8991600" cy="4525963"/>
          </a:xfrm>
        </p:spPr>
        <p:txBody>
          <a:bodyPr>
            <a:normAutofit/>
          </a:bodyPr>
          <a:lstStyle/>
          <a:p>
            <a:pPr marL="624078" indent="-514350">
              <a:buClrTx/>
              <a:buSzPct val="103000"/>
              <a:buFont typeface="+mj-lt"/>
              <a:buAutoNum type="arabicPeriod"/>
            </a:pPr>
            <a:r>
              <a:rPr lang="en-US" sz="2800" b="1" dirty="0" smtClean="0"/>
              <a:t>Assess the Nature and Extent of the Problem.</a:t>
            </a:r>
          </a:p>
          <a:p>
            <a:pPr marL="624078" indent="-514350">
              <a:buClrTx/>
              <a:buSzPct val="103000"/>
              <a:buFont typeface="+mj-lt"/>
              <a:buAutoNum type="arabicPeriod"/>
            </a:pPr>
            <a:r>
              <a:rPr lang="en-US" sz="2800" b="1" dirty="0" smtClean="0"/>
              <a:t>Identify Goals and Objectives.</a:t>
            </a:r>
          </a:p>
          <a:p>
            <a:pPr marL="624078" indent="-514350">
              <a:buClrTx/>
              <a:buSzPct val="103000"/>
              <a:buFont typeface="+mj-lt"/>
              <a:buAutoNum type="arabicPeriod"/>
            </a:pPr>
            <a:r>
              <a:rPr lang="en-US" sz="2800" b="1" dirty="0" smtClean="0"/>
              <a:t>Develop Evaluation Criteria. </a:t>
            </a:r>
          </a:p>
          <a:p>
            <a:pPr marL="624078" indent="-514350">
              <a:buClrTx/>
              <a:buSzPct val="103000"/>
              <a:buFont typeface="+mj-lt"/>
              <a:buAutoNum type="arabicPeriod"/>
            </a:pPr>
            <a:r>
              <a:rPr lang="en-US" sz="2800" b="1" dirty="0" smtClean="0"/>
              <a:t>Identify Available Blight Tools.</a:t>
            </a:r>
          </a:p>
          <a:p>
            <a:pPr marL="624078" indent="-514350">
              <a:buClrTx/>
              <a:buSzPct val="103000"/>
              <a:buFont typeface="+mj-lt"/>
              <a:buAutoNum type="arabicPeriod"/>
            </a:pPr>
            <a:r>
              <a:rPr lang="en-US" sz="2800" b="1" dirty="0" smtClean="0"/>
              <a:t>Evaluate Available Blight Tools Against the Criteria.</a:t>
            </a:r>
          </a:p>
          <a:p>
            <a:pPr marL="624078" indent="-514350">
              <a:buClrTx/>
              <a:buSzPct val="103000"/>
              <a:buFont typeface="+mj-lt"/>
              <a:buAutoNum type="arabicPeriod"/>
            </a:pPr>
            <a:r>
              <a:rPr lang="en-US" sz="2800" b="1" dirty="0" smtClean="0"/>
              <a:t>Select the Best Tool(s) to Address the Problem.</a:t>
            </a:r>
            <a:endParaRPr lang="en-US" sz="2800" b="1" dirty="0"/>
          </a:p>
        </p:txBody>
      </p:sp>
      <p:sp>
        <p:nvSpPr>
          <p:cNvPr id="2" name="Title 1"/>
          <p:cNvSpPr>
            <a:spLocks noGrp="1"/>
          </p:cNvSpPr>
          <p:nvPr>
            <p:ph type="title"/>
          </p:nvPr>
        </p:nvSpPr>
        <p:spPr>
          <a:xfrm>
            <a:off x="76200" y="228600"/>
            <a:ext cx="8229600" cy="1143000"/>
          </a:xfrm>
        </p:spPr>
        <p:txBody>
          <a:bodyPr/>
          <a:lstStyle/>
          <a:p>
            <a:r>
              <a:rPr lang="en-US" i="1" dirty="0" smtClean="0">
                <a:solidFill>
                  <a:schemeClr val="accent1">
                    <a:lumMod val="60000"/>
                    <a:lumOff val="40000"/>
                  </a:schemeClr>
                </a:solidFill>
              </a:rPr>
              <a:t>Process</a:t>
            </a:r>
            <a:endParaRPr lang="en-US" i="1" dirty="0">
              <a:solidFill>
                <a:schemeClr val="accent1">
                  <a:lumMod val="60000"/>
                  <a:lumOff val="40000"/>
                </a:schemeClr>
              </a:solidFill>
            </a:endParaRPr>
          </a:p>
        </p:txBody>
      </p:sp>
      <p:pic>
        <p:nvPicPr>
          <p:cNvPr id="27650" name="Picture 2" descr="http://us.cdn2.123rf.com/168nwm/michaeldb/michaeldb1105/michaeldb110500012/9567604-puzzle-pieces-in-a-flowchart-symbol-of-process-management-or-programming-problem-and-solution.jpg"/>
          <p:cNvPicPr>
            <a:picLocks noChangeAspect="1" noChangeArrowheads="1"/>
          </p:cNvPicPr>
          <p:nvPr/>
        </p:nvPicPr>
        <p:blipFill>
          <a:blip r:embed="rId2" cstate="print"/>
          <a:srcRect/>
          <a:stretch>
            <a:fillRect/>
          </a:stretch>
        </p:blipFill>
        <p:spPr bwMode="auto">
          <a:xfrm>
            <a:off x="4030436" y="4572000"/>
            <a:ext cx="1408339" cy="2057400"/>
          </a:xfrm>
          <a:prstGeom prst="rect">
            <a:avLst/>
          </a:prstGeom>
          <a:noFill/>
        </p:spPr>
      </p:pic>
      <p:sp>
        <p:nvSpPr>
          <p:cNvPr id="9" name="Rectangle 8"/>
          <p:cNvSpPr/>
          <p:nvPr/>
        </p:nvSpPr>
        <p:spPr>
          <a:xfrm>
            <a:off x="0" y="6657201"/>
            <a:ext cx="2561920" cy="276999"/>
          </a:xfrm>
          <a:prstGeom prst="rect">
            <a:avLst/>
          </a:prstGeom>
        </p:spPr>
        <p:txBody>
          <a:bodyPr wrap="none">
            <a:spAutoFit/>
          </a:bodyPr>
          <a:lstStyle/>
          <a:p>
            <a:r>
              <a:rPr lang="en-US" sz="1200" dirty="0" smtClean="0"/>
              <a:t>Image Source:  </a:t>
            </a:r>
            <a:r>
              <a:rPr lang="en-US" sz="1200" dirty="0" smtClean="0">
                <a:hlinkClick r:id="rId3"/>
              </a:rPr>
              <a:t>www.123rf.com</a:t>
            </a:r>
            <a:r>
              <a:rPr lang="en-US" sz="1200" dirty="0" smtClean="0"/>
              <a:t> </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9220200" cy="5638800"/>
          </a:xfrm>
        </p:spPr>
        <p:txBody>
          <a:bodyPr>
            <a:normAutofit/>
          </a:bodyPr>
          <a:lstStyle/>
          <a:p>
            <a:pPr>
              <a:buNone/>
            </a:pPr>
            <a:endParaRPr lang="en-US" sz="3100" b="1" dirty="0" smtClean="0"/>
          </a:p>
          <a:p>
            <a:pPr>
              <a:buSzPct val="98000"/>
              <a:buFont typeface="Arial" pitchFamily="34" charset="0"/>
              <a:buChar char="•"/>
            </a:pPr>
            <a:r>
              <a:rPr lang="en-US" sz="3200" b="1" dirty="0" smtClean="0"/>
              <a:t> Legal Constraints</a:t>
            </a:r>
          </a:p>
          <a:p>
            <a:pPr>
              <a:buSzPct val="98000"/>
              <a:buFont typeface="Arial" pitchFamily="34" charset="0"/>
              <a:buChar char="•"/>
            </a:pPr>
            <a:r>
              <a:rPr lang="en-US" sz="3200" b="1" dirty="0" smtClean="0"/>
              <a:t> Effectiveness</a:t>
            </a:r>
          </a:p>
          <a:p>
            <a:pPr>
              <a:buSzPct val="98000"/>
              <a:buFont typeface="Arial" pitchFamily="34" charset="0"/>
              <a:buChar char="•"/>
            </a:pPr>
            <a:r>
              <a:rPr lang="en-US" sz="3200" b="1" dirty="0" smtClean="0"/>
              <a:t> Cost/Risk</a:t>
            </a:r>
          </a:p>
          <a:p>
            <a:pPr>
              <a:buSzPct val="98000"/>
              <a:buFont typeface="Arial" pitchFamily="34" charset="0"/>
              <a:buChar char="•"/>
            </a:pPr>
            <a:r>
              <a:rPr lang="en-US" sz="3200" b="1" dirty="0" smtClean="0"/>
              <a:t> Political Viability</a:t>
            </a:r>
          </a:p>
          <a:p>
            <a:pPr>
              <a:buNone/>
            </a:pPr>
            <a:endParaRPr lang="en-US" sz="2800" b="1" dirty="0" smtClean="0"/>
          </a:p>
          <a:p>
            <a:pPr>
              <a:buNone/>
            </a:pPr>
            <a:endParaRPr lang="en-US" sz="2600" dirty="0" smtClean="0"/>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30</a:t>
            </a:fld>
            <a:endParaRPr lang="en-US" dirty="0"/>
          </a:p>
        </p:txBody>
      </p:sp>
      <p:sp>
        <p:nvSpPr>
          <p:cNvPr id="8" name="Rectangle 7"/>
          <p:cNvSpPr/>
          <p:nvPr/>
        </p:nvSpPr>
        <p:spPr>
          <a:xfrm>
            <a:off x="0" y="0"/>
            <a:ext cx="9220200" cy="1200329"/>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3</a:t>
            </a:r>
          </a:p>
          <a:p>
            <a:r>
              <a:rPr lang="en-US" sz="3600" b="1" dirty="0" smtClean="0">
                <a:solidFill>
                  <a:schemeClr val="accent1">
                    <a:lumMod val="60000"/>
                    <a:lumOff val="40000"/>
                  </a:schemeClr>
                </a:solidFill>
                <a:effectLst>
                  <a:outerShdw blurRad="38100" dist="38100" dir="2700000" algn="tl">
                    <a:srgbClr val="000000">
                      <a:alpha val="43137"/>
                    </a:srgbClr>
                  </a:outerShdw>
                </a:effectLst>
              </a:rPr>
              <a:t>Develop Evaluation Criteria </a:t>
            </a:r>
          </a:p>
        </p:txBody>
      </p:sp>
      <p:sp>
        <p:nvSpPr>
          <p:cNvPr id="10" name="Rectangle 9"/>
          <p:cNvSpPr/>
          <p:nvPr/>
        </p:nvSpPr>
        <p:spPr>
          <a:xfrm>
            <a:off x="-76200" y="6629400"/>
            <a:ext cx="3812262" cy="276999"/>
          </a:xfrm>
          <a:prstGeom prst="rect">
            <a:avLst/>
          </a:prstGeom>
        </p:spPr>
        <p:txBody>
          <a:bodyPr wrap="none">
            <a:spAutoFit/>
          </a:bodyPr>
          <a:lstStyle/>
          <a:p>
            <a:r>
              <a:rPr lang="en-US" sz="1200" dirty="0" smtClean="0"/>
              <a:t>Image Source: </a:t>
            </a:r>
            <a:r>
              <a:rPr lang="en-US" sz="1200" dirty="0" smtClean="0">
                <a:hlinkClick r:id="rId2"/>
              </a:rPr>
              <a:t>www.convenienceinnovation.com</a:t>
            </a:r>
            <a:r>
              <a:rPr lang="en-US" sz="1200" dirty="0" smtClean="0"/>
              <a:t> </a:t>
            </a:r>
            <a:endParaRPr lang="en-US" sz="1200" dirty="0"/>
          </a:p>
        </p:txBody>
      </p:sp>
      <p:pic>
        <p:nvPicPr>
          <p:cNvPr id="47106" name="Picture 2" descr="http://cdn.convenienceinnovation.com/wp-content/uploads/12/files/2011/09/evaluationcriteria1.jpg"/>
          <p:cNvPicPr>
            <a:picLocks noChangeAspect="1" noChangeArrowheads="1"/>
          </p:cNvPicPr>
          <p:nvPr/>
        </p:nvPicPr>
        <p:blipFill>
          <a:blip r:embed="rId3" cstate="print"/>
          <a:srcRect/>
          <a:stretch>
            <a:fillRect/>
          </a:stretch>
        </p:blipFill>
        <p:spPr bwMode="auto">
          <a:xfrm>
            <a:off x="4413596" y="1447800"/>
            <a:ext cx="3968404" cy="4551336"/>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cdn.convenienceinnovation.com/wp-content/uploads/12/files/2011/09/evaluationcriteria1.jpg"/>
          <p:cNvPicPr>
            <a:picLocks noChangeAspect="1" noChangeArrowheads="1"/>
          </p:cNvPicPr>
          <p:nvPr/>
        </p:nvPicPr>
        <p:blipFill>
          <a:blip r:embed="rId2" cstate="print"/>
          <a:srcRect/>
          <a:stretch>
            <a:fillRect/>
          </a:stretch>
        </p:blipFill>
        <p:spPr bwMode="auto">
          <a:xfrm>
            <a:off x="8362106" y="76200"/>
            <a:ext cx="664403" cy="76200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ontent Placeholder 2"/>
          <p:cNvSpPr>
            <a:spLocks noGrp="1"/>
          </p:cNvSpPr>
          <p:nvPr>
            <p:ph idx="1"/>
          </p:nvPr>
        </p:nvSpPr>
        <p:spPr>
          <a:xfrm>
            <a:off x="-152400" y="838200"/>
            <a:ext cx="9220200" cy="5638800"/>
          </a:xfrm>
        </p:spPr>
        <p:txBody>
          <a:bodyPr>
            <a:normAutofit/>
          </a:bodyPr>
          <a:lstStyle/>
          <a:p>
            <a:pPr>
              <a:buNone/>
            </a:pPr>
            <a:endParaRPr lang="en-US" sz="3100" b="1" dirty="0" smtClean="0"/>
          </a:p>
          <a:p>
            <a:pPr>
              <a:buNone/>
            </a:pPr>
            <a:r>
              <a:rPr lang="en-US" sz="3000" b="1" i="1" dirty="0" smtClean="0"/>
              <a:t>Potential Legal Barriers to Using a Strategic Tool Include Requirements…</a:t>
            </a:r>
          </a:p>
          <a:p>
            <a:pPr lvl="1">
              <a:buFont typeface="Arial" pitchFamily="34" charset="0"/>
              <a:buChar char="•"/>
            </a:pPr>
            <a:r>
              <a:rPr lang="en-US" sz="2800" b="1" dirty="0" smtClean="0"/>
              <a:t>That the property be vacant.</a:t>
            </a:r>
          </a:p>
          <a:p>
            <a:pPr lvl="1">
              <a:buFont typeface="Arial" pitchFamily="34" charset="0"/>
              <a:buChar char="•"/>
            </a:pPr>
            <a:r>
              <a:rPr lang="en-US" sz="2800" b="1" dirty="0" smtClean="0"/>
              <a:t>That the property meet one or more blighted criteria under state law.</a:t>
            </a:r>
          </a:p>
          <a:p>
            <a:pPr lvl="1">
              <a:buFont typeface="Arial" pitchFamily="34" charset="0"/>
              <a:buChar char="•"/>
            </a:pPr>
            <a:r>
              <a:rPr lang="en-US" sz="2800" b="1" dirty="0" smtClean="0"/>
              <a:t>That the property not be actively marketed.</a:t>
            </a:r>
          </a:p>
          <a:p>
            <a:pPr lvl="1">
              <a:buFont typeface="Arial" pitchFamily="34" charset="0"/>
              <a:buChar char="•"/>
            </a:pPr>
            <a:r>
              <a:rPr lang="en-US" sz="2800" b="1" dirty="0" smtClean="0"/>
              <a:t>That the property not be subject to foreclosure.</a:t>
            </a:r>
          </a:p>
          <a:p>
            <a:pPr>
              <a:buNone/>
            </a:pPr>
            <a:endParaRPr lang="en-US" sz="2800" b="1" dirty="0" smtClean="0"/>
          </a:p>
          <a:p>
            <a:pPr>
              <a:buNone/>
            </a:pPr>
            <a:endParaRPr lang="en-US" sz="2600" dirty="0" smtClean="0"/>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31</a:t>
            </a:fld>
            <a:endParaRPr lang="en-US" dirty="0"/>
          </a:p>
        </p:txBody>
      </p:sp>
      <p:sp>
        <p:nvSpPr>
          <p:cNvPr id="8" name="Rectangle 7"/>
          <p:cNvSpPr/>
          <p:nvPr/>
        </p:nvSpPr>
        <p:spPr>
          <a:xfrm>
            <a:off x="-76200" y="0"/>
            <a:ext cx="9220200" cy="1138773"/>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3</a:t>
            </a:r>
          </a:p>
          <a:p>
            <a:r>
              <a:rPr lang="en-US" sz="3200" b="1" dirty="0" smtClean="0">
                <a:solidFill>
                  <a:schemeClr val="accent1">
                    <a:lumMod val="60000"/>
                    <a:lumOff val="40000"/>
                  </a:schemeClr>
                </a:solidFill>
                <a:effectLst>
                  <a:outerShdw blurRad="38100" dist="38100" dir="2700000" algn="tl">
                    <a:srgbClr val="000000">
                      <a:alpha val="43137"/>
                    </a:srgbClr>
                  </a:outerShdw>
                </a:effectLst>
              </a:rPr>
              <a:t>Develop Evaluation Criteria: Legal Constraints</a:t>
            </a:r>
          </a:p>
        </p:txBody>
      </p:sp>
      <p:sp>
        <p:nvSpPr>
          <p:cNvPr id="10" name="Rectangle 9"/>
          <p:cNvSpPr/>
          <p:nvPr/>
        </p:nvSpPr>
        <p:spPr>
          <a:xfrm>
            <a:off x="-76200" y="6629400"/>
            <a:ext cx="5508239" cy="276999"/>
          </a:xfrm>
          <a:prstGeom prst="rect">
            <a:avLst/>
          </a:prstGeom>
        </p:spPr>
        <p:txBody>
          <a:bodyPr wrap="none">
            <a:spAutoFit/>
          </a:bodyPr>
          <a:lstStyle/>
          <a:p>
            <a:r>
              <a:rPr lang="en-US" sz="1200" dirty="0" smtClean="0"/>
              <a:t>Image Sources: </a:t>
            </a:r>
            <a:r>
              <a:rPr lang="en-US" sz="1200" dirty="0" smtClean="0">
                <a:hlinkClick r:id="rId3"/>
              </a:rPr>
              <a:t>www.guardian.co.uk</a:t>
            </a:r>
            <a:r>
              <a:rPr lang="en-US" sz="1200" dirty="0" smtClean="0"/>
              <a:t>; </a:t>
            </a:r>
            <a:r>
              <a:rPr lang="en-US" sz="1200" dirty="0" smtClean="0">
                <a:hlinkClick r:id="rId4"/>
              </a:rPr>
              <a:t>www.convenienceinnovation.com</a:t>
            </a:r>
            <a:r>
              <a:rPr lang="en-US" sz="1200" dirty="0" smtClean="0"/>
              <a:t> </a:t>
            </a:r>
            <a:endParaRPr lang="en-US" sz="1200" dirty="0"/>
          </a:p>
        </p:txBody>
      </p:sp>
      <p:pic>
        <p:nvPicPr>
          <p:cNvPr id="48130" name="Picture 2" descr="http://static.guim.co.uk/sys-images/Guardian/Pix/pictures/2012/3/13/1331647257927/The-scales-of-justice-007.jpg"/>
          <p:cNvPicPr>
            <a:picLocks noChangeAspect="1" noChangeArrowheads="1"/>
          </p:cNvPicPr>
          <p:nvPr/>
        </p:nvPicPr>
        <p:blipFill>
          <a:blip r:embed="rId5" cstate="print"/>
          <a:srcRect/>
          <a:stretch>
            <a:fillRect/>
          </a:stretch>
        </p:blipFill>
        <p:spPr bwMode="auto">
          <a:xfrm>
            <a:off x="2743200" y="4587240"/>
            <a:ext cx="3505200" cy="210312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cdn.convenienceinnovation.com/wp-content/uploads/12/files/2011/09/evaluationcriteria1.jpg"/>
          <p:cNvPicPr>
            <a:picLocks noChangeAspect="1" noChangeArrowheads="1"/>
          </p:cNvPicPr>
          <p:nvPr/>
        </p:nvPicPr>
        <p:blipFill>
          <a:blip r:embed="rId2" cstate="print"/>
          <a:srcRect/>
          <a:stretch>
            <a:fillRect/>
          </a:stretch>
        </p:blipFill>
        <p:spPr bwMode="auto">
          <a:xfrm>
            <a:off x="8362106" y="76200"/>
            <a:ext cx="664403" cy="76200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Slide Number Placeholder 6"/>
          <p:cNvSpPr>
            <a:spLocks noGrp="1"/>
          </p:cNvSpPr>
          <p:nvPr>
            <p:ph type="sldNum" sz="quarter" idx="12"/>
          </p:nvPr>
        </p:nvSpPr>
        <p:spPr/>
        <p:txBody>
          <a:bodyPr/>
          <a:lstStyle/>
          <a:p>
            <a:fld id="{E984169B-9A00-4D2F-97D1-01DA7DB7AEFF}" type="slidenum">
              <a:rPr lang="en-US" smtClean="0"/>
              <a:pPr/>
              <a:t>32</a:t>
            </a:fld>
            <a:endParaRPr lang="en-US" dirty="0"/>
          </a:p>
        </p:txBody>
      </p:sp>
      <p:sp>
        <p:nvSpPr>
          <p:cNvPr id="8" name="Rectangle 7"/>
          <p:cNvSpPr/>
          <p:nvPr/>
        </p:nvSpPr>
        <p:spPr>
          <a:xfrm>
            <a:off x="0" y="0"/>
            <a:ext cx="9220200" cy="1184940"/>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3</a:t>
            </a:r>
          </a:p>
          <a:p>
            <a:r>
              <a:rPr lang="en-US" sz="3500" b="1" dirty="0" smtClean="0">
                <a:solidFill>
                  <a:schemeClr val="accent1">
                    <a:lumMod val="60000"/>
                    <a:lumOff val="40000"/>
                  </a:schemeClr>
                </a:solidFill>
                <a:effectLst>
                  <a:outerShdw blurRad="38100" dist="38100" dir="2700000" algn="tl">
                    <a:srgbClr val="000000">
                      <a:alpha val="43137"/>
                    </a:srgbClr>
                  </a:outerShdw>
                </a:effectLst>
              </a:rPr>
              <a:t>Develop Evaluation Criteria: Effectiveness</a:t>
            </a:r>
          </a:p>
        </p:txBody>
      </p:sp>
      <p:sp>
        <p:nvSpPr>
          <p:cNvPr id="10" name="Rectangle 9"/>
          <p:cNvSpPr/>
          <p:nvPr/>
        </p:nvSpPr>
        <p:spPr>
          <a:xfrm>
            <a:off x="-76200" y="6629400"/>
            <a:ext cx="5968301" cy="276999"/>
          </a:xfrm>
          <a:prstGeom prst="rect">
            <a:avLst/>
          </a:prstGeom>
        </p:spPr>
        <p:txBody>
          <a:bodyPr wrap="none">
            <a:spAutoFit/>
          </a:bodyPr>
          <a:lstStyle/>
          <a:p>
            <a:r>
              <a:rPr lang="en-US" sz="1200" dirty="0" smtClean="0"/>
              <a:t>Image Sources: </a:t>
            </a:r>
            <a:r>
              <a:rPr lang="en-US" sz="1200" dirty="0" smtClean="0">
                <a:hlinkClick r:id="rId3"/>
              </a:rPr>
              <a:t>www.presentermedia.com</a:t>
            </a:r>
            <a:r>
              <a:rPr lang="en-US" sz="1200" dirty="0" smtClean="0"/>
              <a:t>;</a:t>
            </a:r>
            <a:r>
              <a:rPr lang="en-US" sz="1200" dirty="0" smtClean="0">
                <a:hlinkClick r:id="rId4"/>
              </a:rPr>
              <a:t> www.convenienceinnovation.com</a:t>
            </a:r>
            <a:r>
              <a:rPr lang="en-US" sz="1200" dirty="0" smtClean="0"/>
              <a:t>  </a:t>
            </a:r>
            <a:endParaRPr lang="en-US" sz="1200" dirty="0"/>
          </a:p>
        </p:txBody>
      </p:sp>
      <p:graphicFrame>
        <p:nvGraphicFramePr>
          <p:cNvPr id="9" name="Diagram 8"/>
          <p:cNvGraphicFramePr/>
          <p:nvPr/>
        </p:nvGraphicFramePr>
        <p:xfrm>
          <a:off x="228600" y="1143000"/>
          <a:ext cx="8763000" cy="533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9154" name="Picture 2" descr="http://content.presentermedia.com/files/clipart/00006000/6539/tape_measuring_success_image_500_clr.png"/>
          <p:cNvPicPr>
            <a:picLocks noChangeAspect="1" noChangeArrowheads="1"/>
          </p:cNvPicPr>
          <p:nvPr/>
        </p:nvPicPr>
        <p:blipFill>
          <a:blip r:embed="rId10" cstate="print"/>
          <a:srcRect/>
          <a:stretch>
            <a:fillRect/>
          </a:stretch>
        </p:blipFill>
        <p:spPr bwMode="auto">
          <a:xfrm rot="1485855">
            <a:off x="3597890" y="859810"/>
            <a:ext cx="4762500" cy="47625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4.bp.blogspot.com/-OtoFZFTjUFY/UBmGVfnG9XI/AAAAAAAAA3w/MuZKF-XeggY/s1600/cost_risk_effort_dice.jpg"/>
          <p:cNvPicPr>
            <a:picLocks noChangeAspect="1" noChangeArrowheads="1"/>
          </p:cNvPicPr>
          <p:nvPr/>
        </p:nvPicPr>
        <p:blipFill>
          <a:blip r:embed="rId2" cstate="print"/>
          <a:srcRect/>
          <a:stretch>
            <a:fillRect/>
          </a:stretch>
        </p:blipFill>
        <p:spPr bwMode="auto">
          <a:xfrm>
            <a:off x="15206" y="1219200"/>
            <a:ext cx="2270794" cy="1828800"/>
          </a:xfrm>
          <a:prstGeom prst="rect">
            <a:avLst/>
          </a:prstGeom>
          <a:noFill/>
        </p:spPr>
      </p:pic>
      <p:sp>
        <p:nvSpPr>
          <p:cNvPr id="7" name="Slide Number Placeholder 6"/>
          <p:cNvSpPr>
            <a:spLocks noGrp="1"/>
          </p:cNvSpPr>
          <p:nvPr>
            <p:ph type="sldNum" sz="quarter" idx="12"/>
          </p:nvPr>
        </p:nvSpPr>
        <p:spPr/>
        <p:txBody>
          <a:bodyPr/>
          <a:lstStyle/>
          <a:p>
            <a:fld id="{E984169B-9A00-4D2F-97D1-01DA7DB7AEFF}" type="slidenum">
              <a:rPr lang="en-US" smtClean="0"/>
              <a:pPr/>
              <a:t>33</a:t>
            </a:fld>
            <a:endParaRPr lang="en-US" dirty="0"/>
          </a:p>
        </p:txBody>
      </p:sp>
      <p:sp>
        <p:nvSpPr>
          <p:cNvPr id="8" name="Rectangle 7"/>
          <p:cNvSpPr/>
          <p:nvPr/>
        </p:nvSpPr>
        <p:spPr>
          <a:xfrm>
            <a:off x="-76200" y="171271"/>
            <a:ext cx="9220200" cy="1200329"/>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3</a:t>
            </a:r>
          </a:p>
          <a:p>
            <a:r>
              <a:rPr lang="en-US" sz="3600" b="1" dirty="0" smtClean="0">
                <a:solidFill>
                  <a:schemeClr val="accent1">
                    <a:lumMod val="60000"/>
                    <a:lumOff val="40000"/>
                  </a:schemeClr>
                </a:solidFill>
                <a:effectLst>
                  <a:outerShdw blurRad="38100" dist="38100" dir="2700000" algn="tl">
                    <a:srgbClr val="000000">
                      <a:alpha val="43137"/>
                    </a:srgbClr>
                  </a:outerShdw>
                </a:effectLst>
              </a:rPr>
              <a:t>Develop Evaluation Criteria: Costs/Risks</a:t>
            </a:r>
          </a:p>
        </p:txBody>
      </p:sp>
      <p:sp>
        <p:nvSpPr>
          <p:cNvPr id="10" name="Rectangle 9"/>
          <p:cNvSpPr/>
          <p:nvPr/>
        </p:nvSpPr>
        <p:spPr>
          <a:xfrm rot="16200000">
            <a:off x="6259705" y="4016895"/>
            <a:ext cx="5588389" cy="246221"/>
          </a:xfrm>
          <a:prstGeom prst="rect">
            <a:avLst/>
          </a:prstGeom>
        </p:spPr>
        <p:txBody>
          <a:bodyPr wrap="none">
            <a:spAutoFit/>
          </a:bodyPr>
          <a:lstStyle/>
          <a:p>
            <a:r>
              <a:rPr lang="en-US" sz="1000" dirty="0" smtClean="0"/>
              <a:t>Image Sources: </a:t>
            </a:r>
            <a:r>
              <a:rPr lang="en-US" sz="1000" dirty="0" smtClean="0">
                <a:hlinkClick r:id="rId3"/>
              </a:rPr>
              <a:t>www.nextyearagain.blogspot.com</a:t>
            </a:r>
            <a:r>
              <a:rPr lang="en-US" sz="1000" dirty="0" smtClean="0"/>
              <a:t>; </a:t>
            </a:r>
            <a:r>
              <a:rPr lang="en-US" sz="1000" dirty="0" smtClean="0">
                <a:hlinkClick r:id="rId4"/>
              </a:rPr>
              <a:t>www.convenienceinnovation.com</a:t>
            </a:r>
            <a:r>
              <a:rPr lang="en-US" sz="1000" dirty="0" smtClean="0"/>
              <a:t>    </a:t>
            </a:r>
            <a:endParaRPr lang="en-US" sz="1000" dirty="0"/>
          </a:p>
        </p:txBody>
      </p:sp>
      <p:pic>
        <p:nvPicPr>
          <p:cNvPr id="12" name="Picture 2" descr="http://cdn.convenienceinnovation.com/wp-content/uploads/12/files/2011/09/evaluationcriteria1.jpg"/>
          <p:cNvPicPr>
            <a:picLocks noChangeAspect="1" noChangeArrowheads="1"/>
          </p:cNvPicPr>
          <p:nvPr/>
        </p:nvPicPr>
        <p:blipFill>
          <a:blip r:embed="rId5" cstate="print"/>
          <a:srcRect/>
          <a:stretch>
            <a:fillRect/>
          </a:stretch>
        </p:blipFill>
        <p:spPr bwMode="auto">
          <a:xfrm>
            <a:off x="8458200" y="76200"/>
            <a:ext cx="664403" cy="76200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9" name="Diagram 8"/>
          <p:cNvGraphicFramePr/>
          <p:nvPr/>
        </p:nvGraphicFramePr>
        <p:xfrm>
          <a:off x="0" y="1295400"/>
          <a:ext cx="9144000" cy="5410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cdn.convenienceinnovation.com/wp-content/uploads/12/files/2011/09/evaluationcriteria1.jpg"/>
          <p:cNvPicPr>
            <a:picLocks noChangeAspect="1" noChangeArrowheads="1"/>
          </p:cNvPicPr>
          <p:nvPr/>
        </p:nvPicPr>
        <p:blipFill>
          <a:blip r:embed="rId2" cstate="print"/>
          <a:srcRect/>
          <a:stretch>
            <a:fillRect/>
          </a:stretch>
        </p:blipFill>
        <p:spPr bwMode="auto">
          <a:xfrm>
            <a:off x="8494987" y="76200"/>
            <a:ext cx="531522" cy="60960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2226" name="Picture 2" descr="http://us.123rf.com/400wm/400/400/studiom1/studiom11004/studiom1100400275/6878677-politics-word-collage-on-black-background.jpg"/>
          <p:cNvPicPr>
            <a:picLocks noChangeAspect="1" noChangeArrowheads="1"/>
          </p:cNvPicPr>
          <p:nvPr/>
        </p:nvPicPr>
        <p:blipFill>
          <a:blip r:embed="rId3" cstate="print"/>
          <a:srcRect/>
          <a:stretch>
            <a:fillRect/>
          </a:stretch>
        </p:blipFill>
        <p:spPr bwMode="auto">
          <a:xfrm>
            <a:off x="5334000" y="3505200"/>
            <a:ext cx="3276600" cy="3276601"/>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ontent Placeholder 2"/>
          <p:cNvSpPr>
            <a:spLocks noGrp="1"/>
          </p:cNvSpPr>
          <p:nvPr>
            <p:ph idx="1"/>
          </p:nvPr>
        </p:nvSpPr>
        <p:spPr>
          <a:xfrm>
            <a:off x="-76200" y="762000"/>
            <a:ext cx="9220200" cy="4876800"/>
          </a:xfrm>
        </p:spPr>
        <p:txBody>
          <a:bodyPr>
            <a:normAutofit/>
          </a:bodyPr>
          <a:lstStyle/>
          <a:p>
            <a:pPr>
              <a:buNone/>
            </a:pPr>
            <a:endParaRPr lang="en-US" sz="3100" b="1" dirty="0" smtClean="0"/>
          </a:p>
          <a:p>
            <a:r>
              <a:rPr lang="en-US" sz="2800" b="1" dirty="0" smtClean="0"/>
              <a:t>Is the tool under consideration one that might be politically contentious (e.g., eminent domain)?</a:t>
            </a:r>
          </a:p>
          <a:p>
            <a:r>
              <a:rPr lang="en-US" sz="2800" b="1" dirty="0" smtClean="0"/>
              <a:t>Is the location of the blighted property prominent so there may be a willingness of the local government to expend resources to deal with it?</a:t>
            </a:r>
          </a:p>
          <a:p>
            <a:r>
              <a:rPr lang="en-US" sz="2800" b="1" dirty="0" smtClean="0"/>
              <a:t>Is the blighted property </a:t>
            </a:r>
          </a:p>
          <a:p>
            <a:pPr>
              <a:buNone/>
            </a:pPr>
            <a:r>
              <a:rPr lang="en-US" sz="2800" b="1" dirty="0" smtClean="0"/>
              <a:t>  occupied, and will acquisition </a:t>
            </a:r>
          </a:p>
          <a:p>
            <a:pPr>
              <a:buNone/>
            </a:pPr>
            <a:r>
              <a:rPr lang="en-US" sz="2800" b="1" dirty="0" smtClean="0"/>
              <a:t>  of the property cause the </a:t>
            </a:r>
          </a:p>
          <a:p>
            <a:pPr>
              <a:buNone/>
            </a:pPr>
            <a:r>
              <a:rPr lang="en-US" sz="2800" b="1" dirty="0" smtClean="0"/>
              <a:t>  occupant to be displaced?</a:t>
            </a:r>
          </a:p>
          <a:p>
            <a:pPr>
              <a:buNone/>
            </a:pPr>
            <a:endParaRPr lang="en-US" sz="2600" dirty="0" smtClean="0"/>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34</a:t>
            </a:fld>
            <a:endParaRPr lang="en-US" dirty="0"/>
          </a:p>
        </p:txBody>
      </p:sp>
      <p:sp>
        <p:nvSpPr>
          <p:cNvPr id="8" name="Rectangle 7"/>
          <p:cNvSpPr/>
          <p:nvPr/>
        </p:nvSpPr>
        <p:spPr>
          <a:xfrm>
            <a:off x="-76200" y="0"/>
            <a:ext cx="9220200" cy="1138773"/>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3</a:t>
            </a:r>
          </a:p>
          <a:p>
            <a:r>
              <a:rPr lang="en-US" sz="3200" b="1" dirty="0" smtClean="0">
                <a:solidFill>
                  <a:schemeClr val="accent1">
                    <a:lumMod val="60000"/>
                    <a:lumOff val="40000"/>
                  </a:schemeClr>
                </a:solidFill>
                <a:effectLst>
                  <a:outerShdw blurRad="38100" dist="38100" dir="2700000" algn="tl">
                    <a:srgbClr val="000000">
                      <a:alpha val="43137"/>
                    </a:srgbClr>
                  </a:outerShdw>
                </a:effectLst>
              </a:rPr>
              <a:t>Develop Evaluation Criteria: Political Viability</a:t>
            </a:r>
          </a:p>
        </p:txBody>
      </p:sp>
      <p:sp>
        <p:nvSpPr>
          <p:cNvPr id="10" name="Rectangle 9"/>
          <p:cNvSpPr/>
          <p:nvPr/>
        </p:nvSpPr>
        <p:spPr>
          <a:xfrm>
            <a:off x="-76200" y="6629400"/>
            <a:ext cx="5070619" cy="276999"/>
          </a:xfrm>
          <a:prstGeom prst="rect">
            <a:avLst/>
          </a:prstGeom>
        </p:spPr>
        <p:txBody>
          <a:bodyPr wrap="none">
            <a:spAutoFit/>
          </a:bodyPr>
          <a:lstStyle/>
          <a:p>
            <a:r>
              <a:rPr lang="en-US" sz="1200" dirty="0" smtClean="0"/>
              <a:t>Image Sources: </a:t>
            </a:r>
            <a:r>
              <a:rPr lang="en-US" sz="1200" dirty="0" smtClean="0">
                <a:hlinkClick r:id="rId4"/>
              </a:rPr>
              <a:t>www.23rf.com</a:t>
            </a:r>
            <a:r>
              <a:rPr lang="en-US" sz="1200" dirty="0" smtClean="0"/>
              <a:t>; </a:t>
            </a:r>
            <a:r>
              <a:rPr lang="en-US" sz="1200" dirty="0" smtClean="0">
                <a:hlinkClick r:id="rId5"/>
              </a:rPr>
              <a:t>www.convenienceinnovation.com</a:t>
            </a:r>
            <a:r>
              <a:rPr lang="en-US" sz="1200" dirty="0" smtClean="0"/>
              <a:t> </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to="" calcmode="lin" valueType="num">
                                      <p:cBhvr>
                                        <p:cTn id="20" dur="1" fill="hold"/>
                                        <p:tgtEl>
                                          <p:spTgt spid="3">
                                            <p:txEl>
                                              <p:pRg st="4" end="4"/>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to="" calcmode="lin" valueType="num">
                                      <p:cBhvr>
                                        <p:cTn id="23" dur="1" fill="hold"/>
                                        <p:tgtEl>
                                          <p:spTgt spid="3">
                                            <p:txEl>
                                              <p:pRg st="5" end="5"/>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to="" calcmode="lin" valueType="num">
                                      <p:cBhvr>
                                        <p:cTn id="26"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investmentpropertycentral.org/wp-content/uploads/2010/05/Identify-Quickly3.jpg"/>
          <p:cNvPicPr>
            <a:picLocks noChangeAspect="1" noChangeArrowheads="1"/>
          </p:cNvPicPr>
          <p:nvPr/>
        </p:nvPicPr>
        <p:blipFill>
          <a:blip r:embed="rId2" cstate="print"/>
          <a:srcRect/>
          <a:stretch>
            <a:fillRect/>
          </a:stretch>
        </p:blipFill>
        <p:spPr bwMode="auto">
          <a:xfrm>
            <a:off x="3498716" y="2438400"/>
            <a:ext cx="5426210" cy="3600451"/>
          </a:xfrm>
          <a:prstGeom prst="rect">
            <a:avLst/>
          </a:prstGeom>
          <a:noFill/>
        </p:spPr>
      </p:pic>
      <p:sp>
        <p:nvSpPr>
          <p:cNvPr id="3" name="Content Placeholder 2"/>
          <p:cNvSpPr>
            <a:spLocks noGrp="1"/>
          </p:cNvSpPr>
          <p:nvPr>
            <p:ph idx="1"/>
          </p:nvPr>
        </p:nvSpPr>
        <p:spPr>
          <a:xfrm>
            <a:off x="152400" y="1295400"/>
            <a:ext cx="9220200" cy="4876800"/>
          </a:xfrm>
        </p:spPr>
        <p:txBody>
          <a:bodyPr>
            <a:normAutofit/>
          </a:bodyPr>
          <a:lstStyle/>
          <a:p>
            <a:pPr>
              <a:buNone/>
            </a:pPr>
            <a:endParaRPr lang="en-US" sz="3100" b="1" dirty="0" smtClean="0"/>
          </a:p>
          <a:p>
            <a:pPr>
              <a:buSzPct val="199000"/>
              <a:buBlip>
                <a:blip r:embed="rId3"/>
              </a:buBlip>
            </a:pPr>
            <a:r>
              <a:rPr lang="en-US" sz="2800" b="1" dirty="0" smtClean="0"/>
              <a:t>  </a:t>
            </a:r>
            <a:r>
              <a:rPr lang="en-US" sz="3200" b="1" dirty="0" smtClean="0"/>
              <a:t>Ticketing ordinance</a:t>
            </a:r>
          </a:p>
          <a:p>
            <a:pPr>
              <a:buSzPct val="199000"/>
              <a:buBlip>
                <a:blip r:embed="rId3"/>
              </a:buBlip>
            </a:pPr>
            <a:r>
              <a:rPr lang="en-US" sz="3200" b="1" dirty="0" smtClean="0"/>
              <a:t>  Act 90-permit denial</a:t>
            </a:r>
          </a:p>
          <a:p>
            <a:pPr>
              <a:buSzPct val="199000"/>
              <a:buBlip>
                <a:blip r:embed="rId3"/>
              </a:buBlip>
            </a:pPr>
            <a:r>
              <a:rPr lang="en-US" sz="3200" b="1" dirty="0" smtClean="0"/>
              <a:t>  Conservatorship Law</a:t>
            </a:r>
          </a:p>
          <a:p>
            <a:pPr>
              <a:buSzPct val="199000"/>
              <a:buBlip>
                <a:blip r:embed="rId3"/>
              </a:buBlip>
            </a:pPr>
            <a:r>
              <a:rPr lang="en-US" sz="3200" b="1" dirty="0" smtClean="0"/>
              <a:t>  Land Banks</a:t>
            </a:r>
          </a:p>
          <a:p>
            <a:pPr>
              <a:buSzPct val="199000"/>
              <a:buBlip>
                <a:blip r:embed="rId3"/>
              </a:buBlip>
            </a:pPr>
            <a:r>
              <a:rPr lang="en-US" sz="3200" b="1" dirty="0" smtClean="0"/>
              <a:t>  Eminent Domain</a:t>
            </a:r>
          </a:p>
          <a:p>
            <a:pPr>
              <a:buNone/>
            </a:pPr>
            <a:endParaRPr lang="en-US" sz="2600" dirty="0" smtClean="0"/>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35</a:t>
            </a:fld>
            <a:endParaRPr lang="en-US" dirty="0"/>
          </a:p>
        </p:txBody>
      </p:sp>
      <p:sp>
        <p:nvSpPr>
          <p:cNvPr id="8" name="Rectangle 7"/>
          <p:cNvSpPr/>
          <p:nvPr/>
        </p:nvSpPr>
        <p:spPr>
          <a:xfrm>
            <a:off x="0" y="0"/>
            <a:ext cx="9220200" cy="1200329"/>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4</a:t>
            </a:r>
          </a:p>
          <a:p>
            <a:r>
              <a:rPr lang="en-US" sz="3600" b="1" dirty="0" smtClean="0">
                <a:solidFill>
                  <a:schemeClr val="accent1">
                    <a:lumMod val="60000"/>
                    <a:lumOff val="40000"/>
                  </a:schemeClr>
                </a:solidFill>
                <a:effectLst>
                  <a:outerShdw blurRad="38100" dist="38100" dir="2700000" algn="tl">
                    <a:srgbClr val="000000">
                      <a:alpha val="43137"/>
                    </a:srgbClr>
                  </a:outerShdw>
                </a:effectLst>
              </a:rPr>
              <a:t>Identify Available Blight Tools</a:t>
            </a:r>
          </a:p>
        </p:txBody>
      </p:sp>
      <p:sp>
        <p:nvSpPr>
          <p:cNvPr id="10" name="Rectangle 9"/>
          <p:cNvSpPr/>
          <p:nvPr/>
        </p:nvSpPr>
        <p:spPr>
          <a:xfrm>
            <a:off x="0" y="6657201"/>
            <a:ext cx="4007828" cy="276999"/>
          </a:xfrm>
          <a:prstGeom prst="rect">
            <a:avLst/>
          </a:prstGeom>
        </p:spPr>
        <p:txBody>
          <a:bodyPr wrap="none">
            <a:spAutoFit/>
          </a:bodyPr>
          <a:lstStyle/>
          <a:p>
            <a:r>
              <a:rPr lang="en-US" sz="1200" dirty="0" smtClean="0"/>
              <a:t>Image Source: </a:t>
            </a:r>
            <a:r>
              <a:rPr lang="en-US" sz="1200" dirty="0" smtClean="0">
                <a:hlinkClick r:id="rId4"/>
              </a:rPr>
              <a:t>www.investmentpropertycentral.org</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nvestmentpropertycentral.org/wp-content/uploads/2010/05/Identify-Quickly3.jpg"/>
          <p:cNvPicPr>
            <a:picLocks noChangeAspect="1" noChangeArrowheads="1"/>
          </p:cNvPicPr>
          <p:nvPr/>
        </p:nvPicPr>
        <p:blipFill>
          <a:blip r:embed="rId2" cstate="print"/>
          <a:srcRect/>
          <a:stretch>
            <a:fillRect/>
          </a:stretch>
        </p:blipFill>
        <p:spPr bwMode="auto">
          <a:xfrm>
            <a:off x="7852044" y="0"/>
            <a:ext cx="1291956" cy="857251"/>
          </a:xfrm>
          <a:prstGeom prst="rect">
            <a:avLst/>
          </a:prstGeom>
          <a:noFill/>
        </p:spPr>
      </p:pic>
      <p:sp>
        <p:nvSpPr>
          <p:cNvPr id="3" name="Content Placeholder 2"/>
          <p:cNvSpPr>
            <a:spLocks noGrp="1"/>
          </p:cNvSpPr>
          <p:nvPr>
            <p:ph idx="1"/>
          </p:nvPr>
        </p:nvSpPr>
        <p:spPr>
          <a:xfrm>
            <a:off x="-76200" y="1295400"/>
            <a:ext cx="9220200" cy="4876800"/>
          </a:xfrm>
        </p:spPr>
        <p:txBody>
          <a:bodyPr>
            <a:normAutofit/>
          </a:bodyPr>
          <a:lstStyle/>
          <a:p>
            <a:pPr>
              <a:buNone/>
            </a:pPr>
            <a:r>
              <a:rPr lang="en-US" sz="2800" dirty="0" smtClean="0"/>
              <a:t>   </a:t>
            </a:r>
            <a:r>
              <a:rPr lang="en-US" sz="2800" b="1" i="1" dirty="0" smtClean="0"/>
              <a:t>A Ticketing Ordinance…</a:t>
            </a:r>
          </a:p>
          <a:p>
            <a:r>
              <a:rPr lang="en-US" sz="2800" b="1" dirty="0" smtClean="0"/>
              <a:t>May require police role (to issue tickets)  </a:t>
            </a:r>
          </a:p>
          <a:p>
            <a:r>
              <a:rPr lang="en-US" sz="2800" b="1" dirty="0" smtClean="0"/>
              <a:t>Will generate revenue to offset cost of program</a:t>
            </a:r>
          </a:p>
          <a:p>
            <a:r>
              <a:rPr lang="en-US" sz="2800" b="1" dirty="0" smtClean="0"/>
              <a:t>Usually has a very high rate of compliance</a:t>
            </a:r>
          </a:p>
          <a:p>
            <a:r>
              <a:rPr lang="en-US" sz="2800" b="1" dirty="0" smtClean="0"/>
              <a:t>May be more politically acceptable if property owner (tenant) is given warning first</a:t>
            </a:r>
          </a:p>
          <a:p>
            <a:pPr>
              <a:buSzPct val="162000"/>
              <a:buBlip>
                <a:blip r:embed="rId3"/>
              </a:buBlip>
            </a:pPr>
            <a:endParaRPr lang="en-US" sz="3200" b="1" dirty="0" smtClean="0"/>
          </a:p>
        </p:txBody>
      </p:sp>
      <p:sp>
        <p:nvSpPr>
          <p:cNvPr id="7" name="Slide Number Placeholder 6"/>
          <p:cNvSpPr>
            <a:spLocks noGrp="1"/>
          </p:cNvSpPr>
          <p:nvPr>
            <p:ph type="sldNum" sz="quarter" idx="12"/>
          </p:nvPr>
        </p:nvSpPr>
        <p:spPr/>
        <p:txBody>
          <a:bodyPr/>
          <a:lstStyle/>
          <a:p>
            <a:fld id="{E984169B-9A00-4D2F-97D1-01DA7DB7AEFF}" type="slidenum">
              <a:rPr lang="en-US" smtClean="0"/>
              <a:pPr/>
              <a:t>36</a:t>
            </a:fld>
            <a:endParaRPr lang="en-US" dirty="0"/>
          </a:p>
        </p:txBody>
      </p:sp>
      <p:sp>
        <p:nvSpPr>
          <p:cNvPr id="8" name="Rectangle 7"/>
          <p:cNvSpPr/>
          <p:nvPr/>
        </p:nvSpPr>
        <p:spPr>
          <a:xfrm>
            <a:off x="-76200" y="0"/>
            <a:ext cx="9220200" cy="1077218"/>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4</a:t>
            </a:r>
          </a:p>
          <a:p>
            <a:r>
              <a:rPr lang="en-US" sz="2800" b="1" dirty="0" smtClean="0">
                <a:solidFill>
                  <a:schemeClr val="accent1">
                    <a:lumMod val="60000"/>
                    <a:lumOff val="40000"/>
                  </a:schemeClr>
                </a:solidFill>
                <a:effectLst>
                  <a:outerShdw blurRad="38100" dist="38100" dir="2700000" algn="tl">
                    <a:srgbClr val="000000">
                      <a:alpha val="43137"/>
                    </a:srgbClr>
                  </a:outerShdw>
                </a:effectLst>
              </a:rPr>
              <a:t>Identify Available Blight Tools:  Ticketing Ordinance</a:t>
            </a:r>
          </a:p>
        </p:txBody>
      </p:sp>
      <p:sp>
        <p:nvSpPr>
          <p:cNvPr id="10" name="Rectangle 9"/>
          <p:cNvSpPr/>
          <p:nvPr/>
        </p:nvSpPr>
        <p:spPr>
          <a:xfrm>
            <a:off x="-76200" y="6629400"/>
            <a:ext cx="7003840" cy="276999"/>
          </a:xfrm>
          <a:prstGeom prst="rect">
            <a:avLst/>
          </a:prstGeom>
        </p:spPr>
        <p:txBody>
          <a:bodyPr wrap="none">
            <a:spAutoFit/>
          </a:bodyPr>
          <a:lstStyle/>
          <a:p>
            <a:r>
              <a:rPr lang="en-US" sz="1200" dirty="0" smtClean="0"/>
              <a:t>Image Sources: </a:t>
            </a:r>
            <a:r>
              <a:rPr lang="en-US" sz="1200" dirty="0" smtClean="0">
                <a:hlinkClick r:id="rId4"/>
              </a:rPr>
              <a:t>www.americancowboychronicles.com</a:t>
            </a:r>
            <a:r>
              <a:rPr lang="en-US" sz="1200" dirty="0" smtClean="0"/>
              <a:t>;</a:t>
            </a:r>
            <a:r>
              <a:rPr lang="en-US" sz="1200" dirty="0" smtClean="0">
                <a:hlinkClick r:id="rId5"/>
              </a:rPr>
              <a:t> www.investmentpropertycentral.org</a:t>
            </a:r>
            <a:r>
              <a:rPr lang="en-US" sz="1200" dirty="0" smtClean="0"/>
              <a:t>  </a:t>
            </a:r>
            <a:endParaRPr lang="en-US" sz="1200" dirty="0"/>
          </a:p>
        </p:txBody>
      </p:sp>
      <p:pic>
        <p:nvPicPr>
          <p:cNvPr id="54274" name="Picture 2" descr="http://1.bp.blogspot.com/-zibCT8l59ZA/TbE7BlWsPXI/AAAAAAAAB2E/tf2Fvcf0QcM/s1600/cop-writing-ticket.jpg"/>
          <p:cNvPicPr>
            <a:picLocks noChangeAspect="1" noChangeArrowheads="1"/>
          </p:cNvPicPr>
          <p:nvPr/>
        </p:nvPicPr>
        <p:blipFill>
          <a:blip r:embed="rId6" cstate="print"/>
          <a:srcRect/>
          <a:stretch>
            <a:fillRect/>
          </a:stretch>
        </p:blipFill>
        <p:spPr bwMode="auto">
          <a:xfrm>
            <a:off x="2286000" y="4114800"/>
            <a:ext cx="4343400" cy="244051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utah-concealed-carry-permit.com/articleimages/denied.jpg"/>
          <p:cNvPicPr>
            <a:picLocks noChangeAspect="1" noChangeArrowheads="1"/>
          </p:cNvPicPr>
          <p:nvPr/>
        </p:nvPicPr>
        <p:blipFill>
          <a:blip r:embed="rId2" cstate="print"/>
          <a:srcRect/>
          <a:stretch>
            <a:fillRect/>
          </a:stretch>
        </p:blipFill>
        <p:spPr bwMode="auto">
          <a:xfrm>
            <a:off x="2971800" y="3598953"/>
            <a:ext cx="4035532" cy="32590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descr="http://investmentpropertycentral.org/wp-content/uploads/2010/05/Identify-Quickly3.jpg"/>
          <p:cNvPicPr>
            <a:picLocks noChangeAspect="1" noChangeArrowheads="1"/>
          </p:cNvPicPr>
          <p:nvPr/>
        </p:nvPicPr>
        <p:blipFill>
          <a:blip r:embed="rId3" cstate="print"/>
          <a:srcRect/>
          <a:stretch>
            <a:fillRect/>
          </a:stretch>
        </p:blipFill>
        <p:spPr bwMode="auto">
          <a:xfrm>
            <a:off x="7852044" y="0"/>
            <a:ext cx="1291956" cy="857251"/>
          </a:xfrm>
          <a:prstGeom prst="rect">
            <a:avLst/>
          </a:prstGeom>
          <a:noFill/>
        </p:spPr>
      </p:pic>
      <p:sp>
        <p:nvSpPr>
          <p:cNvPr id="3" name="Content Placeholder 2"/>
          <p:cNvSpPr>
            <a:spLocks noGrp="1"/>
          </p:cNvSpPr>
          <p:nvPr>
            <p:ph idx="1"/>
          </p:nvPr>
        </p:nvSpPr>
        <p:spPr>
          <a:xfrm>
            <a:off x="-76200" y="1219200"/>
            <a:ext cx="9220200" cy="4876800"/>
          </a:xfrm>
        </p:spPr>
        <p:txBody>
          <a:bodyPr>
            <a:normAutofit/>
          </a:bodyPr>
          <a:lstStyle/>
          <a:p>
            <a:pPr>
              <a:buNone/>
            </a:pPr>
            <a:r>
              <a:rPr lang="en-US" sz="2800" dirty="0" smtClean="0"/>
              <a:t>   </a:t>
            </a:r>
            <a:r>
              <a:rPr lang="en-US" sz="2800" b="1" i="1" dirty="0" smtClean="0"/>
              <a:t>Denial of a Permit …</a:t>
            </a:r>
          </a:p>
          <a:p>
            <a:r>
              <a:rPr lang="en-US" sz="2800" b="1" dirty="0" smtClean="0"/>
              <a:t>May gain the attention of the property owner, especially if there is a rental housing licensing ordinance.</a:t>
            </a:r>
          </a:p>
          <a:p>
            <a:r>
              <a:rPr lang="en-US" sz="2800" b="1" dirty="0" smtClean="0"/>
              <a:t>Is not permissible if the owner indicates a willingness to undertake repairs.</a:t>
            </a:r>
          </a:p>
          <a:p>
            <a:pPr>
              <a:buSzPct val="162000"/>
              <a:buNone/>
            </a:pPr>
            <a:endParaRPr lang="en-US" sz="3200" b="1" dirty="0" smtClean="0"/>
          </a:p>
        </p:txBody>
      </p:sp>
      <p:sp>
        <p:nvSpPr>
          <p:cNvPr id="7" name="Slide Number Placeholder 6"/>
          <p:cNvSpPr>
            <a:spLocks noGrp="1"/>
          </p:cNvSpPr>
          <p:nvPr>
            <p:ph type="sldNum" sz="quarter" idx="12"/>
          </p:nvPr>
        </p:nvSpPr>
        <p:spPr/>
        <p:txBody>
          <a:bodyPr/>
          <a:lstStyle/>
          <a:p>
            <a:fld id="{E984169B-9A00-4D2F-97D1-01DA7DB7AEFF}" type="slidenum">
              <a:rPr lang="en-US" smtClean="0"/>
              <a:pPr/>
              <a:t>37</a:t>
            </a:fld>
            <a:endParaRPr lang="en-US" dirty="0"/>
          </a:p>
        </p:txBody>
      </p:sp>
      <p:sp>
        <p:nvSpPr>
          <p:cNvPr id="8" name="Rectangle 7"/>
          <p:cNvSpPr/>
          <p:nvPr/>
        </p:nvSpPr>
        <p:spPr>
          <a:xfrm>
            <a:off x="-76200" y="0"/>
            <a:ext cx="9220200" cy="1077218"/>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4</a:t>
            </a:r>
          </a:p>
          <a:p>
            <a:r>
              <a:rPr lang="en-US" sz="2800" b="1" dirty="0" smtClean="0">
                <a:solidFill>
                  <a:schemeClr val="accent1">
                    <a:lumMod val="60000"/>
                    <a:lumOff val="40000"/>
                  </a:schemeClr>
                </a:solidFill>
                <a:effectLst>
                  <a:outerShdw blurRad="38100" dist="38100" dir="2700000" algn="tl">
                    <a:srgbClr val="000000">
                      <a:alpha val="43137"/>
                    </a:srgbClr>
                  </a:outerShdw>
                </a:effectLst>
              </a:rPr>
              <a:t>Identify Available Blight Tools:  </a:t>
            </a:r>
            <a:r>
              <a:rPr lang="en-US" sz="2800" b="1" i="1" dirty="0" smtClean="0">
                <a:solidFill>
                  <a:schemeClr val="accent1">
                    <a:lumMod val="60000"/>
                    <a:lumOff val="40000"/>
                  </a:schemeClr>
                </a:solidFill>
                <a:effectLst>
                  <a:outerShdw blurRad="38100" dist="38100" dir="2700000" algn="tl">
                    <a:srgbClr val="000000">
                      <a:alpha val="43137"/>
                    </a:srgbClr>
                  </a:outerShdw>
                </a:effectLst>
              </a:rPr>
              <a:t>Act 90 </a:t>
            </a:r>
            <a:r>
              <a:rPr lang="en-US" sz="2800" b="1" dirty="0" smtClean="0">
                <a:solidFill>
                  <a:schemeClr val="accent1">
                    <a:lumMod val="60000"/>
                    <a:lumOff val="40000"/>
                  </a:schemeClr>
                </a:solidFill>
                <a:effectLst>
                  <a:outerShdw blurRad="38100" dist="38100" dir="2700000" algn="tl">
                    <a:srgbClr val="000000">
                      <a:alpha val="43137"/>
                    </a:srgbClr>
                  </a:outerShdw>
                </a:effectLst>
              </a:rPr>
              <a:t>Permit Denial</a:t>
            </a:r>
          </a:p>
        </p:txBody>
      </p:sp>
      <p:sp>
        <p:nvSpPr>
          <p:cNvPr id="10" name="Rectangle 9"/>
          <p:cNvSpPr/>
          <p:nvPr/>
        </p:nvSpPr>
        <p:spPr>
          <a:xfrm>
            <a:off x="-76200" y="6629400"/>
            <a:ext cx="7255512" cy="276999"/>
          </a:xfrm>
          <a:prstGeom prst="rect">
            <a:avLst/>
          </a:prstGeom>
        </p:spPr>
        <p:txBody>
          <a:bodyPr wrap="none">
            <a:spAutoFit/>
          </a:bodyPr>
          <a:lstStyle/>
          <a:p>
            <a:r>
              <a:rPr lang="en-US" sz="1200" dirty="0" smtClean="0"/>
              <a:t>Image Sources: </a:t>
            </a:r>
            <a:r>
              <a:rPr lang="en-US" sz="1200" dirty="0" smtClean="0">
                <a:hlinkClick r:id="rId4"/>
              </a:rPr>
              <a:t>www.utah-concealed-carry-permit.com</a:t>
            </a:r>
            <a:r>
              <a:rPr lang="en-US" sz="1200" dirty="0" smtClean="0"/>
              <a:t> ;</a:t>
            </a:r>
            <a:r>
              <a:rPr lang="en-US" sz="1200" dirty="0" smtClean="0">
                <a:hlinkClick r:id="rId5"/>
              </a:rPr>
              <a:t> www.investmentpropertycentral.org</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nvestmentpropertycentral.org/wp-content/uploads/2010/05/Identify-Quickly3.jpg"/>
          <p:cNvPicPr>
            <a:picLocks noChangeAspect="1" noChangeArrowheads="1"/>
          </p:cNvPicPr>
          <p:nvPr/>
        </p:nvPicPr>
        <p:blipFill>
          <a:blip r:embed="rId2" cstate="print"/>
          <a:srcRect/>
          <a:stretch>
            <a:fillRect/>
          </a:stretch>
        </p:blipFill>
        <p:spPr bwMode="auto">
          <a:xfrm>
            <a:off x="7852044" y="0"/>
            <a:ext cx="1291956" cy="857251"/>
          </a:xfrm>
          <a:prstGeom prst="rect">
            <a:avLst/>
          </a:prstGeom>
          <a:noFill/>
        </p:spPr>
      </p:pic>
      <p:sp>
        <p:nvSpPr>
          <p:cNvPr id="3" name="Content Placeholder 2"/>
          <p:cNvSpPr>
            <a:spLocks noGrp="1"/>
          </p:cNvSpPr>
          <p:nvPr>
            <p:ph idx="1"/>
          </p:nvPr>
        </p:nvSpPr>
        <p:spPr>
          <a:xfrm>
            <a:off x="-152400" y="1219200"/>
            <a:ext cx="9601200" cy="4876800"/>
          </a:xfrm>
        </p:spPr>
        <p:txBody>
          <a:bodyPr>
            <a:normAutofit/>
          </a:bodyPr>
          <a:lstStyle/>
          <a:p>
            <a:pPr>
              <a:buNone/>
            </a:pPr>
            <a:r>
              <a:rPr lang="en-US" sz="2900" b="1" i="1" dirty="0" smtClean="0"/>
              <a:t>Under the conservatorship law the property must..</a:t>
            </a:r>
          </a:p>
          <a:p>
            <a:pPr>
              <a:buNone/>
            </a:pPr>
            <a:endParaRPr lang="en-US" sz="2900" b="1" i="1" dirty="0" smtClean="0"/>
          </a:p>
          <a:p>
            <a:pPr marL="742950" indent="-228600"/>
            <a:r>
              <a:rPr lang="en-US" sz="2800" b="1" dirty="0" smtClean="0"/>
              <a:t>Be vacant.</a:t>
            </a:r>
          </a:p>
          <a:p>
            <a:pPr marL="742950" indent="-228600"/>
            <a:r>
              <a:rPr lang="en-US" sz="2800" b="1" dirty="0" smtClean="0"/>
              <a:t>Not be actively marketed for sale.</a:t>
            </a:r>
          </a:p>
          <a:p>
            <a:pPr marL="742950" indent="-228600"/>
            <a:r>
              <a:rPr lang="en-US" sz="2800" b="1" dirty="0" smtClean="0"/>
              <a:t>Not subject to foreclosure.</a:t>
            </a:r>
          </a:p>
          <a:p>
            <a:pPr marL="742950" indent="-228600"/>
            <a:r>
              <a:rPr lang="en-US" sz="2800" b="1" dirty="0" smtClean="0"/>
              <a:t>Meet 3 or more definitions </a:t>
            </a:r>
          </a:p>
          <a:p>
            <a:pPr marL="742950" indent="-228600">
              <a:buNone/>
            </a:pPr>
            <a:r>
              <a:rPr lang="en-US" sz="2800" b="1" dirty="0" smtClean="0"/>
              <a:t>  of blight.</a:t>
            </a:r>
          </a:p>
          <a:p>
            <a:pPr>
              <a:buSzPct val="162000"/>
              <a:buNone/>
            </a:pPr>
            <a:endParaRPr lang="en-US" sz="3200" b="1" dirty="0" smtClean="0"/>
          </a:p>
        </p:txBody>
      </p:sp>
      <p:sp>
        <p:nvSpPr>
          <p:cNvPr id="7" name="Slide Number Placeholder 6"/>
          <p:cNvSpPr>
            <a:spLocks noGrp="1"/>
          </p:cNvSpPr>
          <p:nvPr>
            <p:ph type="sldNum" sz="quarter" idx="12"/>
          </p:nvPr>
        </p:nvSpPr>
        <p:spPr/>
        <p:txBody>
          <a:bodyPr/>
          <a:lstStyle/>
          <a:p>
            <a:fld id="{E984169B-9A00-4D2F-97D1-01DA7DB7AEFF}" type="slidenum">
              <a:rPr lang="en-US" smtClean="0"/>
              <a:pPr/>
              <a:t>38</a:t>
            </a:fld>
            <a:endParaRPr lang="en-US" dirty="0"/>
          </a:p>
        </p:txBody>
      </p:sp>
      <p:sp>
        <p:nvSpPr>
          <p:cNvPr id="8" name="Rectangle 7"/>
          <p:cNvSpPr/>
          <p:nvPr/>
        </p:nvSpPr>
        <p:spPr>
          <a:xfrm>
            <a:off x="-76200" y="0"/>
            <a:ext cx="9220200" cy="1069524"/>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4</a:t>
            </a:r>
          </a:p>
          <a:p>
            <a:r>
              <a:rPr lang="en-US" sz="2750" b="1" dirty="0" smtClean="0">
                <a:solidFill>
                  <a:schemeClr val="accent1">
                    <a:lumMod val="60000"/>
                    <a:lumOff val="40000"/>
                  </a:schemeClr>
                </a:solidFill>
                <a:effectLst>
                  <a:outerShdw blurRad="38100" dist="38100" dir="2700000" algn="tl">
                    <a:srgbClr val="000000">
                      <a:alpha val="43137"/>
                    </a:srgbClr>
                  </a:outerShdw>
                </a:effectLst>
              </a:rPr>
              <a:t>Identify Available Blight Tools: </a:t>
            </a:r>
            <a:r>
              <a:rPr lang="en-US" sz="2750" b="1" i="1" dirty="0" smtClean="0">
                <a:solidFill>
                  <a:schemeClr val="accent1">
                    <a:lumMod val="60000"/>
                    <a:lumOff val="40000"/>
                  </a:schemeClr>
                </a:solidFill>
                <a:effectLst>
                  <a:outerShdw blurRad="38100" dist="38100" dir="2700000" algn="tl">
                    <a:srgbClr val="000000">
                      <a:alpha val="43137"/>
                    </a:srgbClr>
                  </a:outerShdw>
                </a:effectLst>
              </a:rPr>
              <a:t>Conservatorship Law</a:t>
            </a:r>
            <a:endParaRPr lang="en-US" sz="2750" b="1" dirty="0" smtClean="0">
              <a:solidFill>
                <a:schemeClr val="accent1">
                  <a:lumMod val="60000"/>
                  <a:lumOff val="40000"/>
                </a:schemeClr>
              </a:solidFill>
              <a:effectLst>
                <a:outerShdw blurRad="38100" dist="38100" dir="2700000" algn="tl">
                  <a:srgbClr val="000000">
                    <a:alpha val="43137"/>
                  </a:srgbClr>
                </a:outerShdw>
              </a:effectLst>
            </a:endParaRPr>
          </a:p>
        </p:txBody>
      </p:sp>
      <p:sp>
        <p:nvSpPr>
          <p:cNvPr id="10" name="Rectangle 9"/>
          <p:cNvSpPr/>
          <p:nvPr/>
        </p:nvSpPr>
        <p:spPr>
          <a:xfrm>
            <a:off x="-76200" y="6629400"/>
            <a:ext cx="5873724" cy="276999"/>
          </a:xfrm>
          <a:prstGeom prst="rect">
            <a:avLst/>
          </a:prstGeom>
        </p:spPr>
        <p:txBody>
          <a:bodyPr wrap="none">
            <a:spAutoFit/>
          </a:bodyPr>
          <a:lstStyle/>
          <a:p>
            <a:r>
              <a:rPr lang="en-US" sz="1200" dirty="0" smtClean="0"/>
              <a:t>Image Sources: </a:t>
            </a:r>
            <a:r>
              <a:rPr lang="en-US" sz="1200" dirty="0" smtClean="0">
                <a:hlinkClick r:id="rId3"/>
              </a:rPr>
              <a:t>www.agimpylife.com</a:t>
            </a:r>
            <a:r>
              <a:rPr lang="en-US" sz="1200" dirty="0" smtClean="0"/>
              <a:t>  ;</a:t>
            </a:r>
            <a:r>
              <a:rPr lang="en-US" sz="1200" dirty="0" smtClean="0">
                <a:hlinkClick r:id="rId4"/>
              </a:rPr>
              <a:t> www.investmentpropertycentral.org</a:t>
            </a:r>
            <a:r>
              <a:rPr lang="en-US" sz="1200" dirty="0" smtClean="0"/>
              <a:t>  </a:t>
            </a:r>
            <a:endParaRPr lang="en-US" sz="1200" dirty="0"/>
          </a:p>
        </p:txBody>
      </p:sp>
      <p:pic>
        <p:nvPicPr>
          <p:cNvPr id="56322" name="Picture 2" descr="http://agimpylife.files.wordpress.com/2012/10/in-charge3.jpg"/>
          <p:cNvPicPr>
            <a:picLocks noChangeAspect="1" noChangeArrowheads="1"/>
          </p:cNvPicPr>
          <p:nvPr/>
        </p:nvPicPr>
        <p:blipFill>
          <a:blip r:embed="rId5" cstate="print"/>
          <a:srcRect/>
          <a:stretch>
            <a:fillRect/>
          </a:stretch>
        </p:blipFill>
        <p:spPr bwMode="auto">
          <a:xfrm>
            <a:off x="5364174" y="4038600"/>
            <a:ext cx="3703626" cy="2590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nvestmentpropertycentral.org/wp-content/uploads/2010/05/Identify-Quickly3.jpg"/>
          <p:cNvPicPr>
            <a:picLocks noChangeAspect="1" noChangeArrowheads="1"/>
          </p:cNvPicPr>
          <p:nvPr/>
        </p:nvPicPr>
        <p:blipFill>
          <a:blip r:embed="rId2" cstate="print"/>
          <a:srcRect/>
          <a:stretch>
            <a:fillRect/>
          </a:stretch>
        </p:blipFill>
        <p:spPr bwMode="auto">
          <a:xfrm>
            <a:off x="7852044" y="0"/>
            <a:ext cx="1291956" cy="857251"/>
          </a:xfrm>
          <a:prstGeom prst="rect">
            <a:avLst/>
          </a:prstGeom>
          <a:noFill/>
        </p:spPr>
      </p:pic>
      <p:sp>
        <p:nvSpPr>
          <p:cNvPr id="3" name="Content Placeholder 2"/>
          <p:cNvSpPr>
            <a:spLocks noGrp="1"/>
          </p:cNvSpPr>
          <p:nvPr>
            <p:ph idx="1"/>
          </p:nvPr>
        </p:nvSpPr>
        <p:spPr>
          <a:xfrm>
            <a:off x="2971800" y="1143000"/>
            <a:ext cx="6096000" cy="5334000"/>
          </a:xfrm>
        </p:spPr>
        <p:txBody>
          <a:bodyPr>
            <a:normAutofit lnSpcReduction="10000"/>
          </a:bodyPr>
          <a:lstStyle/>
          <a:p>
            <a:r>
              <a:rPr lang="en-US" sz="2800" b="1" dirty="0" smtClean="0"/>
              <a:t>Land Banks are useful tools for holding property, particularly when there is no market in the short term.</a:t>
            </a:r>
          </a:p>
          <a:p>
            <a:r>
              <a:rPr lang="en-US" sz="2800" b="1" dirty="0" smtClean="0"/>
              <a:t>Entities may be able to acquire property at a lower cost from the </a:t>
            </a:r>
            <a:r>
              <a:rPr lang="en-US" sz="2800" b="1" i="1" dirty="0" smtClean="0"/>
              <a:t>Tax Claim Bureau </a:t>
            </a:r>
            <a:r>
              <a:rPr lang="en-US" sz="2800" b="1" dirty="0" smtClean="0"/>
              <a:t>and quiet title.</a:t>
            </a:r>
          </a:p>
          <a:p>
            <a:r>
              <a:rPr lang="en-US" sz="2800" b="1" i="1" dirty="0" smtClean="0"/>
              <a:t>Consideration</a:t>
            </a:r>
            <a:r>
              <a:rPr lang="en-US" sz="2800" b="1" dirty="0" smtClean="0"/>
              <a:t>: What is the source of funds used to acquire and maintain the property before it is conveyed to ultimate user? </a:t>
            </a:r>
          </a:p>
          <a:p>
            <a:pPr marL="742950" indent="-228600">
              <a:buNone/>
            </a:pPr>
            <a:endParaRPr lang="en-US" sz="2800" b="1" dirty="0" smtClean="0"/>
          </a:p>
          <a:p>
            <a:pPr>
              <a:buSzPct val="162000"/>
              <a:buNone/>
            </a:pPr>
            <a:endParaRPr lang="en-US" sz="3200" b="1" dirty="0" smtClean="0"/>
          </a:p>
        </p:txBody>
      </p:sp>
      <p:sp>
        <p:nvSpPr>
          <p:cNvPr id="7" name="Slide Number Placeholder 6"/>
          <p:cNvSpPr>
            <a:spLocks noGrp="1"/>
          </p:cNvSpPr>
          <p:nvPr>
            <p:ph type="sldNum" sz="quarter" idx="12"/>
          </p:nvPr>
        </p:nvSpPr>
        <p:spPr/>
        <p:txBody>
          <a:bodyPr/>
          <a:lstStyle/>
          <a:p>
            <a:fld id="{E984169B-9A00-4D2F-97D1-01DA7DB7AEFF}" type="slidenum">
              <a:rPr lang="en-US" smtClean="0"/>
              <a:pPr/>
              <a:t>39</a:t>
            </a:fld>
            <a:endParaRPr lang="en-US" dirty="0"/>
          </a:p>
        </p:txBody>
      </p:sp>
      <p:sp>
        <p:nvSpPr>
          <p:cNvPr id="8" name="Rectangle 7"/>
          <p:cNvSpPr/>
          <p:nvPr/>
        </p:nvSpPr>
        <p:spPr>
          <a:xfrm>
            <a:off x="-76200" y="0"/>
            <a:ext cx="9220200" cy="1138773"/>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4</a:t>
            </a:r>
          </a:p>
          <a:p>
            <a:r>
              <a:rPr lang="en-US" sz="3200" b="1" dirty="0" smtClean="0">
                <a:solidFill>
                  <a:schemeClr val="accent1">
                    <a:lumMod val="60000"/>
                    <a:lumOff val="40000"/>
                  </a:schemeClr>
                </a:solidFill>
                <a:effectLst>
                  <a:outerShdw blurRad="38100" dist="38100" dir="2700000" algn="tl">
                    <a:srgbClr val="000000">
                      <a:alpha val="43137"/>
                    </a:srgbClr>
                  </a:outerShdw>
                </a:effectLst>
              </a:rPr>
              <a:t>Identify Available Blight Tools: </a:t>
            </a:r>
            <a:r>
              <a:rPr lang="en-US" sz="3200" b="1" i="1" dirty="0" smtClean="0">
                <a:solidFill>
                  <a:schemeClr val="accent1">
                    <a:lumMod val="60000"/>
                    <a:lumOff val="40000"/>
                  </a:schemeClr>
                </a:solidFill>
                <a:effectLst>
                  <a:outerShdw blurRad="38100" dist="38100" dir="2700000" algn="tl">
                    <a:srgbClr val="000000">
                      <a:alpha val="43137"/>
                    </a:srgbClr>
                  </a:outerShdw>
                </a:effectLst>
              </a:rPr>
              <a:t>Land Banks</a:t>
            </a:r>
            <a:endParaRPr lang="en-US" sz="3200" b="1" dirty="0" smtClean="0">
              <a:solidFill>
                <a:schemeClr val="accent1">
                  <a:lumMod val="60000"/>
                  <a:lumOff val="40000"/>
                </a:schemeClr>
              </a:solidFill>
              <a:effectLst>
                <a:outerShdw blurRad="38100" dist="38100" dir="2700000" algn="tl">
                  <a:srgbClr val="000000">
                    <a:alpha val="43137"/>
                  </a:srgbClr>
                </a:outerShdw>
              </a:effectLst>
            </a:endParaRPr>
          </a:p>
        </p:txBody>
      </p:sp>
      <p:sp>
        <p:nvSpPr>
          <p:cNvPr id="10" name="Rectangle 9"/>
          <p:cNvSpPr/>
          <p:nvPr/>
        </p:nvSpPr>
        <p:spPr>
          <a:xfrm>
            <a:off x="-76200" y="6629400"/>
            <a:ext cx="6288901" cy="276999"/>
          </a:xfrm>
          <a:prstGeom prst="rect">
            <a:avLst/>
          </a:prstGeom>
        </p:spPr>
        <p:txBody>
          <a:bodyPr wrap="none">
            <a:spAutoFit/>
          </a:bodyPr>
          <a:lstStyle/>
          <a:p>
            <a:r>
              <a:rPr lang="en-US" sz="1200" dirty="0" smtClean="0"/>
              <a:t>Image Sources: </a:t>
            </a:r>
            <a:r>
              <a:rPr lang="en-US" sz="1200" dirty="0" smtClean="0">
                <a:hlinkClick r:id="rId3"/>
              </a:rPr>
              <a:t>http://savepottstown.com</a:t>
            </a:r>
            <a:r>
              <a:rPr lang="en-US" sz="1200" dirty="0" smtClean="0"/>
              <a:t>   ;</a:t>
            </a:r>
            <a:r>
              <a:rPr lang="en-US" sz="1200" dirty="0" smtClean="0">
                <a:hlinkClick r:id="rId4"/>
              </a:rPr>
              <a:t>www.investmentpropertycentral.org</a:t>
            </a:r>
            <a:r>
              <a:rPr lang="en-US" sz="1200" dirty="0" smtClean="0"/>
              <a:t>  </a:t>
            </a:r>
            <a:endParaRPr lang="en-US" sz="1200" dirty="0"/>
          </a:p>
        </p:txBody>
      </p:sp>
      <p:pic>
        <p:nvPicPr>
          <p:cNvPr id="57346" name="Picture 2" descr="http://savepottstown.com/wp-content/uploads/2010/08/4-index-house-only-204x300.jpg"/>
          <p:cNvPicPr>
            <a:picLocks noChangeAspect="1" noChangeArrowheads="1"/>
          </p:cNvPicPr>
          <p:nvPr/>
        </p:nvPicPr>
        <p:blipFill>
          <a:blip r:embed="rId5" cstate="print"/>
          <a:srcRect/>
          <a:stretch>
            <a:fillRect/>
          </a:stretch>
        </p:blipFill>
        <p:spPr bwMode="auto">
          <a:xfrm>
            <a:off x="381000" y="1676400"/>
            <a:ext cx="2628900" cy="38660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preferredsalesconcepts.com/images/AssessTheTeam.jpg"/>
          <p:cNvPicPr>
            <a:picLocks noChangeAspect="1" noChangeArrowheads="1"/>
          </p:cNvPicPr>
          <p:nvPr/>
        </p:nvPicPr>
        <p:blipFill>
          <a:blip r:embed="rId2" cstate="print"/>
          <a:srcRect/>
          <a:stretch>
            <a:fillRect/>
          </a:stretch>
        </p:blipFill>
        <p:spPr bwMode="auto">
          <a:xfrm>
            <a:off x="8054848" y="0"/>
            <a:ext cx="1089152" cy="1219200"/>
          </a:xfrm>
          <a:prstGeom prst="rect">
            <a:avLst/>
          </a:prstGeom>
          <a:noFill/>
        </p:spPr>
      </p:pic>
      <p:pic>
        <p:nvPicPr>
          <p:cNvPr id="37890" name="Picture 2" descr="http://thumbs.gograph.com/gg58913997.jpg"/>
          <p:cNvPicPr>
            <a:picLocks noChangeAspect="1" noChangeArrowheads="1"/>
          </p:cNvPicPr>
          <p:nvPr/>
        </p:nvPicPr>
        <p:blipFill>
          <a:blip r:embed="rId3" cstate="print"/>
          <a:srcRect/>
          <a:stretch>
            <a:fillRect/>
          </a:stretch>
        </p:blipFill>
        <p:spPr bwMode="auto">
          <a:xfrm>
            <a:off x="6781800" y="4400548"/>
            <a:ext cx="2457450" cy="2457452"/>
          </a:xfrm>
          <a:prstGeom prst="rect">
            <a:avLst/>
          </a:prstGeom>
          <a:noFill/>
        </p:spPr>
      </p:pic>
      <p:sp>
        <p:nvSpPr>
          <p:cNvPr id="7" name="Slide Number Placeholder 6"/>
          <p:cNvSpPr>
            <a:spLocks noGrp="1"/>
          </p:cNvSpPr>
          <p:nvPr>
            <p:ph type="sldNum" sz="quarter" idx="12"/>
          </p:nvPr>
        </p:nvSpPr>
        <p:spPr/>
        <p:txBody>
          <a:bodyPr/>
          <a:lstStyle/>
          <a:p>
            <a:fld id="{E984169B-9A00-4D2F-97D1-01DA7DB7AEFF}" type="slidenum">
              <a:rPr lang="en-US" smtClean="0"/>
              <a:pPr/>
              <a:t>4</a:t>
            </a:fld>
            <a:endParaRPr lang="en-US" dirty="0"/>
          </a:p>
        </p:txBody>
      </p:sp>
      <p:sp>
        <p:nvSpPr>
          <p:cNvPr id="2" name="Title 1"/>
          <p:cNvSpPr>
            <a:spLocks noGrp="1"/>
          </p:cNvSpPr>
          <p:nvPr>
            <p:ph type="title"/>
          </p:nvPr>
        </p:nvSpPr>
        <p:spPr>
          <a:xfrm>
            <a:off x="-228600" y="1371600"/>
            <a:ext cx="9677400" cy="1143000"/>
          </a:xfrm>
        </p:spPr>
        <p:txBody>
          <a:bodyPr>
            <a:normAutofit fontScale="90000"/>
          </a:bodyPr>
          <a:lstStyle/>
          <a:p>
            <a:r>
              <a:rPr lang="en-US" sz="4000" b="1" dirty="0" smtClean="0"/>
              <a:t> </a:t>
            </a:r>
            <a:r>
              <a:rPr lang="en-US" sz="3100" b="1" i="1" dirty="0" smtClean="0">
                <a:solidFill>
                  <a:schemeClr val="tx1"/>
                </a:solidFill>
              </a:rPr>
              <a:t>Determine How Many Properties in Your Jurisdiction:</a:t>
            </a:r>
            <a:endParaRPr lang="en-US" sz="3100" b="1" i="1" dirty="0">
              <a:solidFill>
                <a:schemeClr val="tx1"/>
              </a:solidFill>
            </a:endParaRPr>
          </a:p>
        </p:txBody>
      </p:sp>
      <p:sp>
        <p:nvSpPr>
          <p:cNvPr id="4" name="Rectangle 3"/>
          <p:cNvSpPr/>
          <p:nvPr/>
        </p:nvSpPr>
        <p:spPr>
          <a:xfrm>
            <a:off x="0" y="144959"/>
            <a:ext cx="9144000" cy="1169551"/>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1</a:t>
            </a:r>
          </a:p>
          <a:p>
            <a:r>
              <a:rPr lang="en-US" sz="3400" b="1" dirty="0" smtClean="0">
                <a:solidFill>
                  <a:schemeClr val="accent1">
                    <a:lumMod val="60000"/>
                    <a:lumOff val="40000"/>
                  </a:schemeClr>
                </a:solidFill>
                <a:effectLst>
                  <a:outerShdw blurRad="38100" dist="38100" dir="2700000" algn="tl">
                    <a:srgbClr val="000000">
                      <a:alpha val="43137"/>
                    </a:srgbClr>
                  </a:outerShdw>
                </a:effectLst>
              </a:rPr>
              <a:t>Assess Nature and Extent of the Problem</a:t>
            </a:r>
          </a:p>
        </p:txBody>
      </p:sp>
      <p:sp>
        <p:nvSpPr>
          <p:cNvPr id="6" name="Content Placeholder 2"/>
          <p:cNvSpPr txBox="1">
            <a:spLocks/>
          </p:cNvSpPr>
          <p:nvPr/>
        </p:nvSpPr>
        <p:spPr>
          <a:xfrm>
            <a:off x="0" y="2209800"/>
            <a:ext cx="91440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3000"/>
              <a:buFont typeface="Wingdings 2"/>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Are tax delinquent. </a:t>
            </a:r>
          </a:p>
          <a:p>
            <a:pPr marL="274320" marR="0" lvl="0" indent="-274320" algn="l" defTabSz="914400" rtl="0" eaLnBrk="1" fontAlgn="auto" latinLnBrk="0" hangingPunct="1">
              <a:lnSpc>
                <a:spcPct val="100000"/>
              </a:lnSpc>
              <a:spcBef>
                <a:spcPct val="20000"/>
              </a:spcBef>
              <a:spcAft>
                <a:spcPts val="0"/>
              </a:spcAft>
              <a:buClr>
                <a:schemeClr val="accent1"/>
              </a:buClr>
              <a:buSzPct val="83000"/>
              <a:buFont typeface="Wingdings 2"/>
              <a:buChar char=""/>
              <a:tabLst/>
              <a:defRPr/>
            </a:pPr>
            <a:r>
              <a:rPr lang="en-US" sz="2800" b="1" noProof="0" dirty="0" smtClean="0"/>
              <a:t>Have</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a high number of code complaints (including nuisance complaints).</a:t>
            </a:r>
          </a:p>
          <a:p>
            <a:pPr marL="274320" marR="0" lvl="0" indent="-274320" algn="l" defTabSz="914400" rtl="0" eaLnBrk="1" fontAlgn="auto" latinLnBrk="0" hangingPunct="1">
              <a:lnSpc>
                <a:spcPct val="100000"/>
              </a:lnSpc>
              <a:spcBef>
                <a:spcPct val="20000"/>
              </a:spcBef>
              <a:spcAft>
                <a:spcPts val="0"/>
              </a:spcAft>
              <a:buClr>
                <a:schemeClr val="accent1"/>
              </a:buClr>
              <a:buSzPct val="83000"/>
              <a:buFont typeface="Wingdings 2"/>
              <a:buChar char=""/>
              <a:tabLst/>
              <a:defRPr/>
            </a:pPr>
            <a:r>
              <a:rPr lang="en-US" sz="2800" b="1" dirty="0" smtClean="0"/>
              <a:t>Have</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municipal liens/delinquent water and sewer bills.</a:t>
            </a:r>
          </a:p>
          <a:p>
            <a:pPr marL="274320" marR="0" lvl="0" indent="-274320" algn="l" defTabSz="914400" rtl="0" eaLnBrk="1" fontAlgn="auto" latinLnBrk="0" hangingPunct="1">
              <a:lnSpc>
                <a:spcPct val="100000"/>
              </a:lnSpc>
              <a:spcBef>
                <a:spcPct val="20000"/>
              </a:spcBef>
              <a:spcAft>
                <a:spcPts val="0"/>
              </a:spcAft>
              <a:buClr>
                <a:schemeClr val="accent1"/>
              </a:buClr>
              <a:buSzPct val="83000"/>
              <a:buFont typeface="Wingdings 2"/>
              <a:buChar char=""/>
              <a:tabLst/>
              <a:defRPr/>
            </a:pPr>
            <a:r>
              <a:rPr lang="en-US" sz="2800" b="1" dirty="0" smtClean="0"/>
              <a:t>H</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ave been foreclosed upon by a lender.</a:t>
            </a:r>
          </a:p>
        </p:txBody>
      </p:sp>
      <p:sp>
        <p:nvSpPr>
          <p:cNvPr id="9" name="Rectangle 8"/>
          <p:cNvSpPr/>
          <p:nvPr/>
        </p:nvSpPr>
        <p:spPr>
          <a:xfrm>
            <a:off x="0" y="6629400"/>
            <a:ext cx="6061275" cy="276999"/>
          </a:xfrm>
          <a:prstGeom prst="rect">
            <a:avLst/>
          </a:prstGeom>
        </p:spPr>
        <p:txBody>
          <a:bodyPr wrap="none">
            <a:spAutoFit/>
          </a:bodyPr>
          <a:lstStyle/>
          <a:p>
            <a:r>
              <a:rPr lang="en-US" sz="1200" dirty="0" smtClean="0"/>
              <a:t>Image Sources:  </a:t>
            </a:r>
            <a:r>
              <a:rPr lang="en-US" sz="1200" dirty="0" smtClean="0">
                <a:hlinkClick r:id="rId4"/>
              </a:rPr>
              <a:t>http://www.gograph.com</a:t>
            </a:r>
            <a:r>
              <a:rPr lang="en-US" sz="1200" dirty="0" smtClean="0"/>
              <a:t>; </a:t>
            </a:r>
            <a:r>
              <a:rPr lang="en-US" sz="1200" dirty="0" smtClean="0">
                <a:hlinkClick r:id="rId5"/>
              </a:rPr>
              <a:t>www.preferredsalesconcepts.com</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txagtalks.texasfarmbureau.org/wp-content/uploads/2010/5/050610EminentDomain_2.jpg"/>
          <p:cNvPicPr>
            <a:picLocks noChangeAspect="1" noChangeArrowheads="1"/>
          </p:cNvPicPr>
          <p:nvPr/>
        </p:nvPicPr>
        <p:blipFill>
          <a:blip r:embed="rId2" cstate="print">
            <a:grayscl/>
            <a:lum bright="20000"/>
          </a:blip>
          <a:srcRect/>
          <a:stretch>
            <a:fillRect/>
          </a:stretch>
        </p:blipFill>
        <p:spPr bwMode="auto">
          <a:xfrm flipH="1">
            <a:off x="6286500" y="3400424"/>
            <a:ext cx="2857500" cy="3457576"/>
          </a:xfrm>
          <a:prstGeom prst="rect">
            <a:avLst/>
          </a:prstGeom>
          <a:noFill/>
        </p:spPr>
      </p:pic>
      <p:pic>
        <p:nvPicPr>
          <p:cNvPr id="9" name="Picture 2" descr="http://investmentpropertycentral.org/wp-content/uploads/2010/05/Identify-Quickly3.jpg"/>
          <p:cNvPicPr>
            <a:picLocks noChangeAspect="1" noChangeArrowheads="1"/>
          </p:cNvPicPr>
          <p:nvPr/>
        </p:nvPicPr>
        <p:blipFill>
          <a:blip r:embed="rId3" cstate="print"/>
          <a:srcRect/>
          <a:stretch>
            <a:fillRect/>
          </a:stretch>
        </p:blipFill>
        <p:spPr bwMode="auto">
          <a:xfrm>
            <a:off x="7852044" y="0"/>
            <a:ext cx="1291956" cy="857251"/>
          </a:xfrm>
          <a:prstGeom prst="rect">
            <a:avLst/>
          </a:prstGeom>
          <a:noFill/>
        </p:spPr>
      </p:pic>
      <p:sp>
        <p:nvSpPr>
          <p:cNvPr id="3" name="Content Placeholder 2"/>
          <p:cNvSpPr>
            <a:spLocks noGrp="1"/>
          </p:cNvSpPr>
          <p:nvPr>
            <p:ph idx="1"/>
          </p:nvPr>
        </p:nvSpPr>
        <p:spPr>
          <a:xfrm>
            <a:off x="0" y="1295400"/>
            <a:ext cx="9601200" cy="5638800"/>
          </a:xfrm>
        </p:spPr>
        <p:txBody>
          <a:bodyPr>
            <a:normAutofit/>
          </a:bodyPr>
          <a:lstStyle/>
          <a:p>
            <a:pPr>
              <a:buNone/>
            </a:pPr>
            <a:r>
              <a:rPr lang="en-US" sz="2900" b="1" i="1" dirty="0" smtClean="0"/>
              <a:t>Considerations:</a:t>
            </a:r>
          </a:p>
          <a:p>
            <a:r>
              <a:rPr lang="en-US" sz="2400" b="1" i="1" dirty="0" smtClean="0"/>
              <a:t>Eminent Domain </a:t>
            </a:r>
            <a:r>
              <a:rPr lang="en-US" sz="2400" b="1" dirty="0" smtClean="0"/>
              <a:t>takes up to 24 months to complete.</a:t>
            </a:r>
          </a:p>
          <a:p>
            <a:r>
              <a:rPr lang="en-US" sz="2400" b="1" dirty="0" smtClean="0"/>
              <a:t>Legal costs are high.</a:t>
            </a:r>
          </a:p>
          <a:p>
            <a:r>
              <a:rPr lang="en-US" sz="2400" b="1" dirty="0" smtClean="0"/>
              <a:t>The property must be vacant if </a:t>
            </a:r>
            <a:r>
              <a:rPr lang="en-US" sz="2400" b="1" i="1" dirty="0" smtClean="0"/>
              <a:t>Spot Blight Provisions </a:t>
            </a:r>
            <a:r>
              <a:rPr lang="en-US" sz="2400" b="1" dirty="0" smtClean="0"/>
              <a:t>of </a:t>
            </a:r>
            <a:r>
              <a:rPr lang="en-US" sz="2400" b="1" i="1" dirty="0" smtClean="0"/>
              <a:t>Urban Redevelopment Law </a:t>
            </a:r>
            <a:r>
              <a:rPr lang="en-US" sz="2400" b="1" dirty="0" smtClean="0"/>
              <a:t>are used.</a:t>
            </a:r>
          </a:p>
          <a:p>
            <a:r>
              <a:rPr lang="en-US" sz="2400" b="1" dirty="0" smtClean="0"/>
              <a:t>This tool may be politically unacceptable </a:t>
            </a:r>
          </a:p>
          <a:p>
            <a:pPr>
              <a:buNone/>
            </a:pPr>
            <a:r>
              <a:rPr lang="en-US" sz="2400" b="1" dirty="0" smtClean="0"/>
              <a:t>  because of concern about “Big Government.”</a:t>
            </a:r>
          </a:p>
          <a:p>
            <a:r>
              <a:rPr lang="en-US" sz="2400" b="1" dirty="0" smtClean="0"/>
              <a:t>Eminent Domain may be the best blight </a:t>
            </a:r>
          </a:p>
          <a:p>
            <a:pPr>
              <a:buNone/>
            </a:pPr>
            <a:r>
              <a:rPr lang="en-US" sz="2400" b="1" dirty="0" smtClean="0"/>
              <a:t>  tool if all other options have been exhausted </a:t>
            </a:r>
          </a:p>
          <a:p>
            <a:pPr>
              <a:buNone/>
            </a:pPr>
            <a:r>
              <a:rPr lang="en-US" sz="2400" b="1" dirty="0" smtClean="0"/>
              <a:t>  and/or the property is needed for a redevelop-</a:t>
            </a:r>
          </a:p>
          <a:p>
            <a:pPr>
              <a:buNone/>
            </a:pPr>
            <a:r>
              <a:rPr lang="en-US" sz="2400" b="1" dirty="0" smtClean="0"/>
              <a:t>  ment project.</a:t>
            </a:r>
          </a:p>
          <a:p>
            <a:pPr>
              <a:buSzPct val="162000"/>
              <a:buNone/>
            </a:pPr>
            <a:endParaRPr lang="en-US" sz="3200" b="1" dirty="0" smtClean="0"/>
          </a:p>
        </p:txBody>
      </p:sp>
      <p:sp>
        <p:nvSpPr>
          <p:cNvPr id="7" name="Slide Number Placeholder 6"/>
          <p:cNvSpPr>
            <a:spLocks noGrp="1"/>
          </p:cNvSpPr>
          <p:nvPr>
            <p:ph type="sldNum" sz="quarter" idx="12"/>
          </p:nvPr>
        </p:nvSpPr>
        <p:spPr/>
        <p:txBody>
          <a:bodyPr/>
          <a:lstStyle/>
          <a:p>
            <a:fld id="{E984169B-9A00-4D2F-97D1-01DA7DB7AEFF}" type="slidenum">
              <a:rPr lang="en-US" smtClean="0"/>
              <a:pPr/>
              <a:t>40</a:t>
            </a:fld>
            <a:endParaRPr lang="en-US" dirty="0"/>
          </a:p>
        </p:txBody>
      </p:sp>
      <p:sp>
        <p:nvSpPr>
          <p:cNvPr id="8" name="Rectangle 7"/>
          <p:cNvSpPr/>
          <p:nvPr/>
        </p:nvSpPr>
        <p:spPr>
          <a:xfrm>
            <a:off x="-76200" y="0"/>
            <a:ext cx="9220200" cy="1069524"/>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4</a:t>
            </a:r>
          </a:p>
          <a:p>
            <a:r>
              <a:rPr lang="en-US" sz="2750" b="1" dirty="0" smtClean="0">
                <a:solidFill>
                  <a:schemeClr val="accent1">
                    <a:lumMod val="60000"/>
                    <a:lumOff val="40000"/>
                  </a:schemeClr>
                </a:solidFill>
                <a:effectLst>
                  <a:outerShdw blurRad="38100" dist="38100" dir="2700000" algn="tl">
                    <a:srgbClr val="000000">
                      <a:alpha val="43137"/>
                    </a:srgbClr>
                  </a:outerShdw>
                </a:effectLst>
              </a:rPr>
              <a:t>Identify Available Blight Tools: </a:t>
            </a:r>
            <a:r>
              <a:rPr lang="en-US" sz="2750" b="1" i="1" dirty="0" smtClean="0">
                <a:solidFill>
                  <a:schemeClr val="accent1">
                    <a:lumMod val="60000"/>
                    <a:lumOff val="40000"/>
                  </a:schemeClr>
                </a:solidFill>
                <a:effectLst>
                  <a:outerShdw blurRad="38100" dist="38100" dir="2700000" algn="tl">
                    <a:srgbClr val="000000">
                      <a:alpha val="43137"/>
                    </a:srgbClr>
                  </a:outerShdw>
                </a:effectLst>
              </a:rPr>
              <a:t>Eminent Domain</a:t>
            </a:r>
            <a:endParaRPr lang="en-US" sz="2750" b="1" dirty="0" smtClean="0">
              <a:solidFill>
                <a:schemeClr val="accent1">
                  <a:lumMod val="60000"/>
                  <a:lumOff val="40000"/>
                </a:schemeClr>
              </a:solidFill>
              <a:effectLst>
                <a:outerShdw blurRad="38100" dist="38100" dir="2700000" algn="tl">
                  <a:srgbClr val="000000">
                    <a:alpha val="43137"/>
                  </a:srgbClr>
                </a:outerShdw>
              </a:effectLst>
            </a:endParaRPr>
          </a:p>
        </p:txBody>
      </p:sp>
      <p:sp>
        <p:nvSpPr>
          <p:cNvPr id="10" name="Rectangle 9"/>
          <p:cNvSpPr/>
          <p:nvPr/>
        </p:nvSpPr>
        <p:spPr>
          <a:xfrm>
            <a:off x="-76200" y="6629400"/>
            <a:ext cx="7087197" cy="276999"/>
          </a:xfrm>
          <a:prstGeom prst="rect">
            <a:avLst/>
          </a:prstGeom>
        </p:spPr>
        <p:txBody>
          <a:bodyPr wrap="none">
            <a:spAutoFit/>
          </a:bodyPr>
          <a:lstStyle/>
          <a:p>
            <a:r>
              <a:rPr lang="en-US" sz="1200" dirty="0" smtClean="0"/>
              <a:t>Image Sources: </a:t>
            </a:r>
            <a:r>
              <a:rPr lang="en-US" sz="1200" dirty="0" smtClean="0">
                <a:hlinkClick r:id="rId4"/>
              </a:rPr>
              <a:t>www.txagtalks.texasfarmbureau.org</a:t>
            </a:r>
            <a:r>
              <a:rPr lang="en-US" sz="1200" dirty="0" smtClean="0"/>
              <a:t>   ;</a:t>
            </a:r>
            <a:r>
              <a:rPr lang="en-US" sz="1200" dirty="0" smtClean="0">
                <a:hlinkClick r:id="rId5"/>
              </a:rPr>
              <a:t> www.investmentpropertycentral.org</a:t>
            </a:r>
            <a:r>
              <a:rPr lang="en-US" sz="1200" dirty="0" smtClean="0"/>
              <a:t>  </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to="" calcmode="lin" valueType="num">
                                      <p:cBhvr>
                                        <p:cTn id="25" dur="1" fill="hold"/>
                                        <p:tgtEl>
                                          <p:spTgt spid="3">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to="" calcmode="lin" valueType="num">
                                      <p:cBhvr>
                                        <p:cTn id="30" dur="1" fill="hold"/>
                                        <p:tgtEl>
                                          <p:spTgt spid="3">
                                            <p:txEl>
                                              <p:pRg st="6" end="6"/>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to="" calcmode="lin" valueType="num">
                                      <p:cBhvr>
                                        <p:cTn id="33" dur="1" fill="hold"/>
                                        <p:tgtEl>
                                          <p:spTgt spid="3">
                                            <p:txEl>
                                              <p:pRg st="7" end="7"/>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to="" calcmode="lin" valueType="num">
                                      <p:cBhvr>
                                        <p:cTn id="36" dur="1" fill="hold"/>
                                        <p:tgtEl>
                                          <p:spTgt spid="3">
                                            <p:txEl>
                                              <p:pRg st="8" end="8"/>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to="" calcmode="lin" valueType="num">
                                      <p:cBhvr>
                                        <p:cTn id="39"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blog.mrren.com/wp-content/uploads/2013/01/2013.1.2-Investment-Criteria.png"/>
          <p:cNvPicPr>
            <a:picLocks noChangeAspect="1" noChangeArrowheads="1"/>
          </p:cNvPicPr>
          <p:nvPr/>
        </p:nvPicPr>
        <p:blipFill>
          <a:blip r:embed="rId2" cstate="print"/>
          <a:srcRect/>
          <a:stretch>
            <a:fillRect/>
          </a:stretch>
        </p:blipFill>
        <p:spPr bwMode="auto">
          <a:xfrm flipH="1">
            <a:off x="7696200" y="1"/>
            <a:ext cx="1422399" cy="1219199"/>
          </a:xfrm>
          <a:prstGeom prst="rect">
            <a:avLst/>
          </a:prstGeom>
          <a:noFill/>
        </p:spPr>
      </p:pic>
      <p:graphicFrame>
        <p:nvGraphicFramePr>
          <p:cNvPr id="4" name="Content Placeholder 3"/>
          <p:cNvGraphicFramePr>
            <a:graphicFrameLocks noGrp="1"/>
          </p:cNvGraphicFramePr>
          <p:nvPr>
            <p:ph idx="1"/>
          </p:nvPr>
        </p:nvGraphicFramePr>
        <p:xfrm>
          <a:off x="0" y="1071631"/>
          <a:ext cx="9144000" cy="5903657"/>
        </p:xfrm>
        <a:graphic>
          <a:graphicData uri="http://schemas.openxmlformats.org/drawingml/2006/table">
            <a:tbl>
              <a:tblPr firstRow="1" bandRow="1">
                <a:tableStyleId>{5C22544A-7EE6-4342-B048-85BDC9FD1C3A}</a:tableStyleId>
              </a:tblPr>
              <a:tblGrid>
                <a:gridCol w="1828800"/>
                <a:gridCol w="2819400"/>
                <a:gridCol w="1828800"/>
                <a:gridCol w="1524000"/>
                <a:gridCol w="1143000"/>
              </a:tblGrid>
              <a:tr h="627986">
                <a:tc>
                  <a:txBody>
                    <a:bodyPr/>
                    <a:lstStyle/>
                    <a:p>
                      <a:pPr algn="ctr"/>
                      <a:r>
                        <a:rPr lang="en-US" sz="2400" b="1" dirty="0" smtClean="0"/>
                        <a:t>Tool</a:t>
                      </a:r>
                      <a:endParaRPr lang="en-US" sz="2400" b="1" dirty="0"/>
                    </a:p>
                  </a:txBody>
                  <a:tcPr anchor="ctr"/>
                </a:tc>
                <a:tc>
                  <a:txBody>
                    <a:bodyPr/>
                    <a:lstStyle/>
                    <a:p>
                      <a:pPr algn="ctr"/>
                      <a:r>
                        <a:rPr lang="en-US" sz="2200" b="1" dirty="0" smtClean="0"/>
                        <a:t>Legal Constraints</a:t>
                      </a:r>
                      <a:endParaRPr lang="en-US" sz="2200" b="1" dirty="0"/>
                    </a:p>
                  </a:txBody>
                  <a:tcPr anchor="ctr"/>
                </a:tc>
                <a:tc>
                  <a:txBody>
                    <a:bodyPr/>
                    <a:lstStyle/>
                    <a:p>
                      <a:pPr algn="ctr"/>
                      <a:r>
                        <a:rPr lang="en-US" sz="2000" b="1" dirty="0" smtClean="0"/>
                        <a:t>Effectiveness</a:t>
                      </a:r>
                      <a:endParaRPr lang="en-US" sz="2000" b="1" dirty="0"/>
                    </a:p>
                  </a:txBody>
                  <a:tcPr anchor="ctr"/>
                </a:tc>
                <a:tc>
                  <a:txBody>
                    <a:bodyPr/>
                    <a:lstStyle/>
                    <a:p>
                      <a:pPr algn="ctr"/>
                      <a:r>
                        <a:rPr lang="en-US" b="1" dirty="0" smtClean="0"/>
                        <a:t>Costs/Risks</a:t>
                      </a:r>
                      <a:endParaRPr lang="en-US" b="1" dirty="0"/>
                    </a:p>
                  </a:txBody>
                  <a:tcPr anchor="ctr"/>
                </a:tc>
                <a:tc>
                  <a:txBody>
                    <a:bodyPr/>
                    <a:lstStyle/>
                    <a:p>
                      <a:pPr algn="ctr"/>
                      <a:r>
                        <a:rPr lang="en-US" b="1" dirty="0" smtClean="0"/>
                        <a:t>Political</a:t>
                      </a:r>
                      <a:r>
                        <a:rPr lang="en-US" b="1" baseline="0" dirty="0" smtClean="0"/>
                        <a:t> Viability</a:t>
                      </a:r>
                      <a:endParaRPr lang="en-US" b="1" dirty="0"/>
                    </a:p>
                  </a:txBody>
                  <a:tcPr anchor="ctr"/>
                </a:tc>
              </a:tr>
              <a:tr h="1031489">
                <a:tc>
                  <a:txBody>
                    <a:bodyPr/>
                    <a:lstStyle/>
                    <a:p>
                      <a:pPr algn="ctr"/>
                      <a:r>
                        <a:rPr lang="en-US" sz="2000" b="1" i="1" dirty="0" smtClean="0">
                          <a:solidFill>
                            <a:srgbClr val="C00000"/>
                          </a:solidFill>
                          <a:effectLst>
                            <a:outerShdw blurRad="38100" dist="38100" dir="2700000" algn="tl">
                              <a:srgbClr val="000000">
                                <a:alpha val="43137"/>
                              </a:srgbClr>
                            </a:outerShdw>
                          </a:effectLst>
                        </a:rPr>
                        <a:t>Act 90</a:t>
                      </a:r>
                      <a:r>
                        <a:rPr lang="en-US" sz="2000" b="1" i="1" baseline="0" dirty="0" smtClean="0">
                          <a:solidFill>
                            <a:srgbClr val="C00000"/>
                          </a:solidFill>
                          <a:effectLst>
                            <a:outerShdw blurRad="38100" dist="38100" dir="2700000" algn="tl">
                              <a:srgbClr val="000000">
                                <a:alpha val="43137"/>
                              </a:srgbClr>
                            </a:outerShdw>
                          </a:effectLst>
                        </a:rPr>
                        <a:t> </a:t>
                      </a:r>
                      <a:r>
                        <a:rPr lang="en-US" sz="2000" b="1" i="1" dirty="0" smtClean="0">
                          <a:solidFill>
                            <a:srgbClr val="C00000"/>
                          </a:solidFill>
                          <a:effectLst>
                            <a:outerShdw blurRad="38100" dist="38100" dir="2700000" algn="tl">
                              <a:srgbClr val="000000">
                                <a:alpha val="43137"/>
                              </a:srgbClr>
                            </a:outerShdw>
                          </a:effectLst>
                        </a:rPr>
                        <a:t>Permit Denial</a:t>
                      </a:r>
                      <a:endParaRPr lang="en-US" sz="2000" b="1" i="1" dirty="0">
                        <a:solidFill>
                          <a:srgbClr val="C00000"/>
                        </a:solidFill>
                        <a:effectLst>
                          <a:outerShdw blurRad="38100" dist="38100" dir="2700000" algn="tl">
                            <a:srgbClr val="000000">
                              <a:alpha val="43137"/>
                            </a:srgbClr>
                          </a:outerShdw>
                        </a:effectLst>
                      </a:endParaRPr>
                    </a:p>
                  </a:txBody>
                  <a:tcPr anchor="ctr"/>
                </a:tc>
                <a:tc>
                  <a:txBody>
                    <a:bodyPr/>
                    <a:lstStyle/>
                    <a:p>
                      <a:pPr algn="l"/>
                      <a:r>
                        <a:rPr lang="en-US" sz="1400" b="1" dirty="0" smtClean="0"/>
                        <a:t>*Requires</a:t>
                      </a:r>
                      <a:r>
                        <a:rPr lang="en-US" sz="1400" b="1" baseline="0" dirty="0" smtClean="0"/>
                        <a:t> 6 month waiting </a:t>
                      </a:r>
                    </a:p>
                    <a:p>
                      <a:pPr algn="l"/>
                      <a:r>
                        <a:rPr lang="en-US" sz="1400" b="1" baseline="0" dirty="0" smtClean="0"/>
                        <a:t>  period </a:t>
                      </a:r>
                    </a:p>
                    <a:p>
                      <a:pPr algn="l"/>
                      <a:r>
                        <a:rPr lang="en-US" sz="1400" b="1" baseline="0" dirty="0" smtClean="0"/>
                        <a:t>*Requires serious code </a:t>
                      </a:r>
                    </a:p>
                    <a:p>
                      <a:pPr algn="l"/>
                      <a:r>
                        <a:rPr lang="en-US" sz="1400" b="1" baseline="0" dirty="0" smtClean="0"/>
                        <a:t>  violations/delinquent </a:t>
                      </a:r>
                    </a:p>
                    <a:p>
                      <a:pPr algn="l"/>
                      <a:r>
                        <a:rPr lang="en-US" sz="1400" b="1" baseline="0" dirty="0" smtClean="0"/>
                        <a:t>  taxes or utilities</a:t>
                      </a:r>
                      <a:endParaRPr lang="en-US" sz="1400" b="1" dirty="0"/>
                    </a:p>
                  </a:txBody>
                  <a:tcPr anchor="ctr"/>
                </a:tc>
                <a:tc>
                  <a:txBody>
                    <a:bodyPr/>
                    <a:lstStyle/>
                    <a:p>
                      <a:pPr algn="ctr"/>
                      <a:r>
                        <a:rPr lang="en-US" sz="1800" b="1" dirty="0" smtClean="0"/>
                        <a:t>High</a:t>
                      </a:r>
                      <a:endParaRPr lang="en-US" sz="1800" b="1" dirty="0"/>
                    </a:p>
                  </a:txBody>
                  <a:tcPr anchor="ctr"/>
                </a:tc>
                <a:tc>
                  <a:txBody>
                    <a:bodyPr/>
                    <a:lstStyle/>
                    <a:p>
                      <a:pPr algn="ctr"/>
                      <a:r>
                        <a:rPr lang="en-US" sz="1800" b="1" dirty="0" smtClean="0"/>
                        <a:t>Low/Low</a:t>
                      </a:r>
                      <a:endParaRPr lang="en-US" sz="1800" b="1" dirty="0"/>
                    </a:p>
                  </a:txBody>
                  <a:tcPr anchor="ctr"/>
                </a:tc>
                <a:tc>
                  <a:txBody>
                    <a:bodyPr/>
                    <a:lstStyle/>
                    <a:p>
                      <a:pPr algn="ctr"/>
                      <a:r>
                        <a:rPr lang="en-US" sz="1800" b="1" dirty="0" smtClean="0"/>
                        <a:t>High</a:t>
                      </a:r>
                      <a:endParaRPr lang="en-US" sz="1800" b="1" dirty="0"/>
                    </a:p>
                  </a:txBody>
                  <a:tcPr anchor="ctr"/>
                </a:tc>
              </a:tr>
              <a:tr h="711449">
                <a:tc>
                  <a:txBody>
                    <a:bodyPr/>
                    <a:lstStyle/>
                    <a:p>
                      <a:pPr algn="ctr"/>
                      <a:r>
                        <a:rPr lang="en-US" sz="1800" b="1" i="1" dirty="0" smtClean="0">
                          <a:solidFill>
                            <a:srgbClr val="C00000"/>
                          </a:solidFill>
                          <a:effectLst>
                            <a:outerShdw blurRad="38100" dist="38100" dir="2700000" algn="tl">
                              <a:srgbClr val="000000">
                                <a:alpha val="43137"/>
                              </a:srgbClr>
                            </a:outerShdw>
                          </a:effectLst>
                        </a:rPr>
                        <a:t>Ticketing Ordinance</a:t>
                      </a:r>
                      <a:endParaRPr lang="en-US" sz="1800" b="1" i="1" dirty="0">
                        <a:solidFill>
                          <a:srgbClr val="C00000"/>
                        </a:solidFill>
                        <a:effectLst>
                          <a:outerShdw blurRad="38100" dist="38100" dir="2700000" algn="tl">
                            <a:srgbClr val="000000">
                              <a:alpha val="43137"/>
                            </a:srgbClr>
                          </a:outerShdw>
                        </a:effectLst>
                      </a:endParaRPr>
                    </a:p>
                  </a:txBody>
                  <a:tcPr anchor="ctr"/>
                </a:tc>
                <a:tc>
                  <a:txBody>
                    <a:bodyPr/>
                    <a:lstStyle/>
                    <a:p>
                      <a:pPr algn="l"/>
                      <a:r>
                        <a:rPr lang="en-US" sz="1500" b="1" dirty="0" smtClean="0"/>
                        <a:t>Must</a:t>
                      </a:r>
                      <a:r>
                        <a:rPr lang="en-US" sz="1500" b="1" baseline="0" dirty="0" smtClean="0"/>
                        <a:t> meet code violation definitions in property maintenance code</a:t>
                      </a:r>
                      <a:endParaRPr lang="en-US" sz="1500" b="1" dirty="0"/>
                    </a:p>
                  </a:txBody>
                  <a:tcPr anchor="ctr"/>
                </a:tc>
                <a:tc>
                  <a:txBody>
                    <a:bodyPr/>
                    <a:lstStyle/>
                    <a:p>
                      <a:pPr algn="ctr"/>
                      <a:r>
                        <a:rPr lang="en-US" sz="1400" b="1" dirty="0" smtClean="0"/>
                        <a:t>Low (chronic problem properties)</a:t>
                      </a:r>
                      <a:endParaRPr lang="en-US" sz="1400" b="1" dirty="0"/>
                    </a:p>
                  </a:txBody>
                  <a:tcPr anchor="ctr"/>
                </a:tc>
                <a:tc>
                  <a:txBody>
                    <a:bodyPr/>
                    <a:lstStyle/>
                    <a:p>
                      <a:pPr algn="ctr"/>
                      <a:r>
                        <a:rPr lang="en-US" sz="1800" b="1" dirty="0" smtClean="0"/>
                        <a:t>Low/Low</a:t>
                      </a:r>
                      <a:endParaRPr lang="en-US" sz="1800" b="1" dirty="0"/>
                    </a:p>
                  </a:txBody>
                  <a:tcPr anchor="ctr"/>
                </a:tc>
                <a:tc>
                  <a:txBody>
                    <a:bodyPr/>
                    <a:lstStyle/>
                    <a:p>
                      <a:pPr algn="ctr"/>
                      <a:r>
                        <a:rPr lang="en-US" sz="1800" b="1" dirty="0" smtClean="0"/>
                        <a:t>High</a:t>
                      </a:r>
                      <a:endParaRPr lang="en-US" sz="1800" b="1" dirty="0"/>
                    </a:p>
                  </a:txBody>
                  <a:tcPr anchor="ctr"/>
                </a:tc>
              </a:tr>
              <a:tr h="1153409">
                <a:tc>
                  <a:txBody>
                    <a:bodyPr/>
                    <a:lstStyle/>
                    <a:p>
                      <a:pPr algn="ctr"/>
                      <a:r>
                        <a:rPr lang="en-US" sz="1600" b="1" i="1" dirty="0" smtClean="0">
                          <a:solidFill>
                            <a:srgbClr val="C00000"/>
                          </a:solidFill>
                          <a:effectLst>
                            <a:outerShdw blurRad="38100" dist="38100" dir="2700000" algn="tl">
                              <a:srgbClr val="000000">
                                <a:alpha val="43137"/>
                              </a:srgbClr>
                            </a:outerShdw>
                          </a:effectLst>
                        </a:rPr>
                        <a:t>Conservatorship</a:t>
                      </a:r>
                      <a:endParaRPr lang="en-US" sz="1600" b="1" i="1" dirty="0">
                        <a:solidFill>
                          <a:srgbClr val="C00000"/>
                        </a:solidFill>
                        <a:effectLst>
                          <a:outerShdw blurRad="38100" dist="38100" dir="2700000" algn="tl">
                            <a:srgbClr val="000000">
                              <a:alpha val="43137"/>
                            </a:srgbClr>
                          </a:outerShdw>
                        </a:effectLst>
                      </a:endParaRPr>
                    </a:p>
                  </a:txBody>
                  <a:tcPr anchor="ctr"/>
                </a:tc>
                <a:tc>
                  <a:txBody>
                    <a:bodyPr/>
                    <a:lstStyle/>
                    <a:p>
                      <a:pPr algn="l"/>
                      <a:r>
                        <a:rPr lang="en-US" sz="1400" b="1" dirty="0" smtClean="0"/>
                        <a:t>*Must be Vacant</a:t>
                      </a:r>
                    </a:p>
                    <a:p>
                      <a:pPr algn="l"/>
                      <a:r>
                        <a:rPr lang="en-US" sz="1400" b="1" dirty="0" smtClean="0"/>
                        <a:t>*Must Not</a:t>
                      </a:r>
                      <a:r>
                        <a:rPr lang="en-US" sz="1400" b="1" baseline="0" dirty="0" smtClean="0"/>
                        <a:t> be Actively  </a:t>
                      </a:r>
                    </a:p>
                    <a:p>
                      <a:pPr algn="l"/>
                      <a:r>
                        <a:rPr lang="en-US" sz="1400" b="1" baseline="0" dirty="0" smtClean="0"/>
                        <a:t>  Marketed</a:t>
                      </a:r>
                    </a:p>
                    <a:p>
                      <a:pPr algn="l"/>
                      <a:r>
                        <a:rPr lang="en-US" sz="1400" b="1" baseline="0" dirty="0" smtClean="0"/>
                        <a:t>*Must Meet 3 of 9 </a:t>
                      </a:r>
                    </a:p>
                    <a:p>
                      <a:pPr algn="l"/>
                      <a:r>
                        <a:rPr lang="en-US" sz="1400" b="1" baseline="0" dirty="0" smtClean="0"/>
                        <a:t>  Conditions of Blight</a:t>
                      </a:r>
                      <a:endParaRPr lang="en-US" sz="1400" b="1" dirty="0"/>
                    </a:p>
                  </a:txBody>
                  <a:tcPr anchor="ctr"/>
                </a:tc>
                <a:tc>
                  <a:txBody>
                    <a:bodyPr/>
                    <a:lstStyle/>
                    <a:p>
                      <a:pPr algn="ctr"/>
                      <a:r>
                        <a:rPr lang="en-US" sz="1400" b="1" dirty="0" smtClean="0"/>
                        <a:t>High</a:t>
                      </a:r>
                    </a:p>
                    <a:p>
                      <a:pPr algn="ctr"/>
                      <a:r>
                        <a:rPr lang="en-US" sz="1400" b="1" dirty="0" smtClean="0"/>
                        <a:t>(if there are relatively few</a:t>
                      </a:r>
                      <a:r>
                        <a:rPr lang="en-US" sz="1400" b="1" baseline="0" dirty="0" smtClean="0"/>
                        <a:t> blighted properties)</a:t>
                      </a:r>
                      <a:endParaRPr lang="en-US" sz="1400" b="1" dirty="0"/>
                    </a:p>
                  </a:txBody>
                  <a:tcPr anchor="ctr"/>
                </a:tc>
                <a:tc>
                  <a:txBody>
                    <a:bodyPr/>
                    <a:lstStyle/>
                    <a:p>
                      <a:pPr algn="ctr"/>
                      <a:r>
                        <a:rPr lang="en-US" sz="1800" b="1" dirty="0" smtClean="0"/>
                        <a:t>Medium/</a:t>
                      </a:r>
                    </a:p>
                    <a:p>
                      <a:pPr algn="ctr"/>
                      <a:r>
                        <a:rPr lang="en-US" sz="1800" b="1" dirty="0" smtClean="0"/>
                        <a:t>Medium</a:t>
                      </a:r>
                      <a:endParaRPr lang="en-US" sz="1800" b="1" dirty="0"/>
                    </a:p>
                  </a:txBody>
                  <a:tcPr anchor="ctr"/>
                </a:tc>
                <a:tc>
                  <a:txBody>
                    <a:bodyPr/>
                    <a:lstStyle/>
                    <a:p>
                      <a:pPr algn="ctr"/>
                      <a:r>
                        <a:rPr lang="en-US" sz="1800" b="1" dirty="0" smtClean="0"/>
                        <a:t>High</a:t>
                      </a:r>
                      <a:endParaRPr lang="en-US" sz="1800" b="1" dirty="0"/>
                    </a:p>
                  </a:txBody>
                  <a:tcPr anchor="ctr"/>
                </a:tc>
              </a:tr>
              <a:tr h="1100282">
                <a:tc>
                  <a:txBody>
                    <a:bodyPr/>
                    <a:lstStyle/>
                    <a:p>
                      <a:pPr algn="ctr"/>
                      <a:r>
                        <a:rPr lang="en-US" sz="2000" b="1" i="1" dirty="0" smtClean="0">
                          <a:solidFill>
                            <a:srgbClr val="C00000"/>
                          </a:solidFill>
                          <a:effectLst>
                            <a:outerShdw blurRad="38100" dist="38100" dir="2700000" algn="tl">
                              <a:srgbClr val="000000">
                                <a:alpha val="43137"/>
                              </a:srgbClr>
                            </a:outerShdw>
                          </a:effectLst>
                        </a:rPr>
                        <a:t>Land Banks</a:t>
                      </a:r>
                      <a:endParaRPr lang="en-US" sz="2000" b="1" i="1" dirty="0">
                        <a:solidFill>
                          <a:srgbClr val="C00000"/>
                        </a:solidFill>
                        <a:effectLst>
                          <a:outerShdw blurRad="38100" dist="38100" dir="2700000" algn="tl">
                            <a:srgbClr val="000000">
                              <a:alpha val="43137"/>
                            </a:srgbClr>
                          </a:outerShdw>
                        </a:effectLst>
                      </a:endParaRPr>
                    </a:p>
                  </a:txBody>
                  <a:tcPr anchor="ctr"/>
                </a:tc>
                <a:tc>
                  <a:txBody>
                    <a:bodyPr/>
                    <a:lstStyle/>
                    <a:p>
                      <a:pPr algn="l"/>
                      <a:r>
                        <a:rPr lang="en-US" sz="1400" b="1" dirty="0" smtClean="0"/>
                        <a:t>*Requires</a:t>
                      </a:r>
                      <a:r>
                        <a:rPr lang="en-US" sz="1400" b="1" baseline="0" dirty="0" smtClean="0"/>
                        <a:t> intergovernmental </a:t>
                      </a:r>
                    </a:p>
                    <a:p>
                      <a:pPr algn="l"/>
                      <a:r>
                        <a:rPr lang="en-US" sz="1400" b="1" baseline="0" dirty="0" smtClean="0"/>
                        <a:t>  agreement to discharge tax  </a:t>
                      </a:r>
                    </a:p>
                    <a:p>
                      <a:pPr algn="l"/>
                      <a:r>
                        <a:rPr lang="en-US" sz="1400" b="1" baseline="0" dirty="0" smtClean="0"/>
                        <a:t>  liens</a:t>
                      </a:r>
                    </a:p>
                    <a:p>
                      <a:pPr algn="l"/>
                      <a:r>
                        <a:rPr lang="en-US" sz="1400" b="1" baseline="0" dirty="0" smtClean="0"/>
                        <a:t>*Population must be greater </a:t>
                      </a:r>
                    </a:p>
                    <a:p>
                      <a:pPr algn="l"/>
                      <a:r>
                        <a:rPr lang="en-US" sz="1400" b="1" baseline="0" dirty="0" smtClean="0"/>
                        <a:t>  than 10,000</a:t>
                      </a:r>
                      <a:endParaRPr lang="en-US" sz="1400" b="1" dirty="0"/>
                    </a:p>
                  </a:txBody>
                  <a:tcPr anchor="ctr"/>
                </a:tc>
                <a:tc>
                  <a:txBody>
                    <a:bodyPr/>
                    <a:lstStyle/>
                    <a:p>
                      <a:pPr algn="ctr"/>
                      <a:r>
                        <a:rPr lang="en-US" sz="1400" b="1" dirty="0" smtClean="0"/>
                        <a:t>High</a:t>
                      </a:r>
                    </a:p>
                    <a:p>
                      <a:pPr algn="ctr"/>
                      <a:r>
                        <a:rPr lang="en-US" sz="1400" b="1" dirty="0" smtClean="0"/>
                        <a:t>(if there is</a:t>
                      </a:r>
                      <a:r>
                        <a:rPr lang="en-US" sz="1400" b="1" baseline="0" dirty="0" smtClean="0"/>
                        <a:t> a </a:t>
                      </a:r>
                      <a:r>
                        <a:rPr lang="en-US" sz="1400" b="1" dirty="0" smtClean="0"/>
                        <a:t>large</a:t>
                      </a:r>
                      <a:r>
                        <a:rPr lang="en-US" sz="1400" b="1" baseline="0" dirty="0" smtClean="0"/>
                        <a:t> number of blighted properties)</a:t>
                      </a:r>
                      <a:endParaRPr lang="en-US" sz="1400" b="1" dirty="0"/>
                    </a:p>
                  </a:txBody>
                  <a:tcPr anchor="ctr"/>
                </a:tc>
                <a:tc>
                  <a:txBody>
                    <a:bodyPr/>
                    <a:lstStyle/>
                    <a:p>
                      <a:pPr algn="ctr"/>
                      <a:r>
                        <a:rPr lang="en-US" sz="1800" b="1" dirty="0" smtClean="0"/>
                        <a:t>Medium/</a:t>
                      </a:r>
                    </a:p>
                    <a:p>
                      <a:pPr algn="ctr"/>
                      <a:r>
                        <a:rPr lang="en-US" sz="1800" b="1" dirty="0" smtClean="0"/>
                        <a:t>Medium</a:t>
                      </a:r>
                      <a:endParaRPr lang="en-US" sz="1800" b="1" dirty="0"/>
                    </a:p>
                  </a:txBody>
                  <a:tcPr anchor="ctr"/>
                </a:tc>
                <a:tc>
                  <a:txBody>
                    <a:bodyPr/>
                    <a:lstStyle/>
                    <a:p>
                      <a:pPr algn="ctr"/>
                      <a:r>
                        <a:rPr lang="en-US" sz="1800" b="1" dirty="0" smtClean="0"/>
                        <a:t>Medium</a:t>
                      </a:r>
                      <a:endParaRPr lang="en-US" sz="1800" b="1" dirty="0"/>
                    </a:p>
                  </a:txBody>
                  <a:tcPr anchor="ctr"/>
                </a:tc>
              </a:tr>
              <a:tr h="1011617">
                <a:tc>
                  <a:txBody>
                    <a:bodyPr/>
                    <a:lstStyle/>
                    <a:p>
                      <a:pPr algn="ctr"/>
                      <a:r>
                        <a:rPr lang="en-US" sz="2000" b="1" i="1" dirty="0" smtClean="0">
                          <a:solidFill>
                            <a:srgbClr val="C00000"/>
                          </a:solidFill>
                          <a:effectLst>
                            <a:outerShdw blurRad="38100" dist="38100" dir="2700000" algn="tl">
                              <a:srgbClr val="000000">
                                <a:alpha val="43137"/>
                              </a:srgbClr>
                            </a:outerShdw>
                          </a:effectLst>
                        </a:rPr>
                        <a:t>Eminent Domain</a:t>
                      </a:r>
                      <a:endParaRPr lang="en-US" sz="2000" b="1" i="1" dirty="0">
                        <a:solidFill>
                          <a:srgbClr val="C00000"/>
                        </a:solidFill>
                        <a:effectLst>
                          <a:outerShdw blurRad="38100" dist="38100" dir="2700000" algn="tl">
                            <a:srgbClr val="000000">
                              <a:alpha val="43137"/>
                            </a:srgbClr>
                          </a:outerShdw>
                        </a:effectLst>
                      </a:endParaRPr>
                    </a:p>
                  </a:txBody>
                  <a:tcPr anchor="ctr"/>
                </a:tc>
                <a:tc>
                  <a:txBody>
                    <a:bodyPr/>
                    <a:lstStyle/>
                    <a:p>
                      <a:pPr algn="l"/>
                      <a:r>
                        <a:rPr lang="en-US" sz="1400" b="1" dirty="0" smtClean="0"/>
                        <a:t>*Must Be Vacant</a:t>
                      </a:r>
                      <a:r>
                        <a:rPr lang="en-US" sz="1400" b="1" baseline="0" dirty="0" smtClean="0"/>
                        <a:t> (Spot Blight)</a:t>
                      </a:r>
                    </a:p>
                    <a:p>
                      <a:pPr algn="l"/>
                      <a:r>
                        <a:rPr lang="en-US" sz="1400" b="1" baseline="0" dirty="0" smtClean="0"/>
                        <a:t>*Must Meet 1 or More </a:t>
                      </a:r>
                    </a:p>
                    <a:p>
                      <a:pPr algn="l"/>
                      <a:r>
                        <a:rPr lang="en-US" sz="1400" b="1" i="1" baseline="0" dirty="0" smtClean="0"/>
                        <a:t> Eminent Domain Law </a:t>
                      </a:r>
                    </a:p>
                    <a:p>
                      <a:pPr algn="l"/>
                      <a:r>
                        <a:rPr lang="en-US" sz="1400" b="1" i="1" baseline="0" dirty="0" smtClean="0"/>
                        <a:t> </a:t>
                      </a:r>
                      <a:r>
                        <a:rPr lang="en-US" sz="1400" b="1" baseline="0" dirty="0" smtClean="0"/>
                        <a:t>Criteria</a:t>
                      </a:r>
                      <a:endParaRPr lang="en-US" sz="1400" b="1" dirty="0"/>
                    </a:p>
                  </a:txBody>
                  <a:tcPr anchor="ctr"/>
                </a:tc>
                <a:tc>
                  <a:txBody>
                    <a:bodyPr/>
                    <a:lstStyle/>
                    <a:p>
                      <a:pPr algn="ctr"/>
                      <a:r>
                        <a:rPr lang="en-US" sz="1800" b="1" dirty="0" smtClean="0"/>
                        <a:t>High</a:t>
                      </a:r>
                      <a:endParaRPr lang="en-US" sz="1800" b="1" dirty="0"/>
                    </a:p>
                  </a:txBody>
                  <a:tcPr anchor="ctr"/>
                </a:tc>
                <a:tc>
                  <a:txBody>
                    <a:bodyPr/>
                    <a:lstStyle/>
                    <a:p>
                      <a:pPr algn="ctr"/>
                      <a:r>
                        <a:rPr lang="en-US" sz="1800" b="1" dirty="0" smtClean="0"/>
                        <a:t>High/Low</a:t>
                      </a:r>
                      <a:endParaRPr lang="en-US" sz="1800" b="1" dirty="0"/>
                    </a:p>
                  </a:txBody>
                  <a:tcPr anchor="ctr"/>
                </a:tc>
                <a:tc>
                  <a:txBody>
                    <a:bodyPr/>
                    <a:lstStyle/>
                    <a:p>
                      <a:pPr algn="ctr"/>
                      <a:r>
                        <a:rPr lang="en-US" sz="1800" b="1" dirty="0" smtClean="0"/>
                        <a:t>Low</a:t>
                      </a:r>
                      <a:endParaRPr lang="en-US" sz="1800" b="1" dirty="0"/>
                    </a:p>
                  </a:txBody>
                  <a:tcPr anchor="ctr"/>
                </a:tc>
              </a:tr>
            </a:tbl>
          </a:graphicData>
        </a:graphic>
      </p:graphicFrame>
      <p:sp>
        <p:nvSpPr>
          <p:cNvPr id="2" name="Title 1"/>
          <p:cNvSpPr>
            <a:spLocks noGrp="1"/>
          </p:cNvSpPr>
          <p:nvPr>
            <p:ph type="title"/>
          </p:nvPr>
        </p:nvSpPr>
        <p:spPr>
          <a:xfrm>
            <a:off x="0" y="274638"/>
            <a:ext cx="9144000" cy="1143000"/>
          </a:xfrm>
        </p:spPr>
        <p:txBody>
          <a:bodyPr>
            <a:normAutofit fontScale="90000"/>
          </a:bodyPr>
          <a:lstStyle/>
          <a:p>
            <a:r>
              <a:rPr lang="en-US" sz="4000" dirty="0" smtClean="0">
                <a:solidFill>
                  <a:schemeClr val="accent1"/>
                </a:solidFill>
              </a:rPr>
              <a:t>Step 5: Evaluate Available Blight </a:t>
            </a:r>
            <a:br>
              <a:rPr lang="en-US" sz="4000" dirty="0" smtClean="0">
                <a:solidFill>
                  <a:schemeClr val="accent1"/>
                </a:solidFill>
              </a:rPr>
            </a:br>
            <a:r>
              <a:rPr lang="en-US" sz="4000" dirty="0" smtClean="0">
                <a:solidFill>
                  <a:schemeClr val="accent1"/>
                </a:solidFill>
              </a:rPr>
              <a:t>Tools Against the Criteria</a:t>
            </a:r>
            <a:r>
              <a:rPr lang="en-US" dirty="0" smtClean="0"/>
              <a:t/>
            </a:r>
            <a:br>
              <a:rPr lang="en-US" dirty="0" smtClean="0"/>
            </a:br>
            <a:endParaRPr lang="en-US" dirty="0"/>
          </a:p>
        </p:txBody>
      </p:sp>
      <p:sp>
        <p:nvSpPr>
          <p:cNvPr id="5" name="Rectangle 4"/>
          <p:cNvSpPr/>
          <p:nvPr/>
        </p:nvSpPr>
        <p:spPr>
          <a:xfrm>
            <a:off x="6316097" y="6781800"/>
            <a:ext cx="2980303" cy="276999"/>
          </a:xfrm>
          <a:prstGeom prst="rect">
            <a:avLst/>
          </a:prstGeom>
        </p:spPr>
        <p:txBody>
          <a:bodyPr wrap="none">
            <a:spAutoFit/>
          </a:bodyPr>
          <a:lstStyle/>
          <a:p>
            <a:r>
              <a:rPr lang="en-US" sz="1200" dirty="0" smtClean="0"/>
              <a:t>Image Source:  </a:t>
            </a:r>
            <a:r>
              <a:rPr lang="en-US" sz="1200" dirty="0" smtClean="0">
                <a:hlinkClick r:id="rId3"/>
              </a:rPr>
              <a:t>www.blog.mrren.com</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2.bp.blogspot.com/-OVwS9q7VYq0/UFH277-e7-I/AAAAAAAAAGY/cDDzZfw4BO8/s1600/ma-choice1.png"/>
          <p:cNvPicPr>
            <a:picLocks noChangeAspect="1" noChangeArrowheads="1"/>
          </p:cNvPicPr>
          <p:nvPr/>
        </p:nvPicPr>
        <p:blipFill>
          <a:blip r:embed="rId2" cstate="print"/>
          <a:srcRect/>
          <a:stretch>
            <a:fillRect/>
          </a:stretch>
        </p:blipFill>
        <p:spPr bwMode="auto">
          <a:xfrm>
            <a:off x="3124200" y="838200"/>
            <a:ext cx="3331849" cy="2209800"/>
          </a:xfrm>
          <a:prstGeom prst="rect">
            <a:avLst/>
          </a:prstGeom>
          <a:noFill/>
        </p:spPr>
      </p:pic>
      <p:sp>
        <p:nvSpPr>
          <p:cNvPr id="3" name="Content Placeholder 2"/>
          <p:cNvSpPr>
            <a:spLocks noGrp="1"/>
          </p:cNvSpPr>
          <p:nvPr>
            <p:ph idx="1"/>
          </p:nvPr>
        </p:nvSpPr>
        <p:spPr>
          <a:xfrm>
            <a:off x="-76200" y="2362200"/>
            <a:ext cx="9296400" cy="5638800"/>
          </a:xfrm>
        </p:spPr>
        <p:txBody>
          <a:bodyPr>
            <a:normAutofit/>
          </a:bodyPr>
          <a:lstStyle/>
          <a:p>
            <a:pPr>
              <a:buNone/>
            </a:pPr>
            <a:r>
              <a:rPr lang="en-US" sz="2900" b="1" i="1" dirty="0" smtClean="0"/>
              <a:t>Considerations:</a:t>
            </a:r>
          </a:p>
          <a:p>
            <a:r>
              <a:rPr lang="en-US" sz="2400" b="1" dirty="0" smtClean="0"/>
              <a:t>There may be more than one tool that is </a:t>
            </a:r>
          </a:p>
          <a:p>
            <a:pPr>
              <a:buNone/>
            </a:pPr>
            <a:r>
              <a:rPr lang="en-US" sz="2400" b="1" dirty="0" smtClean="0"/>
              <a:t>   a good fit.  For example, where the number of blighted properties is fairly limited, a ticketing ordinance in tandem with a conservatorship program might be an effective combination.</a:t>
            </a:r>
          </a:p>
          <a:p>
            <a:r>
              <a:rPr lang="en-US" sz="2400" b="1" dirty="0" smtClean="0"/>
              <a:t>The best strategic tool may not be practical.  For example, where the political environment is strained, eminent domain may not be a viable option.</a:t>
            </a:r>
          </a:p>
          <a:p>
            <a:pPr>
              <a:buSzPct val="162000"/>
              <a:buNone/>
            </a:pPr>
            <a:endParaRPr lang="en-US" sz="3200" b="1" dirty="0" smtClean="0"/>
          </a:p>
        </p:txBody>
      </p:sp>
      <p:sp>
        <p:nvSpPr>
          <p:cNvPr id="7" name="Slide Number Placeholder 6"/>
          <p:cNvSpPr>
            <a:spLocks noGrp="1"/>
          </p:cNvSpPr>
          <p:nvPr>
            <p:ph type="sldNum" sz="quarter" idx="12"/>
          </p:nvPr>
        </p:nvSpPr>
        <p:spPr/>
        <p:txBody>
          <a:bodyPr/>
          <a:lstStyle/>
          <a:p>
            <a:fld id="{E984169B-9A00-4D2F-97D1-01DA7DB7AEFF}" type="slidenum">
              <a:rPr lang="en-US" smtClean="0"/>
              <a:pPr/>
              <a:t>42</a:t>
            </a:fld>
            <a:endParaRPr lang="en-US" dirty="0"/>
          </a:p>
        </p:txBody>
      </p:sp>
      <p:sp>
        <p:nvSpPr>
          <p:cNvPr id="8" name="Rectangle 7"/>
          <p:cNvSpPr/>
          <p:nvPr/>
        </p:nvSpPr>
        <p:spPr>
          <a:xfrm>
            <a:off x="-76200" y="0"/>
            <a:ext cx="9220200" cy="1123384"/>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6</a:t>
            </a:r>
          </a:p>
          <a:p>
            <a:r>
              <a:rPr lang="en-US" sz="3100" b="1" dirty="0" smtClean="0">
                <a:solidFill>
                  <a:schemeClr val="accent1">
                    <a:lumMod val="60000"/>
                    <a:lumOff val="40000"/>
                  </a:schemeClr>
                </a:solidFill>
                <a:effectLst>
                  <a:outerShdw blurRad="38100" dist="38100" dir="2700000" algn="tl">
                    <a:srgbClr val="000000">
                      <a:alpha val="43137"/>
                    </a:srgbClr>
                  </a:outerShdw>
                </a:effectLst>
              </a:rPr>
              <a:t>Select the Best Tool(s) to Address the Problem</a:t>
            </a:r>
          </a:p>
        </p:txBody>
      </p:sp>
      <p:sp>
        <p:nvSpPr>
          <p:cNvPr id="10" name="Rectangle 9"/>
          <p:cNvSpPr/>
          <p:nvPr/>
        </p:nvSpPr>
        <p:spPr>
          <a:xfrm>
            <a:off x="-76200" y="6629400"/>
            <a:ext cx="4956806" cy="276999"/>
          </a:xfrm>
          <a:prstGeom prst="rect">
            <a:avLst/>
          </a:prstGeom>
        </p:spPr>
        <p:txBody>
          <a:bodyPr wrap="none">
            <a:spAutoFit/>
          </a:bodyPr>
          <a:lstStyle/>
          <a:p>
            <a:r>
              <a:rPr lang="en-US" sz="1200" dirty="0" smtClean="0"/>
              <a:t>Image Sources: </a:t>
            </a:r>
            <a:r>
              <a:rPr lang="en-US" sz="1200" dirty="0" smtClean="0">
                <a:hlinkClick r:id="rId3"/>
              </a:rPr>
              <a:t>www.makingadifferencetogether.blogspot.com</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Candy\AppData\Local\Microsoft\Windows\Temporary Internet Files\Content.IE5\MM37IWVD\MC900078772[1].wmf"/>
          <p:cNvPicPr>
            <a:picLocks noChangeAspect="1" noChangeArrowheads="1"/>
          </p:cNvPicPr>
          <p:nvPr/>
        </p:nvPicPr>
        <p:blipFill>
          <a:blip r:embed="rId2" cstate="print"/>
          <a:srcRect/>
          <a:stretch>
            <a:fillRect/>
          </a:stretch>
        </p:blipFill>
        <p:spPr bwMode="auto">
          <a:xfrm>
            <a:off x="2501054" y="4267200"/>
            <a:ext cx="3899746" cy="2590800"/>
          </a:xfrm>
          <a:prstGeom prst="rect">
            <a:avLst/>
          </a:prstGeom>
          <a:noFill/>
        </p:spPr>
      </p:pic>
      <p:sp>
        <p:nvSpPr>
          <p:cNvPr id="3" name="Content Placeholder 2"/>
          <p:cNvSpPr>
            <a:spLocks noGrp="1"/>
          </p:cNvSpPr>
          <p:nvPr>
            <p:ph idx="1"/>
          </p:nvPr>
        </p:nvSpPr>
        <p:spPr>
          <a:xfrm>
            <a:off x="-76200" y="838200"/>
            <a:ext cx="9296400" cy="5638800"/>
          </a:xfrm>
        </p:spPr>
        <p:txBody>
          <a:bodyPr>
            <a:normAutofit/>
          </a:bodyPr>
          <a:lstStyle/>
          <a:p>
            <a:r>
              <a:rPr lang="en-US" sz="2800" b="1" dirty="0" smtClean="0"/>
              <a:t> Municipalities should feel good about the fact that the legislature has provided effective tools to deal with blighted properties.</a:t>
            </a:r>
          </a:p>
          <a:p>
            <a:r>
              <a:rPr lang="en-US" sz="2800" b="1" dirty="0" smtClean="0"/>
              <a:t>Choosing the right tool to address blight requires some research, an understanding of how the different tools work, and some thought about which tool is the best under the circumstances.</a:t>
            </a:r>
          </a:p>
          <a:p>
            <a:pPr>
              <a:buSzPct val="162000"/>
              <a:buNone/>
            </a:pPr>
            <a:endParaRPr lang="en-US" sz="3200" b="1" dirty="0" smtClean="0"/>
          </a:p>
        </p:txBody>
      </p:sp>
      <p:sp>
        <p:nvSpPr>
          <p:cNvPr id="7" name="Slide Number Placeholder 6"/>
          <p:cNvSpPr>
            <a:spLocks noGrp="1"/>
          </p:cNvSpPr>
          <p:nvPr>
            <p:ph type="sldNum" sz="quarter" idx="12"/>
          </p:nvPr>
        </p:nvSpPr>
        <p:spPr/>
        <p:txBody>
          <a:bodyPr/>
          <a:lstStyle/>
          <a:p>
            <a:fld id="{E984169B-9A00-4D2F-97D1-01DA7DB7AEFF}" type="slidenum">
              <a:rPr lang="en-US" smtClean="0"/>
              <a:pPr/>
              <a:t>43</a:t>
            </a:fld>
            <a:endParaRPr lang="en-US" dirty="0"/>
          </a:p>
        </p:txBody>
      </p:sp>
      <p:sp>
        <p:nvSpPr>
          <p:cNvPr id="8" name="Rectangle 7"/>
          <p:cNvSpPr/>
          <p:nvPr/>
        </p:nvSpPr>
        <p:spPr>
          <a:xfrm>
            <a:off x="76200" y="206514"/>
            <a:ext cx="9220200" cy="707886"/>
          </a:xfrm>
          <a:prstGeom prst="rect">
            <a:avLst/>
          </a:prstGeom>
        </p:spPr>
        <p:txBody>
          <a:bodyPr wrap="square">
            <a:spAutoFit/>
          </a:bodyPr>
          <a:lstStyle/>
          <a:p>
            <a:r>
              <a:rPr lang="en-US" sz="4000" b="1" dirty="0" smtClean="0">
                <a:solidFill>
                  <a:schemeClr val="accent1">
                    <a:lumMod val="60000"/>
                    <a:lumOff val="40000"/>
                  </a:schemeClr>
                </a:solidFill>
                <a:effectLst>
                  <a:outerShdw blurRad="38100" dist="38100" dir="2700000" algn="tl">
                    <a:srgbClr val="000000">
                      <a:alpha val="43137"/>
                    </a:srgbClr>
                  </a:outerShdw>
                </a:effectLst>
              </a:rPr>
              <a:t>Conclusion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Christopher Gulotta</a:t>
            </a:r>
          </a:p>
          <a:p>
            <a:pPr>
              <a:buNone/>
            </a:pPr>
            <a:r>
              <a:rPr lang="en-US" b="1" i="1" dirty="0" smtClean="0"/>
              <a:t>The Gulotta Group, LLC</a:t>
            </a:r>
          </a:p>
          <a:p>
            <a:pPr>
              <a:buNone/>
            </a:pPr>
            <a:r>
              <a:rPr lang="en-US" b="1" dirty="0" smtClean="0"/>
              <a:t>448 C Street</a:t>
            </a:r>
          </a:p>
          <a:p>
            <a:pPr>
              <a:buNone/>
            </a:pPr>
            <a:r>
              <a:rPr lang="en-US" b="1" dirty="0" smtClean="0"/>
              <a:t>Carlisle, PA  17013</a:t>
            </a:r>
          </a:p>
          <a:p>
            <a:pPr>
              <a:buNone/>
            </a:pPr>
            <a:r>
              <a:rPr lang="en-US" b="1" dirty="0" smtClean="0">
                <a:hlinkClick r:id="rId2"/>
              </a:rPr>
              <a:t>gulottagroup@pa.net</a:t>
            </a:r>
            <a:endParaRPr lang="en-US" b="1" dirty="0" smtClean="0"/>
          </a:p>
          <a:p>
            <a:pPr>
              <a:buNone/>
            </a:pPr>
            <a:r>
              <a:rPr lang="en-US" b="1" dirty="0" smtClean="0">
                <a:hlinkClick r:id="rId3"/>
              </a:rPr>
              <a:t>www.gulottagroup.com</a:t>
            </a:r>
            <a:endParaRPr lang="en-US" b="1" dirty="0" smtClean="0"/>
          </a:p>
          <a:p>
            <a:pPr>
              <a:buNone/>
            </a:pPr>
            <a:r>
              <a:rPr lang="en-US" b="1" dirty="0" smtClean="0"/>
              <a:t>717-580-0439</a:t>
            </a:r>
          </a:p>
          <a:p>
            <a:pPr>
              <a:buNone/>
            </a:pPr>
            <a:endParaRPr lang="en-US" dirty="0"/>
          </a:p>
        </p:txBody>
      </p:sp>
      <p:pic>
        <p:nvPicPr>
          <p:cNvPr id="4" name="Picture 3" descr="C:\Documents and Settings\Lola Gulotta\My Documents\THE GULOTTA GROUP\MARKETING-PR\Gulotta Group Logo.tif"/>
          <p:cNvPicPr/>
          <p:nvPr/>
        </p:nvPicPr>
        <p:blipFill>
          <a:blip r:embed="rId4" cstate="print"/>
          <a:srcRect/>
          <a:stretch>
            <a:fillRect/>
          </a:stretch>
        </p:blipFill>
        <p:spPr bwMode="auto">
          <a:xfrm>
            <a:off x="4572000" y="5181600"/>
            <a:ext cx="3971925" cy="12001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preferredsalesconcepts.com/images/AssessTheTeam.jpg"/>
          <p:cNvPicPr>
            <a:picLocks noChangeAspect="1" noChangeArrowheads="1"/>
          </p:cNvPicPr>
          <p:nvPr/>
        </p:nvPicPr>
        <p:blipFill>
          <a:blip r:embed="rId2" cstate="print"/>
          <a:srcRect/>
          <a:stretch>
            <a:fillRect/>
          </a:stretch>
        </p:blipFill>
        <p:spPr bwMode="auto">
          <a:xfrm>
            <a:off x="8122920" y="0"/>
            <a:ext cx="1021080" cy="1143000"/>
          </a:xfrm>
          <a:prstGeom prst="rect">
            <a:avLst/>
          </a:prstGeom>
          <a:noFill/>
        </p:spPr>
      </p:pic>
      <p:pic>
        <p:nvPicPr>
          <p:cNvPr id="35842" name="Picture 2" descr="http://www.cookcountyclerk.com/PublishingImages/delinquent_tax_search.jpg"/>
          <p:cNvPicPr>
            <a:picLocks noChangeAspect="1" noChangeArrowheads="1"/>
          </p:cNvPicPr>
          <p:nvPr/>
        </p:nvPicPr>
        <p:blipFill>
          <a:blip r:embed="rId3" cstate="print"/>
          <a:srcRect/>
          <a:stretch>
            <a:fillRect/>
          </a:stretch>
        </p:blipFill>
        <p:spPr bwMode="auto">
          <a:xfrm>
            <a:off x="6096000" y="4419600"/>
            <a:ext cx="2768600" cy="2076451"/>
          </a:xfrm>
          <a:prstGeom prst="rect">
            <a:avLst/>
          </a:prstGeom>
          <a:ln w="88900" cap="sq" cmpd="thickThin">
            <a:solidFill>
              <a:srgbClr val="000000"/>
            </a:solidFill>
            <a:prstDash val="solid"/>
            <a:miter lim="800000"/>
          </a:ln>
          <a:effectLst>
            <a:innerShdw blurRad="76200">
              <a:srgbClr val="000000"/>
            </a:innerShdw>
          </a:effectLst>
        </p:spPr>
      </p:pic>
      <p:sp>
        <p:nvSpPr>
          <p:cNvPr id="3" name="Content Placeholder 2"/>
          <p:cNvSpPr>
            <a:spLocks noGrp="1"/>
          </p:cNvSpPr>
          <p:nvPr>
            <p:ph idx="1"/>
          </p:nvPr>
        </p:nvSpPr>
        <p:spPr>
          <a:xfrm>
            <a:off x="-304800" y="1935480"/>
            <a:ext cx="9601200" cy="4389120"/>
          </a:xfrm>
        </p:spPr>
        <p:txBody>
          <a:bodyPr>
            <a:normAutofit/>
          </a:bodyPr>
          <a:lstStyle/>
          <a:p>
            <a:pPr lvl="1">
              <a:buNone/>
            </a:pPr>
            <a:r>
              <a:rPr lang="en-US" sz="2800" b="1" dirty="0" smtClean="0"/>
              <a:t>Talk with your County Tax Claims Director about the location and number of properties in your county/municipality that are:</a:t>
            </a:r>
          </a:p>
          <a:p>
            <a:pPr lvl="2">
              <a:buClr>
                <a:schemeClr val="accent1"/>
              </a:buClr>
              <a:buSzPct val="105000"/>
              <a:buFont typeface="Arial" pitchFamily="34" charset="0"/>
              <a:buChar char="•"/>
            </a:pPr>
            <a:r>
              <a:rPr lang="en-US" sz="2600" b="1" dirty="0" smtClean="0"/>
              <a:t>Tax delinquent (more than one year past due).</a:t>
            </a:r>
          </a:p>
          <a:p>
            <a:pPr lvl="2">
              <a:buClr>
                <a:schemeClr val="accent1"/>
              </a:buClr>
              <a:buSzPct val="105000"/>
              <a:buFont typeface="Arial" pitchFamily="34" charset="0"/>
              <a:buChar char="•"/>
            </a:pPr>
            <a:r>
              <a:rPr lang="en-US" sz="2600" b="1" dirty="0" smtClean="0"/>
              <a:t>Unsold after the upset sale stage.</a:t>
            </a:r>
          </a:p>
          <a:p>
            <a:pPr lvl="2">
              <a:buClr>
                <a:schemeClr val="accent1"/>
              </a:buClr>
              <a:buSzPct val="105000"/>
              <a:buFont typeface="Arial" pitchFamily="34" charset="0"/>
              <a:buChar char="•"/>
            </a:pPr>
            <a:r>
              <a:rPr lang="en-US" sz="2600" b="1" dirty="0" smtClean="0"/>
              <a:t>Unsold at the judicial sale stage.</a:t>
            </a:r>
          </a:p>
          <a:p>
            <a:pPr lvl="1"/>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5</a:t>
            </a:fld>
            <a:endParaRPr lang="en-US" dirty="0"/>
          </a:p>
        </p:txBody>
      </p:sp>
      <p:sp>
        <p:nvSpPr>
          <p:cNvPr id="2" name="Title 1"/>
          <p:cNvSpPr>
            <a:spLocks noGrp="1"/>
          </p:cNvSpPr>
          <p:nvPr>
            <p:ph type="title"/>
          </p:nvPr>
        </p:nvSpPr>
        <p:spPr>
          <a:xfrm>
            <a:off x="457200" y="1066800"/>
            <a:ext cx="8229600" cy="1143000"/>
          </a:xfrm>
        </p:spPr>
        <p:txBody>
          <a:bodyPr>
            <a:normAutofit/>
          </a:bodyPr>
          <a:lstStyle/>
          <a:p>
            <a:pPr algn="ctr"/>
            <a:r>
              <a:rPr lang="en-US" sz="3200" b="1" i="1" dirty="0" smtClean="0">
                <a:solidFill>
                  <a:schemeClr val="tx1"/>
                </a:solidFill>
              </a:rPr>
              <a:t>Tax Delinquent Properties</a:t>
            </a:r>
            <a:endParaRPr lang="en-US" sz="3200" b="1" i="1" dirty="0">
              <a:solidFill>
                <a:schemeClr val="tx1"/>
              </a:solidFill>
            </a:endParaRPr>
          </a:p>
        </p:txBody>
      </p:sp>
      <p:sp>
        <p:nvSpPr>
          <p:cNvPr id="6" name="Rectangle 5"/>
          <p:cNvSpPr/>
          <p:nvPr/>
        </p:nvSpPr>
        <p:spPr>
          <a:xfrm>
            <a:off x="0" y="6581001"/>
            <a:ext cx="6559809" cy="276999"/>
          </a:xfrm>
          <a:prstGeom prst="rect">
            <a:avLst/>
          </a:prstGeom>
        </p:spPr>
        <p:txBody>
          <a:bodyPr wrap="none">
            <a:spAutoFit/>
          </a:bodyPr>
          <a:lstStyle/>
          <a:p>
            <a:r>
              <a:rPr lang="en-US" sz="1200" dirty="0" smtClean="0"/>
              <a:t>Image Sources:  </a:t>
            </a:r>
            <a:r>
              <a:rPr lang="en-US" sz="1200" dirty="0" smtClean="0">
                <a:hlinkClick r:id="rId4"/>
              </a:rPr>
              <a:t>http://www.cookcountyclerk.com</a:t>
            </a:r>
            <a:r>
              <a:rPr lang="en-US" sz="1200" dirty="0" smtClean="0"/>
              <a:t>; </a:t>
            </a:r>
            <a:r>
              <a:rPr lang="en-US" sz="1200" dirty="0" smtClean="0">
                <a:hlinkClick r:id="rId5"/>
              </a:rPr>
              <a:t>www.preferredsalesconcepts.com</a:t>
            </a:r>
            <a:r>
              <a:rPr lang="en-US" sz="1200" dirty="0" smtClean="0"/>
              <a:t> </a:t>
            </a:r>
            <a:endParaRPr lang="en-US" sz="1200" dirty="0"/>
          </a:p>
        </p:txBody>
      </p:sp>
      <p:sp>
        <p:nvSpPr>
          <p:cNvPr id="9" name="Rectangle 8"/>
          <p:cNvSpPr/>
          <p:nvPr/>
        </p:nvSpPr>
        <p:spPr>
          <a:xfrm>
            <a:off x="0" y="0"/>
            <a:ext cx="9144000" cy="1169551"/>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1</a:t>
            </a:r>
          </a:p>
          <a:p>
            <a:r>
              <a:rPr lang="en-US" sz="3400" b="1" dirty="0" smtClean="0">
                <a:solidFill>
                  <a:schemeClr val="accent1">
                    <a:lumMod val="60000"/>
                    <a:lumOff val="40000"/>
                  </a:schemeClr>
                </a:solidFill>
                <a:effectLst>
                  <a:outerShdw blurRad="38100" dist="38100" dir="2700000" algn="tl">
                    <a:srgbClr val="000000">
                      <a:alpha val="43137"/>
                    </a:srgbClr>
                  </a:outerShdw>
                </a:effectLst>
              </a:rPr>
              <a:t>Assess Nature and Extent of the Problem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preferredsalesconcepts.com/images/AssessTheTeam.jpg"/>
          <p:cNvPicPr>
            <a:picLocks noChangeAspect="1" noChangeArrowheads="1"/>
          </p:cNvPicPr>
          <p:nvPr/>
        </p:nvPicPr>
        <p:blipFill>
          <a:blip r:embed="rId2" cstate="print"/>
          <a:srcRect/>
          <a:stretch>
            <a:fillRect/>
          </a:stretch>
        </p:blipFill>
        <p:spPr bwMode="auto">
          <a:xfrm>
            <a:off x="8122920" y="0"/>
            <a:ext cx="1021080" cy="1143000"/>
          </a:xfrm>
          <a:prstGeom prst="rect">
            <a:avLst/>
          </a:prstGeom>
          <a:noFill/>
        </p:spPr>
      </p:pic>
      <p:sp>
        <p:nvSpPr>
          <p:cNvPr id="3" name="Content Placeholder 2"/>
          <p:cNvSpPr>
            <a:spLocks noGrp="1"/>
          </p:cNvSpPr>
          <p:nvPr>
            <p:ph idx="1"/>
          </p:nvPr>
        </p:nvSpPr>
        <p:spPr>
          <a:xfrm>
            <a:off x="-304800" y="1935480"/>
            <a:ext cx="9601200" cy="4389120"/>
          </a:xfrm>
        </p:spPr>
        <p:txBody>
          <a:bodyPr>
            <a:normAutofit/>
          </a:bodyPr>
          <a:lstStyle/>
          <a:p>
            <a:pPr lvl="2">
              <a:buClr>
                <a:schemeClr val="accent1"/>
              </a:buClr>
              <a:buSzPct val="105000"/>
              <a:buFont typeface="Arial" pitchFamily="34" charset="0"/>
              <a:buChar char="•"/>
            </a:pPr>
            <a:r>
              <a:rPr lang="en-US" sz="2600" b="1" dirty="0" smtClean="0"/>
              <a:t>Set a threshold, e.g., 3-5 complaints in a 12 month period.</a:t>
            </a:r>
          </a:p>
          <a:p>
            <a:pPr lvl="2">
              <a:buClr>
                <a:schemeClr val="accent1"/>
              </a:buClr>
              <a:buSzPct val="105000"/>
              <a:buFont typeface="Arial" pitchFamily="34" charset="0"/>
              <a:buChar char="•"/>
            </a:pPr>
            <a:r>
              <a:rPr lang="en-US" sz="2600" b="1" dirty="0" smtClean="0"/>
              <a:t>Note those that may pose a health and safety risk in general, and an attractive nuisance to children in particular.</a:t>
            </a:r>
          </a:p>
        </p:txBody>
      </p:sp>
      <p:sp>
        <p:nvSpPr>
          <p:cNvPr id="7" name="Slide Number Placeholder 6"/>
          <p:cNvSpPr>
            <a:spLocks noGrp="1"/>
          </p:cNvSpPr>
          <p:nvPr>
            <p:ph type="sldNum" sz="quarter" idx="12"/>
          </p:nvPr>
        </p:nvSpPr>
        <p:spPr/>
        <p:txBody>
          <a:bodyPr/>
          <a:lstStyle/>
          <a:p>
            <a:fld id="{E984169B-9A00-4D2F-97D1-01DA7DB7AEFF}" type="slidenum">
              <a:rPr lang="en-US" smtClean="0"/>
              <a:pPr/>
              <a:t>6</a:t>
            </a:fld>
            <a:endParaRPr lang="en-US" dirty="0"/>
          </a:p>
        </p:txBody>
      </p:sp>
      <p:pic>
        <p:nvPicPr>
          <p:cNvPr id="8" name="Picture 2" descr="http://www.morgantownwv.gov/wp-content/uploads/complaint-department.jpg"/>
          <p:cNvPicPr>
            <a:picLocks noChangeAspect="1" noChangeArrowheads="1"/>
          </p:cNvPicPr>
          <p:nvPr/>
        </p:nvPicPr>
        <p:blipFill>
          <a:blip r:embed="rId3" cstate="print"/>
          <a:srcRect/>
          <a:stretch>
            <a:fillRect/>
          </a:stretch>
        </p:blipFill>
        <p:spPr bwMode="auto">
          <a:xfrm>
            <a:off x="3352800" y="3657600"/>
            <a:ext cx="2422492" cy="2743200"/>
          </a:xfrm>
          <a:prstGeom prst="rect">
            <a:avLst/>
          </a:prstGeom>
          <a:noFill/>
        </p:spPr>
      </p:pic>
      <p:sp>
        <p:nvSpPr>
          <p:cNvPr id="9" name="Rectangle 8"/>
          <p:cNvSpPr/>
          <p:nvPr/>
        </p:nvSpPr>
        <p:spPr>
          <a:xfrm>
            <a:off x="0" y="6629400"/>
            <a:ext cx="6612708" cy="276999"/>
          </a:xfrm>
          <a:prstGeom prst="rect">
            <a:avLst/>
          </a:prstGeom>
        </p:spPr>
        <p:txBody>
          <a:bodyPr wrap="none">
            <a:spAutoFit/>
          </a:bodyPr>
          <a:lstStyle/>
          <a:p>
            <a:r>
              <a:rPr lang="en-US" sz="1200" dirty="0" smtClean="0"/>
              <a:t>Image Sources:  </a:t>
            </a:r>
            <a:r>
              <a:rPr lang="en-US" sz="1200" dirty="0" smtClean="0">
                <a:hlinkClick r:id="rId4"/>
              </a:rPr>
              <a:t>http://www.morgantownwv.gov/</a:t>
            </a:r>
            <a:r>
              <a:rPr lang="en-US" sz="1200" dirty="0" smtClean="0"/>
              <a:t>; </a:t>
            </a:r>
            <a:r>
              <a:rPr lang="en-US" sz="1200" dirty="0" smtClean="0">
                <a:hlinkClick r:id="rId5"/>
              </a:rPr>
              <a:t>www.preferredsalesconcepts.com</a:t>
            </a:r>
            <a:r>
              <a:rPr lang="en-US" sz="1200" dirty="0" smtClean="0"/>
              <a:t>   </a:t>
            </a:r>
            <a:endParaRPr lang="en-US" sz="1200" dirty="0"/>
          </a:p>
        </p:txBody>
      </p:sp>
      <p:sp>
        <p:nvSpPr>
          <p:cNvPr id="11" name="Rectangle 10"/>
          <p:cNvSpPr/>
          <p:nvPr/>
        </p:nvSpPr>
        <p:spPr>
          <a:xfrm>
            <a:off x="0" y="0"/>
            <a:ext cx="9144000" cy="1169551"/>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1</a:t>
            </a:r>
          </a:p>
          <a:p>
            <a:r>
              <a:rPr lang="en-US" sz="3400" b="1" dirty="0" smtClean="0">
                <a:solidFill>
                  <a:schemeClr val="accent1">
                    <a:lumMod val="60000"/>
                    <a:lumOff val="40000"/>
                  </a:schemeClr>
                </a:solidFill>
                <a:effectLst>
                  <a:outerShdw blurRad="38100" dist="38100" dir="2700000" algn="tl">
                    <a:srgbClr val="000000">
                      <a:alpha val="43137"/>
                    </a:srgbClr>
                  </a:outerShdw>
                </a:effectLst>
              </a:rPr>
              <a:t>Assess Nature and Extent of the Problem</a:t>
            </a:r>
          </a:p>
        </p:txBody>
      </p:sp>
      <p:sp>
        <p:nvSpPr>
          <p:cNvPr id="12" name="Title 1"/>
          <p:cNvSpPr>
            <a:spLocks noGrp="1"/>
          </p:cNvSpPr>
          <p:nvPr>
            <p:ph type="title"/>
          </p:nvPr>
        </p:nvSpPr>
        <p:spPr>
          <a:xfrm>
            <a:off x="0" y="1066800"/>
            <a:ext cx="9144000" cy="1143000"/>
          </a:xfrm>
        </p:spPr>
        <p:txBody>
          <a:bodyPr>
            <a:normAutofit/>
          </a:bodyPr>
          <a:lstStyle/>
          <a:p>
            <a:pPr algn="ctr"/>
            <a:r>
              <a:rPr lang="en-US" sz="3200" b="1" i="1" dirty="0" smtClean="0">
                <a:solidFill>
                  <a:schemeClr val="tx1"/>
                </a:solidFill>
              </a:rPr>
              <a:t>Properties with Numerous Code Complaints</a:t>
            </a:r>
            <a:endParaRPr lang="en-US" sz="3200" b="1" i="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preferredsalesconcepts.com/images/AssessTheTeam.jpg"/>
          <p:cNvPicPr>
            <a:picLocks noChangeAspect="1" noChangeArrowheads="1"/>
          </p:cNvPicPr>
          <p:nvPr/>
        </p:nvPicPr>
        <p:blipFill>
          <a:blip r:embed="rId2" cstate="print"/>
          <a:srcRect/>
          <a:stretch>
            <a:fillRect/>
          </a:stretch>
        </p:blipFill>
        <p:spPr bwMode="auto">
          <a:xfrm>
            <a:off x="8190992" y="0"/>
            <a:ext cx="953008" cy="1066800"/>
          </a:xfrm>
          <a:prstGeom prst="rect">
            <a:avLst/>
          </a:prstGeom>
          <a:noFill/>
        </p:spPr>
      </p:pic>
      <p:sp>
        <p:nvSpPr>
          <p:cNvPr id="3" name="Content Placeholder 2"/>
          <p:cNvSpPr>
            <a:spLocks noGrp="1"/>
          </p:cNvSpPr>
          <p:nvPr>
            <p:ph idx="1"/>
          </p:nvPr>
        </p:nvSpPr>
        <p:spPr>
          <a:xfrm>
            <a:off x="0" y="2286000"/>
            <a:ext cx="9144000" cy="3505200"/>
          </a:xfrm>
        </p:spPr>
        <p:txBody>
          <a:bodyPr>
            <a:normAutofit/>
          </a:bodyPr>
          <a:lstStyle/>
          <a:p>
            <a:pPr>
              <a:buSzPct val="101000"/>
              <a:buFont typeface="Arial" pitchFamily="34" charset="0"/>
              <a:buChar char="•"/>
            </a:pPr>
            <a:r>
              <a:rPr lang="en-US" sz="2800" b="1" dirty="0" smtClean="0"/>
              <a:t>Municipal liens should be a matter of public record; your municipality should also maintain a database.</a:t>
            </a:r>
          </a:p>
          <a:p>
            <a:pPr>
              <a:buSzPct val="101000"/>
              <a:buFont typeface="Arial" pitchFamily="34" charset="0"/>
              <a:buChar char="•"/>
            </a:pPr>
            <a:r>
              <a:rPr lang="en-US" sz="2800" b="1" dirty="0" smtClean="0"/>
              <a:t>Information on delinquent sewer and water bills for publicly owned utilities (over six months old) should be readily available</a:t>
            </a:r>
            <a:r>
              <a:rPr lang="en-US" sz="2800" dirty="0" smtClean="0"/>
              <a:t>.</a:t>
            </a:r>
          </a:p>
          <a:p>
            <a:pPr>
              <a:buNone/>
            </a:pPr>
            <a:r>
              <a:rPr lang="en-US" dirty="0" smtClean="0"/>
              <a:t>   </a:t>
            </a:r>
          </a:p>
          <a:p>
            <a:endParaRPr lang="en-US" dirty="0"/>
          </a:p>
        </p:txBody>
      </p:sp>
      <p:sp>
        <p:nvSpPr>
          <p:cNvPr id="7" name="Slide Number Placeholder 6"/>
          <p:cNvSpPr>
            <a:spLocks noGrp="1"/>
          </p:cNvSpPr>
          <p:nvPr>
            <p:ph type="sldNum" sz="quarter" idx="12"/>
          </p:nvPr>
        </p:nvSpPr>
        <p:spPr/>
        <p:txBody>
          <a:bodyPr/>
          <a:lstStyle/>
          <a:p>
            <a:fld id="{E984169B-9A00-4D2F-97D1-01DA7DB7AEFF}" type="slidenum">
              <a:rPr lang="en-US" smtClean="0"/>
              <a:pPr/>
              <a:t>7</a:t>
            </a:fld>
            <a:endParaRPr lang="en-US" dirty="0"/>
          </a:p>
        </p:txBody>
      </p:sp>
      <p:sp>
        <p:nvSpPr>
          <p:cNvPr id="2" name="Title 1"/>
          <p:cNvSpPr>
            <a:spLocks noGrp="1"/>
          </p:cNvSpPr>
          <p:nvPr>
            <p:ph type="title"/>
          </p:nvPr>
        </p:nvSpPr>
        <p:spPr>
          <a:xfrm>
            <a:off x="0" y="990600"/>
            <a:ext cx="9144000" cy="1447800"/>
          </a:xfrm>
        </p:spPr>
        <p:txBody>
          <a:bodyPr>
            <a:normAutofit/>
          </a:bodyPr>
          <a:lstStyle/>
          <a:p>
            <a:pPr algn="ctr"/>
            <a:r>
              <a:rPr lang="en-US" sz="3200" b="1" i="1" dirty="0" smtClean="0"/>
              <a:t>Properties with Municipal Liens or</a:t>
            </a:r>
            <a:br>
              <a:rPr lang="en-US" sz="3200" b="1" i="1" dirty="0" smtClean="0"/>
            </a:br>
            <a:r>
              <a:rPr lang="en-US" sz="3200" b="1" i="1" dirty="0" smtClean="0"/>
              <a:t>Delinquent Sewer and Water Bills</a:t>
            </a:r>
            <a:endParaRPr lang="en-US" sz="3200" b="1" i="1" dirty="0"/>
          </a:p>
        </p:txBody>
      </p:sp>
      <p:pic>
        <p:nvPicPr>
          <p:cNvPr id="33794" name="Picture 2" descr="http://www.point2.com/images/products/data/propertyData.jpg"/>
          <p:cNvPicPr>
            <a:picLocks noChangeAspect="1" noChangeArrowheads="1"/>
          </p:cNvPicPr>
          <p:nvPr/>
        </p:nvPicPr>
        <p:blipFill>
          <a:blip r:embed="rId3" cstate="print"/>
          <a:srcRect/>
          <a:stretch>
            <a:fillRect/>
          </a:stretch>
        </p:blipFill>
        <p:spPr bwMode="auto">
          <a:xfrm>
            <a:off x="3657600" y="4876800"/>
            <a:ext cx="5343525" cy="1676400"/>
          </a:xfrm>
          <a:prstGeom prst="rect">
            <a:avLst/>
          </a:prstGeom>
          <a:noFill/>
        </p:spPr>
      </p:pic>
      <p:sp>
        <p:nvSpPr>
          <p:cNvPr id="6" name="Rectangle 5"/>
          <p:cNvSpPr/>
          <p:nvPr/>
        </p:nvSpPr>
        <p:spPr>
          <a:xfrm>
            <a:off x="0" y="6629400"/>
            <a:ext cx="5698996" cy="276999"/>
          </a:xfrm>
          <a:prstGeom prst="rect">
            <a:avLst/>
          </a:prstGeom>
        </p:spPr>
        <p:txBody>
          <a:bodyPr wrap="none">
            <a:spAutoFit/>
          </a:bodyPr>
          <a:lstStyle/>
          <a:p>
            <a:r>
              <a:rPr lang="en-US" sz="1200" dirty="0" smtClean="0"/>
              <a:t>Image Source:  </a:t>
            </a:r>
            <a:r>
              <a:rPr lang="en-US" sz="1200" dirty="0" smtClean="0">
                <a:hlinkClick r:id="rId4"/>
              </a:rPr>
              <a:t>http://www.point2.com</a:t>
            </a:r>
            <a:r>
              <a:rPr lang="en-US" sz="1200" dirty="0" smtClean="0">
                <a:hlinkClick r:id="rId5"/>
              </a:rPr>
              <a:t> www.preferredsalesconcepts.com</a:t>
            </a:r>
            <a:r>
              <a:rPr lang="en-US" sz="1200" dirty="0" smtClean="0"/>
              <a:t> </a:t>
            </a:r>
            <a:endParaRPr lang="en-US" sz="1200" dirty="0"/>
          </a:p>
        </p:txBody>
      </p:sp>
      <p:sp>
        <p:nvSpPr>
          <p:cNvPr id="8" name="Rectangle 7"/>
          <p:cNvSpPr/>
          <p:nvPr/>
        </p:nvSpPr>
        <p:spPr>
          <a:xfrm>
            <a:off x="0" y="0"/>
            <a:ext cx="9144000" cy="1169551"/>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1</a:t>
            </a:r>
          </a:p>
          <a:p>
            <a:r>
              <a:rPr lang="en-US" sz="3400" b="1" dirty="0" smtClean="0">
                <a:solidFill>
                  <a:schemeClr val="accent1">
                    <a:lumMod val="60000"/>
                    <a:lumOff val="40000"/>
                  </a:schemeClr>
                </a:solidFill>
                <a:effectLst>
                  <a:outerShdw blurRad="38100" dist="38100" dir="2700000" algn="tl">
                    <a:srgbClr val="000000">
                      <a:alpha val="43137"/>
                    </a:srgbClr>
                  </a:outerShdw>
                </a:effectLst>
              </a:rPr>
              <a:t>Assess Nature and Extent of the Problem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preferredsalesconcepts.com/images/AssessTheTeam.jpg"/>
          <p:cNvPicPr>
            <a:picLocks noChangeAspect="1" noChangeArrowheads="1"/>
          </p:cNvPicPr>
          <p:nvPr/>
        </p:nvPicPr>
        <p:blipFill>
          <a:blip r:embed="rId2" cstate="print"/>
          <a:srcRect/>
          <a:stretch>
            <a:fillRect/>
          </a:stretch>
        </p:blipFill>
        <p:spPr bwMode="auto">
          <a:xfrm>
            <a:off x="8259064" y="0"/>
            <a:ext cx="884936" cy="990600"/>
          </a:xfrm>
          <a:prstGeom prst="rect">
            <a:avLst/>
          </a:prstGeom>
          <a:noFill/>
        </p:spPr>
      </p:pic>
      <p:sp>
        <p:nvSpPr>
          <p:cNvPr id="3" name="Content Placeholder 2"/>
          <p:cNvSpPr>
            <a:spLocks noGrp="1"/>
          </p:cNvSpPr>
          <p:nvPr>
            <p:ph idx="1"/>
          </p:nvPr>
        </p:nvSpPr>
        <p:spPr>
          <a:xfrm>
            <a:off x="0" y="2468880"/>
            <a:ext cx="4343400" cy="4389120"/>
          </a:xfrm>
        </p:spPr>
        <p:txBody>
          <a:bodyPr>
            <a:normAutofit/>
          </a:bodyPr>
          <a:lstStyle/>
          <a:p>
            <a:pPr>
              <a:buNone/>
            </a:pPr>
            <a:r>
              <a:rPr lang="en-US" sz="2800" b="1" dirty="0" smtClean="0"/>
              <a:t>Check government insured mortgage websites:</a:t>
            </a:r>
          </a:p>
          <a:p>
            <a:pPr lvl="1">
              <a:buSzPct val="71000"/>
              <a:buFont typeface="Arial" pitchFamily="34" charset="0"/>
              <a:buChar char="•"/>
            </a:pPr>
            <a:r>
              <a:rPr lang="en-US" sz="2800" b="1" i="1" dirty="0" smtClean="0"/>
              <a:t>HUD (FHA) </a:t>
            </a:r>
            <a:r>
              <a:rPr lang="en-US" sz="2200" b="1" dirty="0" smtClean="0">
                <a:hlinkClick r:id="rId3"/>
              </a:rPr>
              <a:t>www.hudhouses.com</a:t>
            </a:r>
            <a:r>
              <a:rPr lang="en-US" sz="2800" b="1" dirty="0" smtClean="0"/>
              <a:t> </a:t>
            </a:r>
            <a:endParaRPr lang="en-US" sz="2800" b="1" dirty="0" smtClean="0">
              <a:solidFill>
                <a:schemeClr val="accent2"/>
              </a:solidFill>
            </a:endParaRPr>
          </a:p>
          <a:p>
            <a:pPr lvl="1">
              <a:buSzPct val="71000"/>
              <a:buFont typeface="Arial" pitchFamily="34" charset="0"/>
              <a:buChar char="•"/>
            </a:pPr>
            <a:r>
              <a:rPr lang="en-US" sz="2800" b="1" i="1" dirty="0" smtClean="0"/>
              <a:t>Fannie Mae </a:t>
            </a:r>
            <a:r>
              <a:rPr lang="en-US" sz="2000" b="1" dirty="0" smtClean="0">
                <a:hlinkClick r:id="rId4"/>
              </a:rPr>
              <a:t>www.homepath.com</a:t>
            </a:r>
            <a:r>
              <a:rPr lang="en-US" sz="2800" b="1" dirty="0" smtClean="0"/>
              <a:t> </a:t>
            </a:r>
          </a:p>
          <a:p>
            <a:pPr lvl="1">
              <a:buSzPct val="71000"/>
              <a:buFont typeface="Arial" pitchFamily="34" charset="0"/>
              <a:buChar char="•"/>
            </a:pPr>
            <a:r>
              <a:rPr lang="en-US" sz="2800" b="1" i="1" dirty="0" smtClean="0"/>
              <a:t>Freddie Mac </a:t>
            </a:r>
            <a:r>
              <a:rPr lang="en-US" sz="2000" b="1" dirty="0" smtClean="0">
                <a:hlinkClick r:id="rId5"/>
              </a:rPr>
              <a:t>www.homesteps.com</a:t>
            </a:r>
            <a:r>
              <a:rPr lang="en-US" sz="2000" b="1" dirty="0" smtClean="0"/>
              <a:t> </a:t>
            </a:r>
          </a:p>
        </p:txBody>
      </p:sp>
      <p:sp>
        <p:nvSpPr>
          <p:cNvPr id="7" name="Slide Number Placeholder 6"/>
          <p:cNvSpPr>
            <a:spLocks noGrp="1"/>
          </p:cNvSpPr>
          <p:nvPr>
            <p:ph type="sldNum" sz="quarter" idx="12"/>
          </p:nvPr>
        </p:nvSpPr>
        <p:spPr/>
        <p:txBody>
          <a:bodyPr/>
          <a:lstStyle/>
          <a:p>
            <a:fld id="{E984169B-9A00-4D2F-97D1-01DA7DB7AEFF}" type="slidenum">
              <a:rPr lang="en-US" smtClean="0"/>
              <a:pPr/>
              <a:t>8</a:t>
            </a:fld>
            <a:endParaRPr lang="en-US" dirty="0"/>
          </a:p>
        </p:txBody>
      </p:sp>
      <p:sp>
        <p:nvSpPr>
          <p:cNvPr id="2" name="Title 1"/>
          <p:cNvSpPr>
            <a:spLocks noGrp="1"/>
          </p:cNvSpPr>
          <p:nvPr>
            <p:ph type="title"/>
          </p:nvPr>
        </p:nvSpPr>
        <p:spPr>
          <a:xfrm>
            <a:off x="0" y="1066800"/>
            <a:ext cx="9144000" cy="1389888"/>
          </a:xfrm>
        </p:spPr>
        <p:txBody>
          <a:bodyPr>
            <a:normAutofit/>
          </a:bodyPr>
          <a:lstStyle/>
          <a:p>
            <a:pPr algn="ctr"/>
            <a:r>
              <a:rPr lang="en-US" sz="3200" b="1" i="1" dirty="0" smtClean="0"/>
              <a:t>Properties That Have Been Foreclosed On </a:t>
            </a:r>
            <a:br>
              <a:rPr lang="en-US" sz="3200" b="1" i="1" dirty="0" smtClean="0"/>
            </a:br>
            <a:r>
              <a:rPr lang="en-US" sz="3200" b="1" i="1" dirty="0" smtClean="0"/>
              <a:t>By a Lender</a:t>
            </a:r>
            <a:endParaRPr lang="en-US" sz="3200" b="1" i="1" dirty="0"/>
          </a:p>
        </p:txBody>
      </p:sp>
      <p:pic>
        <p:nvPicPr>
          <p:cNvPr id="32770" name="Picture 2" descr="http://media.npr.org/assets/img/2012/08/27/foreclosure_ohio-16d1b39ef36243e239bb21f7412c6a1d68eafae4-s6-c10.jpg"/>
          <p:cNvPicPr>
            <a:picLocks noChangeAspect="1" noChangeArrowheads="1"/>
          </p:cNvPicPr>
          <p:nvPr/>
        </p:nvPicPr>
        <p:blipFill>
          <a:blip r:embed="rId6" cstate="print"/>
          <a:srcRect/>
          <a:stretch>
            <a:fillRect/>
          </a:stretch>
        </p:blipFill>
        <p:spPr bwMode="auto">
          <a:xfrm>
            <a:off x="4343400" y="2590800"/>
            <a:ext cx="4377920" cy="3276600"/>
          </a:xfrm>
          <a:prstGeom prst="rect">
            <a:avLst/>
          </a:prstGeom>
          <a:ln>
            <a:noFill/>
          </a:ln>
          <a:effectLst>
            <a:outerShdw blurRad="190500" algn="tl" rotWithShape="0">
              <a:srgbClr val="000000">
                <a:alpha val="70000"/>
              </a:srgbClr>
            </a:outerShdw>
          </a:effectLst>
        </p:spPr>
      </p:pic>
      <p:sp>
        <p:nvSpPr>
          <p:cNvPr id="8" name="Rectangle 7"/>
          <p:cNvSpPr/>
          <p:nvPr/>
        </p:nvSpPr>
        <p:spPr>
          <a:xfrm>
            <a:off x="0" y="6629400"/>
            <a:ext cx="5450531" cy="276999"/>
          </a:xfrm>
          <a:prstGeom prst="rect">
            <a:avLst/>
          </a:prstGeom>
        </p:spPr>
        <p:txBody>
          <a:bodyPr wrap="none">
            <a:spAutoFit/>
          </a:bodyPr>
          <a:lstStyle/>
          <a:p>
            <a:r>
              <a:rPr lang="en-US" sz="1200" dirty="0" smtClean="0"/>
              <a:t>Image Source:  </a:t>
            </a:r>
            <a:r>
              <a:rPr lang="en-US" sz="1200" dirty="0" smtClean="0">
                <a:hlinkClick r:id="rId7"/>
              </a:rPr>
              <a:t>http://www.npr.org</a:t>
            </a:r>
            <a:r>
              <a:rPr lang="en-US" sz="1200" dirty="0" smtClean="0"/>
              <a:t>; </a:t>
            </a:r>
            <a:r>
              <a:rPr lang="en-US" sz="1200" dirty="0" smtClean="0">
                <a:hlinkClick r:id="rId8"/>
              </a:rPr>
              <a:t>www.preferredsalesconcepts.com</a:t>
            </a:r>
            <a:r>
              <a:rPr lang="en-US" sz="1200" dirty="0" smtClean="0"/>
              <a:t> </a:t>
            </a:r>
            <a:endParaRPr lang="en-US" sz="1200" dirty="0"/>
          </a:p>
        </p:txBody>
      </p:sp>
      <p:sp>
        <p:nvSpPr>
          <p:cNvPr id="9" name="Rectangle 8"/>
          <p:cNvSpPr/>
          <p:nvPr/>
        </p:nvSpPr>
        <p:spPr>
          <a:xfrm>
            <a:off x="0" y="0"/>
            <a:ext cx="9144000" cy="1169551"/>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1</a:t>
            </a:r>
          </a:p>
          <a:p>
            <a:r>
              <a:rPr lang="en-US" sz="3400" b="1" dirty="0" smtClean="0">
                <a:solidFill>
                  <a:schemeClr val="accent1">
                    <a:lumMod val="60000"/>
                    <a:lumOff val="40000"/>
                  </a:schemeClr>
                </a:solidFill>
                <a:effectLst>
                  <a:outerShdw blurRad="38100" dist="38100" dir="2700000" algn="tl">
                    <a:srgbClr val="000000">
                      <a:alpha val="43137"/>
                    </a:srgbClr>
                  </a:outerShdw>
                </a:effectLst>
              </a:rPr>
              <a:t>Assess Nature and Extent of the Problem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i.imgur.com/TiPFG.png"/>
          <p:cNvPicPr>
            <a:picLocks noChangeAspect="1" noChangeArrowheads="1"/>
          </p:cNvPicPr>
          <p:nvPr/>
        </p:nvPicPr>
        <p:blipFill>
          <a:blip r:embed="rId2" cstate="print">
            <a:lum bright="-20000"/>
          </a:blip>
          <a:srcRect/>
          <a:stretch>
            <a:fillRect/>
          </a:stretch>
        </p:blipFill>
        <p:spPr bwMode="auto">
          <a:xfrm>
            <a:off x="7086600" y="1447800"/>
            <a:ext cx="1905000" cy="1905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2" descr="http://preferredsalesconcepts.com/images/AssessTheTeam.jpg"/>
          <p:cNvPicPr>
            <a:picLocks noChangeAspect="1" noChangeArrowheads="1"/>
          </p:cNvPicPr>
          <p:nvPr/>
        </p:nvPicPr>
        <p:blipFill>
          <a:blip r:embed="rId3" cstate="print"/>
          <a:srcRect/>
          <a:stretch>
            <a:fillRect/>
          </a:stretch>
        </p:blipFill>
        <p:spPr bwMode="auto">
          <a:xfrm>
            <a:off x="8259064" y="0"/>
            <a:ext cx="884936" cy="990600"/>
          </a:xfrm>
          <a:prstGeom prst="rect">
            <a:avLst/>
          </a:prstGeom>
          <a:noFill/>
        </p:spPr>
      </p:pic>
      <p:sp>
        <p:nvSpPr>
          <p:cNvPr id="3" name="Content Placeholder 2"/>
          <p:cNvSpPr>
            <a:spLocks noGrp="1"/>
          </p:cNvSpPr>
          <p:nvPr>
            <p:ph idx="1"/>
          </p:nvPr>
        </p:nvSpPr>
        <p:spPr>
          <a:xfrm>
            <a:off x="-76200" y="2286000"/>
            <a:ext cx="9296400" cy="5029200"/>
          </a:xfrm>
        </p:spPr>
        <p:txBody>
          <a:bodyPr>
            <a:normAutofit/>
          </a:bodyPr>
          <a:lstStyle/>
          <a:p>
            <a:pPr>
              <a:buSzPct val="100000"/>
              <a:buFont typeface="Arial" pitchFamily="34" charset="0"/>
              <a:buChar char="•"/>
            </a:pPr>
            <a:r>
              <a:rPr lang="en-US" sz="2400" b="1" dirty="0" smtClean="0"/>
              <a:t>Using </a:t>
            </a:r>
            <a:r>
              <a:rPr lang="en-US" sz="2400" b="1" i="1" dirty="0" smtClean="0"/>
              <a:t>Google Maps </a:t>
            </a:r>
            <a:r>
              <a:rPr lang="en-US" sz="2400" b="1" dirty="0" smtClean="0"/>
              <a:t>(or a GIS program), map </a:t>
            </a:r>
          </a:p>
          <a:p>
            <a:pPr>
              <a:buSzPct val="100000"/>
              <a:buNone/>
            </a:pPr>
            <a:r>
              <a:rPr lang="en-US" sz="2400" b="1" dirty="0" smtClean="0"/>
              <a:t>   the properties to see if there is a concen-</a:t>
            </a:r>
          </a:p>
          <a:p>
            <a:pPr>
              <a:buSzPct val="100000"/>
              <a:buNone/>
            </a:pPr>
            <a:r>
              <a:rPr lang="en-US" sz="2400" b="1" dirty="0" smtClean="0"/>
              <a:t>   tration in one area.</a:t>
            </a:r>
          </a:p>
          <a:p>
            <a:pPr>
              <a:buSzPct val="100000"/>
              <a:buFont typeface="Arial" pitchFamily="34" charset="0"/>
              <a:buChar char="•"/>
            </a:pPr>
            <a:r>
              <a:rPr lang="en-US" sz="2400" b="1" dirty="0" smtClean="0"/>
              <a:t>See if there is a concentration of properties that are located on gateway streets, in established revitalization areas, or in floodplains.</a:t>
            </a:r>
          </a:p>
          <a:p>
            <a:pPr>
              <a:buSzPct val="100000"/>
              <a:buFont typeface="Arial" pitchFamily="34" charset="0"/>
              <a:buChar char="•"/>
            </a:pPr>
            <a:r>
              <a:rPr lang="en-US" sz="2400" b="1" dirty="0" smtClean="0"/>
              <a:t>It may make sense to target properties in these areas to the extent that a redevelopment opportunity exists.</a:t>
            </a:r>
          </a:p>
          <a:p>
            <a:pPr>
              <a:buSzPct val="100000"/>
              <a:buFont typeface="Arial" pitchFamily="34" charset="0"/>
              <a:buChar char="•"/>
            </a:pPr>
            <a:endParaRPr lang="en-US" sz="2400" dirty="0" smtClean="0"/>
          </a:p>
          <a:p>
            <a:pPr>
              <a:buNone/>
            </a:pPr>
            <a:r>
              <a:rPr lang="en-US" sz="2000" b="1" i="1" dirty="0" smtClean="0"/>
              <a:t>            Note:  This is good project for a local college or university class! </a:t>
            </a:r>
          </a:p>
        </p:txBody>
      </p:sp>
      <p:sp>
        <p:nvSpPr>
          <p:cNvPr id="7" name="Slide Number Placeholder 6"/>
          <p:cNvSpPr>
            <a:spLocks noGrp="1"/>
          </p:cNvSpPr>
          <p:nvPr>
            <p:ph type="sldNum" sz="quarter" idx="12"/>
          </p:nvPr>
        </p:nvSpPr>
        <p:spPr/>
        <p:txBody>
          <a:bodyPr/>
          <a:lstStyle/>
          <a:p>
            <a:fld id="{E984169B-9A00-4D2F-97D1-01DA7DB7AEFF}" type="slidenum">
              <a:rPr lang="en-US" smtClean="0"/>
              <a:pPr/>
              <a:t>9</a:t>
            </a:fld>
            <a:endParaRPr lang="en-US" dirty="0"/>
          </a:p>
        </p:txBody>
      </p:sp>
      <p:sp>
        <p:nvSpPr>
          <p:cNvPr id="2" name="Title 1"/>
          <p:cNvSpPr>
            <a:spLocks noGrp="1"/>
          </p:cNvSpPr>
          <p:nvPr>
            <p:ph type="title"/>
          </p:nvPr>
        </p:nvSpPr>
        <p:spPr>
          <a:xfrm>
            <a:off x="-304800" y="1143000"/>
            <a:ext cx="9144000" cy="1143000"/>
          </a:xfrm>
        </p:spPr>
        <p:txBody>
          <a:bodyPr>
            <a:normAutofit/>
          </a:bodyPr>
          <a:lstStyle/>
          <a:p>
            <a:pPr algn="ctr"/>
            <a:r>
              <a:rPr lang="en-US" sz="2800" b="1" u="sng" dirty="0" smtClean="0">
                <a:solidFill>
                  <a:schemeClr val="tx1"/>
                </a:solidFill>
              </a:rPr>
              <a:t>Map the Properties</a:t>
            </a:r>
            <a:endParaRPr lang="en-US" sz="2800" b="1" u="sng" dirty="0">
              <a:solidFill>
                <a:schemeClr val="tx1"/>
              </a:solidFill>
            </a:endParaRPr>
          </a:p>
        </p:txBody>
      </p:sp>
      <p:sp>
        <p:nvSpPr>
          <p:cNvPr id="6" name="Rectangle 5"/>
          <p:cNvSpPr/>
          <p:nvPr/>
        </p:nvSpPr>
        <p:spPr>
          <a:xfrm>
            <a:off x="0" y="6629400"/>
            <a:ext cx="6045245" cy="276999"/>
          </a:xfrm>
          <a:prstGeom prst="rect">
            <a:avLst/>
          </a:prstGeom>
        </p:spPr>
        <p:txBody>
          <a:bodyPr wrap="none">
            <a:spAutoFit/>
          </a:bodyPr>
          <a:lstStyle/>
          <a:p>
            <a:r>
              <a:rPr lang="en-US" sz="1200" dirty="0" smtClean="0"/>
              <a:t>Image Source:  </a:t>
            </a:r>
            <a:r>
              <a:rPr lang="en-US" sz="1200" dirty="0" smtClean="0">
                <a:hlinkClick r:id="rId4"/>
              </a:rPr>
              <a:t>http://www.techwhack.com</a:t>
            </a:r>
            <a:r>
              <a:rPr lang="en-US" sz="1200" dirty="0" smtClean="0"/>
              <a:t>;</a:t>
            </a:r>
            <a:r>
              <a:rPr lang="en-US" sz="1200" dirty="0" smtClean="0">
                <a:hlinkClick r:id="rId5"/>
              </a:rPr>
              <a:t> www.preferredsalesconcepts.com</a:t>
            </a:r>
            <a:r>
              <a:rPr lang="en-US" sz="1200" dirty="0" smtClean="0"/>
              <a:t>  </a:t>
            </a:r>
            <a:endParaRPr lang="en-US" sz="1200" dirty="0"/>
          </a:p>
        </p:txBody>
      </p:sp>
      <p:sp>
        <p:nvSpPr>
          <p:cNvPr id="8" name="Rectangle 7"/>
          <p:cNvSpPr/>
          <p:nvPr/>
        </p:nvSpPr>
        <p:spPr>
          <a:xfrm>
            <a:off x="0" y="-26551"/>
            <a:ext cx="9144000" cy="1169551"/>
          </a:xfrm>
          <a:prstGeom prst="rect">
            <a:avLst/>
          </a:prstGeom>
        </p:spPr>
        <p:txBody>
          <a:bodyPr wrap="square">
            <a:spAutoFit/>
          </a:bodyPr>
          <a:lstStyle/>
          <a:p>
            <a:r>
              <a:rPr lang="en-US" sz="3600" b="1" dirty="0" smtClean="0">
                <a:solidFill>
                  <a:schemeClr val="accent1">
                    <a:lumMod val="60000"/>
                    <a:lumOff val="40000"/>
                  </a:schemeClr>
                </a:solidFill>
                <a:effectLst>
                  <a:outerShdw blurRad="38100" dist="38100" dir="2700000" algn="tl">
                    <a:srgbClr val="000000">
                      <a:alpha val="43137"/>
                    </a:srgbClr>
                  </a:outerShdw>
                </a:effectLst>
              </a:rPr>
              <a:t>Step 1</a:t>
            </a:r>
          </a:p>
          <a:p>
            <a:r>
              <a:rPr lang="en-US" sz="3400" b="1" dirty="0" smtClean="0">
                <a:solidFill>
                  <a:schemeClr val="accent1">
                    <a:lumMod val="60000"/>
                    <a:lumOff val="40000"/>
                  </a:schemeClr>
                </a:solidFill>
                <a:effectLst>
                  <a:outerShdw blurRad="38100" dist="38100" dir="2700000" algn="tl">
                    <a:srgbClr val="000000">
                      <a:alpha val="43137"/>
                    </a:srgbClr>
                  </a:outerShdw>
                </a:effectLst>
              </a:rPr>
              <a:t>Assess Nature and Extent of the Problem</a:t>
            </a:r>
          </a:p>
        </p:txBody>
      </p:sp>
      <p:sp>
        <p:nvSpPr>
          <p:cNvPr id="9" name="Title 1"/>
          <p:cNvSpPr txBox="1">
            <a:spLocks/>
          </p:cNvSpPr>
          <p:nvPr/>
        </p:nvSpPr>
        <p:spPr>
          <a:xfrm>
            <a:off x="0" y="685800"/>
            <a:ext cx="9144000" cy="1389888"/>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700" b="1" i="1"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to="" calcmode="lin" valueType="num">
                                      <p:cBhvr>
                                        <p:cTn id="23" dur="1" fill="hold"/>
                                        <p:tgtEl>
                                          <p:spTgt spid="3">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to="" calcmode="lin" valueType="num">
                                      <p:cBhvr>
                                        <p:cTn id="28"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4396</TotalTime>
  <Words>3100</Words>
  <Application>Microsoft Office PowerPoint</Application>
  <PresentationFormat>On-screen Show (4:3)</PresentationFormat>
  <Paragraphs>546</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Concourse</vt:lpstr>
      <vt:lpstr>Blighted Properties: Choosing the Right Tool For the Job</vt:lpstr>
      <vt:lpstr>Presenter Background          Chris Gulotta</vt:lpstr>
      <vt:lpstr>Process</vt:lpstr>
      <vt:lpstr> Determine How Many Properties in Your Jurisdiction:</vt:lpstr>
      <vt:lpstr>Tax Delinquent Properties</vt:lpstr>
      <vt:lpstr>Properties with Numerous Code Complaints</vt:lpstr>
      <vt:lpstr>Properties with Municipal Liens or Delinquent Sewer and Water Bills</vt:lpstr>
      <vt:lpstr>Properties That Have Been Foreclosed On  By a Lender</vt:lpstr>
      <vt:lpstr>Map the Properties</vt:lpstr>
      <vt:lpstr>PowerPoint Presentation</vt:lpstr>
      <vt:lpstr>PowerPoint Presentation</vt:lpstr>
      <vt:lpstr>PowerPoint Presentation</vt:lpstr>
      <vt:lpstr>PowerPoint Presentation</vt:lpstr>
      <vt:lpstr>Systematic Code Enforcement</vt:lpstr>
      <vt:lpstr>Rental Licensing and Inspections</vt:lpstr>
      <vt:lpstr>Ticketing Ordinances</vt:lpstr>
      <vt:lpstr>Programs to Incentivize Private Development</vt:lpstr>
      <vt:lpstr>Disqualification of bidders at tax sales</vt:lpstr>
      <vt:lpstr>Remediation Strategies</vt:lpstr>
      <vt:lpstr>Implement Provisions of Act 90 of 2010</vt:lpstr>
      <vt:lpstr>Charge Chronic Code Violators with  The Crime of Municipal Code Avoidance</vt:lpstr>
      <vt:lpstr>Conservatorship</vt:lpstr>
      <vt:lpstr>Land Banks:  Specific Powers</vt:lpstr>
      <vt:lpstr>Land Banks: What Jurisdictions are Eligible?</vt:lpstr>
      <vt:lpstr>Land Banks: Methods for Acquiring Property</vt:lpstr>
      <vt:lpstr>Land Banks: Other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5: Evaluate Available Blight  Tools Against the Criteria </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Blighted Properties: Picking the Right Tool to Get the Job Done</dc:title>
  <dc:creator>cgulotta</dc:creator>
  <cp:lastModifiedBy>StSc</cp:lastModifiedBy>
  <cp:revision>32</cp:revision>
  <dcterms:created xsi:type="dcterms:W3CDTF">2013-02-25T01:12:42Z</dcterms:created>
  <dcterms:modified xsi:type="dcterms:W3CDTF">2013-10-01T19:26:09Z</dcterms:modified>
</cp:coreProperties>
</file>