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49818" autoAdjust="0"/>
  </p:normalViewPr>
  <p:slideViewPr>
    <p:cSldViewPr>
      <p:cViewPr varScale="1">
        <p:scale>
          <a:sx n="54" d="100"/>
          <a:sy n="54" d="100"/>
        </p:scale>
        <p:origin x="-1147"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2B6106-3209-415C-9B0F-2D77BD67917F}" type="datetimeFigureOut">
              <a:rPr lang="en-US" smtClean="0"/>
              <a:pPr/>
              <a:t>4/20/2013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CE3286-D4F9-4DA1-AA7B-43F4B016B5A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Fiscal Cliff</a:t>
            </a:r>
          </a:p>
          <a:p>
            <a:r>
              <a:rPr lang="en-US" dirty="0" smtClean="0"/>
              <a:t>Budget</a:t>
            </a:r>
            <a:r>
              <a:rPr lang="en-US" baseline="0" dirty="0" smtClean="0"/>
              <a:t> Cuts</a:t>
            </a:r>
          </a:p>
          <a:p>
            <a:r>
              <a:rPr lang="en-US" baseline="0" dirty="0" smtClean="0"/>
              <a:t>Impacts on Bottom Line</a:t>
            </a:r>
          </a:p>
          <a:p>
            <a:endParaRPr lang="en-US" baseline="0" dirty="0" smtClean="0"/>
          </a:p>
          <a:p>
            <a:r>
              <a:rPr lang="en-US" baseline="0" dirty="0" smtClean="0"/>
              <a:t>Social Enterprise</a:t>
            </a:r>
          </a:p>
          <a:p>
            <a:r>
              <a:rPr lang="en-US" baseline="0" dirty="0" smtClean="0"/>
              <a:t>Funding Diversification</a:t>
            </a:r>
          </a:p>
          <a:p>
            <a:r>
              <a:rPr lang="en-US" baseline="0" dirty="0" smtClean="0"/>
              <a:t>Consolidation</a:t>
            </a:r>
          </a:p>
          <a:p>
            <a:r>
              <a:rPr lang="en-US" baseline="0" dirty="0" smtClean="0"/>
              <a:t>Duplication</a:t>
            </a:r>
          </a:p>
          <a:p>
            <a:r>
              <a:rPr lang="en-US" baseline="0" dirty="0" smtClean="0"/>
              <a:t>Fundraising/Endowments</a:t>
            </a:r>
            <a:endParaRPr lang="en-US" dirty="0"/>
          </a:p>
        </p:txBody>
      </p:sp>
      <p:sp>
        <p:nvSpPr>
          <p:cNvPr id="4" name="Slide Number Placeholder 3"/>
          <p:cNvSpPr>
            <a:spLocks noGrp="1"/>
          </p:cNvSpPr>
          <p:nvPr>
            <p:ph type="sldNum" sz="quarter" idx="10"/>
          </p:nvPr>
        </p:nvSpPr>
        <p:spPr/>
        <p:txBody>
          <a:bodyPr/>
          <a:lstStyle/>
          <a:p>
            <a:fld id="{FFCE3286-D4F9-4DA1-AA7B-43F4B016B5AD}"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sz="1200" kern="1200" baseline="0" dirty="0" smtClean="0">
                <a:solidFill>
                  <a:schemeClr val="tx1"/>
                </a:solidFill>
                <a:latin typeface="+mn-lt"/>
                <a:ea typeface="+mn-ea"/>
                <a:cs typeface="+mn-cs"/>
              </a:rPr>
              <a:t>We talked a bit yesterday about planning and opportunities.  In blight reclamation, in housing development and in organizational development, we need a strategic road map to help guide the process.  Keeping our heads up, this process will help us to get to know ourselves, the role we play in our communities and by keeping our ears open, hear of potential ways to  identify opportunities for ourselves in the changing economy.</a:t>
            </a:r>
          </a:p>
          <a:p>
            <a:endParaRPr lang="en-US" sz="1200" kern="1200" baseline="0" dirty="0" smtClean="0">
              <a:solidFill>
                <a:schemeClr val="tx1"/>
              </a:solidFill>
              <a:latin typeface="+mn-lt"/>
              <a:ea typeface="+mn-ea"/>
              <a:cs typeface="+mn-cs"/>
            </a:endParaRP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A </a:t>
            </a:r>
            <a:r>
              <a:rPr lang="en-US" sz="1200" i="1" kern="1200" baseline="0" dirty="0" smtClean="0">
                <a:solidFill>
                  <a:schemeClr val="tx1"/>
                </a:solidFill>
                <a:latin typeface="+mn-lt"/>
                <a:ea typeface="+mn-ea"/>
                <a:cs typeface="+mn-cs"/>
              </a:rPr>
              <a:t>strategic plan is a tool that provides </a:t>
            </a:r>
            <a:r>
              <a:rPr lang="en-US" sz="1200" kern="1200" baseline="0" dirty="0" smtClean="0">
                <a:solidFill>
                  <a:schemeClr val="tx1"/>
                </a:solidFill>
                <a:latin typeface="+mn-lt"/>
                <a:ea typeface="+mn-ea"/>
                <a:cs typeface="+mn-cs"/>
              </a:rPr>
              <a:t>guidance in fulfilling a mission with maximum efficiency and impact. If it is to be effective and useful, it  should articulate specific goals and describe the action steps and resources needed to accomplish them. As a rule, most strategic plans should be</a:t>
            </a:r>
          </a:p>
          <a:p>
            <a:r>
              <a:rPr lang="en-US" sz="1200" kern="1200" baseline="0" dirty="0" smtClean="0">
                <a:solidFill>
                  <a:schemeClr val="tx1"/>
                </a:solidFill>
                <a:latin typeface="+mn-lt"/>
                <a:ea typeface="+mn-ea"/>
                <a:cs typeface="+mn-cs"/>
              </a:rPr>
              <a:t>reviewed and revamped every three to five years.</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An </a:t>
            </a:r>
            <a:r>
              <a:rPr lang="en-US" sz="1200" i="1" kern="1200" baseline="0" dirty="0" smtClean="0">
                <a:solidFill>
                  <a:schemeClr val="tx1"/>
                </a:solidFill>
                <a:latin typeface="+mn-lt"/>
                <a:ea typeface="+mn-ea"/>
                <a:cs typeface="+mn-cs"/>
              </a:rPr>
              <a:t>operating plan is a coordinated set </a:t>
            </a:r>
            <a:r>
              <a:rPr lang="en-US" sz="1200" kern="1200" baseline="0" dirty="0" smtClean="0">
                <a:solidFill>
                  <a:schemeClr val="tx1"/>
                </a:solidFill>
                <a:latin typeface="+mn-lt"/>
                <a:ea typeface="+mn-ea"/>
                <a:cs typeface="+mn-cs"/>
              </a:rPr>
              <a:t>of tasks for carrying out the goals delineated in a strategic plan. It thus goes into greater detail than the</a:t>
            </a:r>
          </a:p>
          <a:p>
            <a:r>
              <a:rPr lang="en-US" sz="1200" kern="1200" baseline="0" dirty="0" smtClean="0">
                <a:solidFill>
                  <a:schemeClr val="tx1"/>
                </a:solidFill>
                <a:latin typeface="+mn-lt"/>
                <a:ea typeface="+mn-ea"/>
                <a:cs typeface="+mn-cs"/>
              </a:rPr>
              <a:t>strategic plan from which it is derived, spelling out time frames and the roles of individual staff and board members, for example. It also has a</a:t>
            </a:r>
          </a:p>
          <a:p>
            <a:r>
              <a:rPr lang="en-US" sz="1200" kern="1200" baseline="0" dirty="0" smtClean="0">
                <a:solidFill>
                  <a:schemeClr val="tx1"/>
                </a:solidFill>
                <a:latin typeface="+mn-lt"/>
                <a:ea typeface="+mn-ea"/>
                <a:cs typeface="+mn-cs"/>
              </a:rPr>
              <a:t>shorter horizon than a strategic plan — usually one fiscal year.</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A </a:t>
            </a:r>
            <a:r>
              <a:rPr lang="en-US" sz="1200" i="1" kern="1200" baseline="0" dirty="0" smtClean="0">
                <a:solidFill>
                  <a:schemeClr val="tx1"/>
                </a:solidFill>
                <a:latin typeface="+mn-lt"/>
                <a:ea typeface="+mn-ea"/>
                <a:cs typeface="+mn-cs"/>
              </a:rPr>
              <a:t>business plan is typically focused </a:t>
            </a:r>
            <a:r>
              <a:rPr lang="en-US" sz="1200" kern="1200" baseline="0" dirty="0" smtClean="0">
                <a:solidFill>
                  <a:schemeClr val="tx1"/>
                </a:solidFill>
                <a:latin typeface="+mn-lt"/>
                <a:ea typeface="+mn-ea"/>
                <a:cs typeface="+mn-cs"/>
              </a:rPr>
              <a:t>on the actions and investment necessary to generate income from a specific program or service. A business plan includes information about an organization’s products, competitive environment and revenue assumptions.</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A </a:t>
            </a:r>
            <a:r>
              <a:rPr lang="en-US" sz="1200" i="1" kern="1200" baseline="0" dirty="0" smtClean="0">
                <a:solidFill>
                  <a:schemeClr val="tx1"/>
                </a:solidFill>
                <a:latin typeface="+mn-lt"/>
                <a:ea typeface="+mn-ea"/>
                <a:cs typeface="+mn-cs"/>
              </a:rPr>
              <a:t>case statement is geared toward  </a:t>
            </a:r>
            <a:r>
              <a:rPr lang="en-US" sz="1200" kern="1200" baseline="0" dirty="0" smtClean="0">
                <a:solidFill>
                  <a:schemeClr val="tx1"/>
                </a:solidFill>
                <a:latin typeface="+mn-lt"/>
                <a:ea typeface="+mn-ea"/>
                <a:cs typeface="+mn-cs"/>
              </a:rPr>
              <a:t>marketing and fundraising rather than planning. It describes the organization’s goals, capabilities and</a:t>
            </a:r>
          </a:p>
          <a:p>
            <a:r>
              <a:rPr lang="en-US" sz="1200" kern="1200" baseline="0" dirty="0" smtClean="0">
                <a:solidFill>
                  <a:schemeClr val="tx1"/>
                </a:solidFill>
                <a:latin typeface="+mn-lt"/>
                <a:ea typeface="+mn-ea"/>
                <a:cs typeface="+mn-cs"/>
              </a:rPr>
              <a:t>strengths and the benefits it provides. Its purpose is to secure contributions and grants from individuals, foundations, corporate giving programs and other philanthropic entities.</a:t>
            </a:r>
          </a:p>
          <a:p>
            <a:r>
              <a:rPr lang="en-US" sz="1200" kern="1200" baseline="0" dirty="0" smtClean="0">
                <a:solidFill>
                  <a:schemeClr val="tx1"/>
                </a:solidFill>
                <a:latin typeface="+mn-lt"/>
                <a:ea typeface="+mn-ea"/>
                <a:cs typeface="+mn-cs"/>
              </a:rPr>
              <a:t>briefing paper</a:t>
            </a:r>
            <a:endParaRPr lang="en-US" dirty="0"/>
          </a:p>
        </p:txBody>
      </p:sp>
      <p:sp>
        <p:nvSpPr>
          <p:cNvPr id="4" name="Slide Number Placeholder 3"/>
          <p:cNvSpPr>
            <a:spLocks noGrp="1"/>
          </p:cNvSpPr>
          <p:nvPr>
            <p:ph type="sldNum" sz="quarter" idx="10"/>
          </p:nvPr>
        </p:nvSpPr>
        <p:spPr/>
        <p:txBody>
          <a:bodyPr/>
          <a:lstStyle/>
          <a:p>
            <a:fld id="{FFCE3286-D4F9-4DA1-AA7B-43F4B016B5A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baseline="0" dirty="0" smtClean="0">
              <a:solidFill>
                <a:schemeClr val="tx1"/>
              </a:solidFill>
              <a:latin typeface="+mn-lt"/>
              <a:ea typeface="+mn-ea"/>
              <a:cs typeface="+mn-cs"/>
            </a:endParaRP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What a strategic plan can do is shed light on an</a:t>
            </a:r>
          </a:p>
          <a:p>
            <a:r>
              <a:rPr lang="en-US" sz="1200" kern="1200" baseline="0" dirty="0" smtClean="0">
                <a:solidFill>
                  <a:schemeClr val="tx1"/>
                </a:solidFill>
                <a:latin typeface="+mn-lt"/>
                <a:ea typeface="+mn-ea"/>
                <a:cs typeface="+mn-cs"/>
              </a:rPr>
              <a:t>organization’s unique strengths and relevant</a:t>
            </a:r>
          </a:p>
          <a:p>
            <a:r>
              <a:rPr lang="en-US" sz="1200" kern="1200" baseline="0" dirty="0" smtClean="0">
                <a:solidFill>
                  <a:schemeClr val="tx1"/>
                </a:solidFill>
                <a:latin typeface="+mn-lt"/>
                <a:ea typeface="+mn-ea"/>
                <a:cs typeface="+mn-cs"/>
              </a:rPr>
              <a:t>weaknesses, enabling it to pinpoint new opportunities</a:t>
            </a:r>
          </a:p>
          <a:p>
            <a:r>
              <a:rPr lang="en-US" sz="1200" kern="1200" baseline="0" dirty="0" smtClean="0">
                <a:solidFill>
                  <a:schemeClr val="tx1"/>
                </a:solidFill>
                <a:latin typeface="+mn-lt"/>
                <a:ea typeface="+mn-ea"/>
                <a:cs typeface="+mn-cs"/>
              </a:rPr>
              <a:t>or the causes of current or projected problems.</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If board and staff are committed to its</a:t>
            </a:r>
          </a:p>
          <a:p>
            <a:r>
              <a:rPr lang="en-US" sz="1200" kern="1200" baseline="0" dirty="0" smtClean="0">
                <a:solidFill>
                  <a:schemeClr val="tx1"/>
                </a:solidFill>
                <a:latin typeface="+mn-lt"/>
                <a:ea typeface="+mn-ea"/>
                <a:cs typeface="+mn-cs"/>
              </a:rPr>
              <a:t>implementation, a strategic plan can provide an</a:t>
            </a:r>
          </a:p>
          <a:p>
            <a:r>
              <a:rPr lang="en-US" sz="1200" kern="1200" baseline="0" dirty="0" smtClean="0">
                <a:solidFill>
                  <a:schemeClr val="tx1"/>
                </a:solidFill>
                <a:latin typeface="+mn-lt"/>
                <a:ea typeface="+mn-ea"/>
                <a:cs typeface="+mn-cs"/>
              </a:rPr>
              <a:t>invaluable blueprint for growth and revitalization,</a:t>
            </a:r>
          </a:p>
          <a:p>
            <a:r>
              <a:rPr lang="en-US" sz="1200" kern="1200" baseline="0" dirty="0" smtClean="0">
                <a:solidFill>
                  <a:schemeClr val="tx1"/>
                </a:solidFill>
                <a:latin typeface="+mn-lt"/>
                <a:ea typeface="+mn-ea"/>
                <a:cs typeface="+mn-cs"/>
              </a:rPr>
              <a:t>enabling an organization to take stock of where it</a:t>
            </a:r>
          </a:p>
          <a:p>
            <a:r>
              <a:rPr lang="en-US" sz="1200" kern="1200" baseline="0" dirty="0" smtClean="0">
                <a:solidFill>
                  <a:schemeClr val="tx1"/>
                </a:solidFill>
                <a:latin typeface="+mn-lt"/>
                <a:ea typeface="+mn-ea"/>
                <a:cs typeface="+mn-cs"/>
              </a:rPr>
              <a:t>is, determine where it wants to go and chart a</a:t>
            </a:r>
          </a:p>
          <a:p>
            <a:r>
              <a:rPr lang="en-US" sz="1200" kern="1200" baseline="0" dirty="0" smtClean="0">
                <a:solidFill>
                  <a:schemeClr val="tx1"/>
                </a:solidFill>
                <a:latin typeface="+mn-lt"/>
                <a:ea typeface="+mn-ea"/>
                <a:cs typeface="+mn-cs"/>
              </a:rPr>
              <a:t>course to get there.</a:t>
            </a:r>
            <a:endParaRPr lang="en-US" dirty="0"/>
          </a:p>
        </p:txBody>
      </p:sp>
      <p:sp>
        <p:nvSpPr>
          <p:cNvPr id="4" name="Slide Number Placeholder 3"/>
          <p:cNvSpPr>
            <a:spLocks noGrp="1"/>
          </p:cNvSpPr>
          <p:nvPr>
            <p:ph type="sldNum" sz="quarter" idx="10"/>
          </p:nvPr>
        </p:nvSpPr>
        <p:spPr/>
        <p:txBody>
          <a:bodyPr/>
          <a:lstStyle/>
          <a:p>
            <a:fld id="{FFCE3286-D4F9-4DA1-AA7B-43F4B016B5A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a:t>
            </a:r>
          </a:p>
          <a:p>
            <a:endParaRPr lang="en-US" dirty="0" smtClean="0"/>
          </a:p>
          <a:p>
            <a:r>
              <a:rPr lang="en-US" dirty="0" smtClean="0"/>
              <a:t>TCHDC/CAC – when merger isn’t for you…</a:t>
            </a:r>
          </a:p>
          <a:p>
            <a:r>
              <a:rPr lang="en-US" dirty="0" smtClean="0"/>
              <a:t>Supportive</a:t>
            </a:r>
            <a:r>
              <a:rPr lang="en-US" baseline="0" dirty="0" smtClean="0"/>
              <a:t> Services Model</a:t>
            </a:r>
          </a:p>
          <a:p>
            <a:r>
              <a:rPr lang="en-US" baseline="0" dirty="0" smtClean="0"/>
              <a:t>PHFA Changing Regulations</a:t>
            </a:r>
          </a:p>
          <a:p>
            <a:r>
              <a:rPr lang="en-US" baseline="0" dirty="0" smtClean="0"/>
              <a:t>Cost cutting measures at HUD that lead to Housing Authorities grasping for opportunities</a:t>
            </a:r>
          </a:p>
          <a:p>
            <a:endParaRPr lang="en-US" baseline="0" dirty="0" smtClean="0"/>
          </a:p>
          <a:p>
            <a:r>
              <a:rPr lang="en-US" dirty="0" smtClean="0"/>
              <a:t>CAC supported critical programs with federal entitlement dollars.  Calling our supportive services the “bread and butter” of what we do and then funding it in an unsustainable</a:t>
            </a:r>
            <a:r>
              <a:rPr lang="en-US" baseline="0" dirty="0" smtClean="0"/>
              <a:t> way</a:t>
            </a:r>
            <a:endParaRPr lang="en-US" dirty="0" smtClean="0"/>
          </a:p>
        </p:txBody>
      </p:sp>
      <p:sp>
        <p:nvSpPr>
          <p:cNvPr id="4" name="Slide Number Placeholder 3"/>
          <p:cNvSpPr>
            <a:spLocks noGrp="1"/>
          </p:cNvSpPr>
          <p:nvPr>
            <p:ph type="sldNum" sz="quarter" idx="10"/>
          </p:nvPr>
        </p:nvSpPr>
        <p:spPr/>
        <p:txBody>
          <a:bodyPr/>
          <a:lstStyle/>
          <a:p>
            <a:fld id="{FFCE3286-D4F9-4DA1-AA7B-43F4B016B5A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Tools – Creative Acquisition</a:t>
            </a:r>
            <a:r>
              <a:rPr lang="en-US" baseline="0" dirty="0" smtClean="0"/>
              <a:t> strategies, use all of the tools available in creative ways – Eminent Domain/Condemnation/ Code enforcement, judicial sales, private donation, amicable purchase.  Build a strong relationship with your Redevelopment Authority and look to use their tools creatively.  </a:t>
            </a:r>
          </a:p>
          <a:p>
            <a:endParaRPr lang="en-US" baseline="0" dirty="0" smtClean="0"/>
          </a:p>
          <a:p>
            <a:r>
              <a:rPr lang="en-US" baseline="0" dirty="0" smtClean="0"/>
              <a:t>Funding – Develop partnerships with local and regional foundations – Wells Fargo Regional Foundation</a:t>
            </a:r>
          </a:p>
          <a:p>
            <a:endParaRPr lang="en-US" baseline="0" dirty="0" smtClean="0"/>
          </a:p>
          <a:p>
            <a:r>
              <a:rPr lang="en-US" baseline="0" dirty="0" smtClean="0"/>
              <a:t>Seek Tax Credit Funding to jump-start redevelopment strategies – in many communities the Neighborhood Assistance Tax Credit, Special Program Priorities Tax Credit and Neighborhood Preservation Tax Credit programs are under utilized.  Work together with partners in the private sector to pool resources and create opportunities through the tax credit investment = win/win for all parties.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CE191E2-0255-43EC-AF0E-117846A2BD2F}"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90EAE49-720F-44FF-803F-DA11793BCE52}" type="datetimeFigureOut">
              <a:rPr lang="en-US" smtClean="0"/>
              <a:pPr/>
              <a:t>4/20/2013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3605A92-6AD3-4F96-9B92-98E56242B0B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0EAE49-720F-44FF-803F-DA11793BCE52}" type="datetimeFigureOut">
              <a:rPr lang="en-US" smtClean="0"/>
              <a:pPr/>
              <a:t>4/20/2013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605A92-6AD3-4F96-9B92-98E56242B0B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0EAE49-720F-44FF-803F-DA11793BCE52}" type="datetimeFigureOut">
              <a:rPr lang="en-US" smtClean="0"/>
              <a:pPr/>
              <a:t>4/20/2013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605A92-6AD3-4F96-9B92-98E56242B0B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0EAE49-720F-44FF-803F-DA11793BCE52}" type="datetimeFigureOut">
              <a:rPr lang="en-US" smtClean="0"/>
              <a:pPr/>
              <a:t>4/20/2013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605A92-6AD3-4F96-9B92-98E56242B0B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90EAE49-720F-44FF-803F-DA11793BCE52}" type="datetimeFigureOut">
              <a:rPr lang="en-US" smtClean="0"/>
              <a:pPr/>
              <a:t>4/20/2013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605A92-6AD3-4F96-9B92-98E56242B0B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90EAE49-720F-44FF-803F-DA11793BCE52}" type="datetimeFigureOut">
              <a:rPr lang="en-US" smtClean="0"/>
              <a:pPr/>
              <a:t>4/20/2013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605A92-6AD3-4F96-9B92-98E56242B0B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90EAE49-720F-44FF-803F-DA11793BCE52}" type="datetimeFigureOut">
              <a:rPr lang="en-US" smtClean="0"/>
              <a:pPr/>
              <a:t>4/20/2013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605A92-6AD3-4F96-9B92-98E56242B0B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90EAE49-720F-44FF-803F-DA11793BCE52}" type="datetimeFigureOut">
              <a:rPr lang="en-US" smtClean="0"/>
              <a:pPr/>
              <a:t>4/20/2013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605A92-6AD3-4F96-9B92-98E56242B0B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0EAE49-720F-44FF-803F-DA11793BCE52}" type="datetimeFigureOut">
              <a:rPr lang="en-US" smtClean="0"/>
              <a:pPr/>
              <a:t>4/20/2013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605A92-6AD3-4F96-9B92-98E56242B0B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90EAE49-720F-44FF-803F-DA11793BCE52}" type="datetimeFigureOut">
              <a:rPr lang="en-US" smtClean="0"/>
              <a:pPr/>
              <a:t>4/20/2013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605A92-6AD3-4F96-9B92-98E56242B0B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90EAE49-720F-44FF-803F-DA11793BCE52}" type="datetimeFigureOut">
              <a:rPr lang="en-US" smtClean="0"/>
              <a:pPr/>
              <a:t>4/20/2013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3605A92-6AD3-4F96-9B92-98E56242B0B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90EAE49-720F-44FF-803F-DA11793BCE52}" type="datetimeFigureOut">
              <a:rPr lang="en-US" smtClean="0"/>
              <a:pPr/>
              <a:t>4/20/2013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3605A92-6AD3-4F96-9B92-98E56242B0B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Sink or Swim</a:t>
            </a:r>
            <a:endParaRPr lang="en-US" dirty="0"/>
          </a:p>
        </p:txBody>
      </p:sp>
      <p:sp>
        <p:nvSpPr>
          <p:cNvPr id="3" name="Subtitle 2"/>
          <p:cNvSpPr>
            <a:spLocks noGrp="1"/>
          </p:cNvSpPr>
          <p:nvPr>
            <p:ph type="subTitle" idx="1"/>
          </p:nvPr>
        </p:nvSpPr>
        <p:spPr/>
        <p:txBody>
          <a:bodyPr/>
          <a:lstStyle/>
          <a:p>
            <a:r>
              <a:rPr lang="en-US" b="1" dirty="0" smtClean="0"/>
              <a:t>Strategies for Non-Profit Organizations to </a:t>
            </a:r>
          </a:p>
          <a:p>
            <a:r>
              <a:rPr lang="en-US" b="1" dirty="0" smtClean="0"/>
              <a:t>Remain Viable During Tough Times</a:t>
            </a:r>
          </a:p>
          <a:p>
            <a:endParaRPr lang="en-US" dirty="0"/>
          </a:p>
        </p:txBody>
      </p:sp>
      <p:sp>
        <p:nvSpPr>
          <p:cNvPr id="4" name="TextBox 3"/>
          <p:cNvSpPr txBox="1"/>
          <p:nvPr/>
        </p:nvSpPr>
        <p:spPr>
          <a:xfrm>
            <a:off x="4419600" y="5181600"/>
            <a:ext cx="4038600" cy="369332"/>
          </a:xfrm>
          <a:prstGeom prst="rect">
            <a:avLst/>
          </a:prstGeom>
          <a:noFill/>
        </p:spPr>
        <p:txBody>
          <a:bodyPr wrap="square" rtlCol="0">
            <a:spAutoFit/>
          </a:bodyPr>
          <a:lstStyle/>
          <a:p>
            <a:pPr algn="r"/>
            <a:r>
              <a:rPr lang="en-US" dirty="0" smtClean="0"/>
              <a:t>April 10, 2013</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780288"/>
          </a:xfrm>
        </p:spPr>
        <p:txBody>
          <a:bodyPr>
            <a:normAutofit/>
          </a:bodyPr>
          <a:lstStyle/>
          <a:p>
            <a:r>
              <a:rPr lang="en-US" sz="4800" dirty="0" smtClean="0"/>
              <a:t>Start with a PLAN!</a:t>
            </a:r>
            <a:endParaRPr lang="en-US" sz="4800" dirty="0"/>
          </a:p>
        </p:txBody>
      </p:sp>
      <p:sp>
        <p:nvSpPr>
          <p:cNvPr id="3" name="Content Placeholder 2"/>
          <p:cNvSpPr>
            <a:spLocks noGrp="1"/>
          </p:cNvSpPr>
          <p:nvPr>
            <p:ph idx="1"/>
          </p:nvPr>
        </p:nvSpPr>
        <p:spPr>
          <a:xfrm>
            <a:off x="457200" y="2209800"/>
            <a:ext cx="4800600" cy="4389120"/>
          </a:xfrm>
        </p:spPr>
        <p:txBody>
          <a:bodyPr>
            <a:normAutofit/>
          </a:bodyPr>
          <a:lstStyle/>
          <a:p>
            <a:r>
              <a:rPr lang="en-US" dirty="0" smtClean="0"/>
              <a:t>Understand the clear challenges and opportunities</a:t>
            </a:r>
          </a:p>
          <a:p>
            <a:r>
              <a:rPr lang="en-US" dirty="0" smtClean="0"/>
              <a:t>Identify Strengths and Weaknesses of the Organization</a:t>
            </a:r>
          </a:p>
          <a:p>
            <a:r>
              <a:rPr lang="en-US" dirty="0" smtClean="0"/>
              <a:t>Cultivate Clear Priorities and Best Practices</a:t>
            </a:r>
          </a:p>
          <a:p>
            <a:r>
              <a:rPr lang="en-US" dirty="0" smtClean="0"/>
              <a:t>Be Patient and Committed to Change</a:t>
            </a:r>
          </a:p>
        </p:txBody>
      </p:sp>
      <p:pic>
        <p:nvPicPr>
          <p:cNvPr id="4" name="Picture 3" descr="hppscan2.JPG"/>
          <p:cNvPicPr>
            <a:picLocks noChangeAspect="1"/>
          </p:cNvPicPr>
          <p:nvPr/>
        </p:nvPicPr>
        <p:blipFill>
          <a:blip r:embed="rId3" cstate="print"/>
          <a:srcRect l="26278" t="18841" r="4273"/>
          <a:stretch>
            <a:fillRect/>
          </a:stretch>
        </p:blipFill>
        <p:spPr>
          <a:xfrm>
            <a:off x="5562600" y="1524000"/>
            <a:ext cx="2819400" cy="4267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 Opportunities</a:t>
            </a:r>
            <a:endParaRPr lang="en-US" dirty="0"/>
          </a:p>
        </p:txBody>
      </p:sp>
      <p:sp>
        <p:nvSpPr>
          <p:cNvPr id="3" name="Content Placeholder 2"/>
          <p:cNvSpPr>
            <a:spLocks noGrp="1"/>
          </p:cNvSpPr>
          <p:nvPr>
            <p:ph idx="1"/>
          </p:nvPr>
        </p:nvSpPr>
        <p:spPr>
          <a:xfrm>
            <a:off x="457200" y="2438400"/>
            <a:ext cx="4800600" cy="3886200"/>
          </a:xfrm>
        </p:spPr>
        <p:txBody>
          <a:bodyPr>
            <a:normAutofit lnSpcReduction="10000"/>
          </a:bodyPr>
          <a:lstStyle/>
          <a:p>
            <a:r>
              <a:rPr lang="en-US" dirty="0" smtClean="0"/>
              <a:t>Identify community needs and changes in market requirements</a:t>
            </a:r>
          </a:p>
          <a:p>
            <a:r>
              <a:rPr lang="en-US" dirty="0" smtClean="0"/>
              <a:t>Have regulations changed effecting projects or developments?</a:t>
            </a:r>
          </a:p>
          <a:p>
            <a:r>
              <a:rPr lang="en-US" dirty="0" smtClean="0"/>
              <a:t>Do you have a niche in the Market?</a:t>
            </a:r>
          </a:p>
          <a:p>
            <a:r>
              <a:rPr lang="en-US" dirty="0" smtClean="0"/>
              <a:t>What role can you play?</a:t>
            </a:r>
          </a:p>
          <a:p>
            <a:endParaRPr lang="en-US" dirty="0"/>
          </a:p>
        </p:txBody>
      </p:sp>
      <p:pic>
        <p:nvPicPr>
          <p:cNvPr id="4" name="Picture 3" descr="hppscan1.JPG"/>
          <p:cNvPicPr>
            <a:picLocks noChangeAspect="1"/>
          </p:cNvPicPr>
          <p:nvPr/>
        </p:nvPicPr>
        <p:blipFill>
          <a:blip r:embed="rId3" cstate="print"/>
          <a:stretch>
            <a:fillRect/>
          </a:stretch>
        </p:blipFill>
        <p:spPr>
          <a:xfrm>
            <a:off x="5105400" y="1981200"/>
            <a:ext cx="2856991" cy="370018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8229600" cy="1143000"/>
          </a:xfrm>
        </p:spPr>
        <p:txBody>
          <a:bodyPr>
            <a:normAutofit/>
          </a:bodyPr>
          <a:lstStyle/>
          <a:p>
            <a:r>
              <a:rPr lang="en-US" dirty="0" smtClean="0"/>
              <a:t>Cultivate Opportunities</a:t>
            </a:r>
            <a:endParaRPr lang="en-US" dirty="0"/>
          </a:p>
        </p:txBody>
      </p:sp>
      <p:sp>
        <p:nvSpPr>
          <p:cNvPr id="3" name="Content Placeholder 2"/>
          <p:cNvSpPr>
            <a:spLocks noGrp="1"/>
          </p:cNvSpPr>
          <p:nvPr>
            <p:ph idx="1"/>
          </p:nvPr>
        </p:nvSpPr>
        <p:spPr>
          <a:xfrm>
            <a:off x="381000" y="2514600"/>
            <a:ext cx="8077200" cy="3505200"/>
          </a:xfrm>
        </p:spPr>
        <p:txBody>
          <a:bodyPr/>
          <a:lstStyle/>
          <a:p>
            <a:r>
              <a:rPr lang="en-US" dirty="0" smtClean="0"/>
              <a:t>Share Services, Space or Staff</a:t>
            </a:r>
            <a:r>
              <a:rPr lang="en-US" sz="2000" dirty="0" smtClean="0"/>
              <a:t> (…when merger isn’t for you…)</a:t>
            </a:r>
          </a:p>
          <a:p>
            <a:r>
              <a:rPr lang="en-US" dirty="0" smtClean="0"/>
              <a:t>Identify Innovative Approaches</a:t>
            </a:r>
          </a:p>
          <a:p>
            <a:r>
              <a:rPr lang="en-US" dirty="0" smtClean="0"/>
              <a:t>Develop the business plan to sell your organization’s skills and strengths</a:t>
            </a:r>
          </a:p>
          <a:p>
            <a:endParaRPr lang="en-US" dirty="0" smtClean="0"/>
          </a:p>
          <a:p>
            <a:r>
              <a:rPr lang="en-US" dirty="0" smtClean="0"/>
              <a:t>Cultivate Board and Community Support</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more information</a:t>
            </a:r>
            <a:endParaRPr lang="en-US" dirty="0"/>
          </a:p>
        </p:txBody>
      </p:sp>
      <p:sp>
        <p:nvSpPr>
          <p:cNvPr id="3" name="Content Placeholder 2"/>
          <p:cNvSpPr>
            <a:spLocks noGrp="1"/>
          </p:cNvSpPr>
          <p:nvPr>
            <p:ph idx="1"/>
          </p:nvPr>
        </p:nvSpPr>
        <p:spPr/>
        <p:txBody>
          <a:bodyPr/>
          <a:lstStyle/>
          <a:p>
            <a:pPr>
              <a:buNone/>
            </a:pPr>
            <a:r>
              <a:rPr lang="en-US" dirty="0" smtClean="0"/>
              <a:t>Contact:</a:t>
            </a:r>
          </a:p>
          <a:p>
            <a:pPr>
              <a:buNone/>
            </a:pPr>
            <a:endParaRPr lang="en-US" dirty="0" smtClean="0"/>
          </a:p>
          <a:p>
            <a:pPr algn="ctr">
              <a:buNone/>
            </a:pPr>
            <a:r>
              <a:rPr lang="en-US" sz="2400" dirty="0" smtClean="0"/>
              <a:t>Kathy Possinger, Executive Director</a:t>
            </a:r>
          </a:p>
          <a:p>
            <a:pPr algn="ctr">
              <a:buNone/>
            </a:pPr>
            <a:r>
              <a:rPr lang="en-US" sz="2400" dirty="0" smtClean="0"/>
              <a:t>Community Action Commission</a:t>
            </a:r>
          </a:p>
          <a:p>
            <a:pPr algn="ctr">
              <a:buNone/>
            </a:pPr>
            <a:r>
              <a:rPr lang="en-US" sz="2400" dirty="0" smtClean="0"/>
              <a:t>kpossinger@cactricounty.org</a:t>
            </a:r>
          </a:p>
          <a:p>
            <a:pPr algn="ctr">
              <a:buNone/>
            </a:pPr>
            <a:r>
              <a:rPr lang="en-US" sz="2400" dirty="0" smtClean="0"/>
              <a:t>(717) 232-9757</a:t>
            </a:r>
          </a:p>
          <a:p>
            <a:pPr algn="ctr">
              <a:buNone/>
            </a:pPr>
            <a:r>
              <a:rPr lang="en-US" sz="2400" dirty="0" smtClean="0"/>
              <a:t>@</a:t>
            </a:r>
            <a:r>
              <a:rPr lang="en-US" sz="2400" dirty="0" err="1" smtClean="0"/>
              <a:t>kathypossinger</a:t>
            </a:r>
            <a:endParaRPr lang="en-US" sz="24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291</TotalTime>
  <Words>713</Words>
  <Application>Microsoft Office PowerPoint</Application>
  <PresentationFormat>On-screen Show (4:3)</PresentationFormat>
  <Paragraphs>83</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Flow</vt:lpstr>
      <vt:lpstr>Sink or Swim</vt:lpstr>
      <vt:lpstr>Start with a PLAN!</vt:lpstr>
      <vt:lpstr>Identify Opportunities</vt:lpstr>
      <vt:lpstr>Cultivate Opportunities</vt:lpstr>
      <vt:lpstr>For more information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Sink or Swim</dc:title>
  <dc:creator>KP</dc:creator>
  <cp:lastModifiedBy>Stephen S</cp:lastModifiedBy>
  <cp:revision>28</cp:revision>
  <dcterms:created xsi:type="dcterms:W3CDTF">2012-12-03T18:27:36Z</dcterms:created>
  <dcterms:modified xsi:type="dcterms:W3CDTF">2013-04-21T03:53:07Z</dcterms:modified>
</cp:coreProperties>
</file>